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6" r:id="rId4"/>
    <p:sldId id="299" r:id="rId5"/>
    <p:sldId id="283" r:id="rId6"/>
    <p:sldId id="297" r:id="rId7"/>
    <p:sldId id="298" r:id="rId8"/>
    <p:sldId id="281" r:id="rId9"/>
    <p:sldId id="284" r:id="rId10"/>
    <p:sldId id="286" r:id="rId11"/>
    <p:sldId id="285" r:id="rId12"/>
    <p:sldId id="274" r:id="rId13"/>
    <p:sldId id="287" r:id="rId14"/>
    <p:sldId id="277" r:id="rId15"/>
    <p:sldId id="278" r:id="rId16"/>
    <p:sldId id="288" r:id="rId17"/>
    <p:sldId id="262" r:id="rId18"/>
    <p:sldId id="263" r:id="rId19"/>
    <p:sldId id="264" r:id="rId20"/>
    <p:sldId id="265" r:id="rId21"/>
    <p:sldId id="266" r:id="rId22"/>
    <p:sldId id="268" r:id="rId23"/>
    <p:sldId id="270" r:id="rId24"/>
    <p:sldId id="271" r:id="rId25"/>
    <p:sldId id="272" r:id="rId26"/>
    <p:sldId id="273" r:id="rId27"/>
    <p:sldId id="279" r:id="rId28"/>
    <p:sldId id="290" r:id="rId29"/>
    <p:sldId id="291" r:id="rId30"/>
    <p:sldId id="292" r:id="rId31"/>
    <p:sldId id="293" r:id="rId32"/>
    <p:sldId id="294" r:id="rId33"/>
    <p:sldId id="295" r:id="rId34"/>
    <p:sldId id="296" r:id="rId35"/>
    <p:sldId id="300" r:id="rId36"/>
    <p:sldId id="302" r:id="rId37"/>
    <p:sldId id="289" r:id="rId38"/>
    <p:sldId id="305" r:id="rId39"/>
    <p:sldId id="306" r:id="rId40"/>
    <p:sldId id="308" r:id="rId41"/>
    <p:sldId id="307" r:id="rId42"/>
    <p:sldId id="309" r:id="rId43"/>
    <p:sldId id="303" r:id="rId44"/>
    <p:sldId id="304" r:id="rId45"/>
    <p:sldId id="280" r:id="rId46"/>
    <p:sldId id="2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94700" autoAdjust="0"/>
  </p:normalViewPr>
  <p:slideViewPr>
    <p:cSldViewPr>
      <p:cViewPr varScale="1">
        <p:scale>
          <a:sx n="107" d="100"/>
          <a:sy n="107" d="100"/>
        </p:scale>
        <p:origin x="-1104" y="-96"/>
      </p:cViewPr>
      <p:guideLst>
        <p:guide orient="horz" pos="2160"/>
        <p:guide pos="2880"/>
      </p:guideLst>
    </p:cSldViewPr>
  </p:slideViewPr>
  <p:outlineViewPr>
    <p:cViewPr>
      <p:scale>
        <a:sx n="33" d="100"/>
        <a:sy n="33" d="100"/>
      </p:scale>
      <p:origin x="42" y="2434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C33C485-9ACC-461B-864D-54912EB5518F}" type="datetimeFigureOut">
              <a:rPr lang="en-US" smtClean="0"/>
              <a:t>7/19/2010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A4CBC5-E558-4A57-8095-3E1D77935C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A4CBC5-E558-4A57-8095-3E1D77935C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A4CBC5-E558-4A57-8095-3E1D77935C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A4CBC5-E558-4A57-8095-3E1D77935C1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A4CBC5-E558-4A57-8095-3E1D77935C1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A4CBC5-E558-4A57-8095-3E1D77935C1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A4CBC5-E558-4A57-8095-3E1D77935C1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A4CBC5-E558-4A57-8095-3E1D77935C1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33C485-9ACC-461B-864D-54912EB5518F}" type="datetimeFigureOut">
              <a:rPr lang="en-US" smtClean="0"/>
              <a:t>7/19/2010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A4CBC5-E558-4A57-8095-3E1D77935C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C33C485-9ACC-461B-864D-54912EB5518F}" type="datetimeFigureOut">
              <a:rPr lang="en-US" smtClean="0"/>
              <a:t>7/19/2010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A4CBC5-E558-4A57-8095-3E1D77935C1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C33C485-9ACC-461B-864D-54912EB5518F}" type="datetimeFigureOut">
              <a:rPr lang="en-US" smtClean="0"/>
              <a:t>7/19/2010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A4CBC5-E558-4A57-8095-3E1D77935C1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33C485-9ACC-461B-864D-54912EB5518F}" type="datetimeFigureOut">
              <a:rPr lang="en-US" smtClean="0"/>
              <a:t>7/19/2010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A4CBC5-E558-4A57-8095-3E1D77935C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hackage.haskell.org/trac/ghc/ticket/4167"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Speculation</a:t>
            </a:r>
            <a:endParaRPr lang="en-US" dirty="0"/>
          </a:p>
        </p:txBody>
      </p:sp>
      <p:sp>
        <p:nvSpPr>
          <p:cNvPr id="3" name="Subtitle 2"/>
          <p:cNvSpPr>
            <a:spLocks noGrp="1"/>
          </p:cNvSpPr>
          <p:nvPr>
            <p:ph type="subTitle" idx="1"/>
          </p:nvPr>
        </p:nvSpPr>
        <p:spPr/>
        <p:txBody>
          <a:bodyPr/>
          <a:lstStyle/>
          <a:p>
            <a:r>
              <a:rPr lang="en-US" dirty="0" smtClean="0"/>
              <a:t>Edward </a:t>
            </a:r>
            <a:r>
              <a:rPr lang="en-US" dirty="0" err="1" smtClean="0"/>
              <a:t>Kmett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cstate="print"/>
          <a:srcRect/>
          <a:stretch>
            <a:fillRect/>
          </a:stretch>
        </p:blipFill>
        <p:spPr bwMode="auto">
          <a:xfrm>
            <a:off x="914401" y="1371600"/>
            <a:ext cx="7162800" cy="4583190"/>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Semantics of Speculation in C# </a:t>
            </a:r>
            <a:br>
              <a:rPr lang="en-US" dirty="0" smtClean="0"/>
            </a:br>
            <a:r>
              <a:rPr lang="en-US" dirty="0" smtClean="0"/>
              <a:t>(2 of 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Any Questions?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Candara" pitchFamily="34" charset="0"/>
              </a:rPr>
              <a:t>Within 5 minutes of the paper reaching </a:t>
            </a:r>
            <a:r>
              <a:rPr lang="en-US" dirty="0" err="1" smtClean="0">
                <a:latin typeface="Candara" pitchFamily="34" charset="0"/>
              </a:rPr>
              <a:t>reddit</a:t>
            </a:r>
            <a:r>
              <a:rPr lang="en-US" dirty="0" smtClean="0">
                <a:latin typeface="Candara" pitchFamily="34" charset="0"/>
              </a:rPr>
              <a:t>, I replied with an implementation in Haskell.</a:t>
            </a:r>
          </a:p>
          <a:p>
            <a:pPr>
              <a:buNone/>
            </a:pPr>
            <a:endParaRPr lang="en-US" dirty="0" smtClean="0">
              <a:latin typeface="Candara" pitchFamily="34" charset="0"/>
            </a:endParaRPr>
          </a:p>
          <a:p>
            <a:pPr>
              <a:buNone/>
            </a:pPr>
            <a:r>
              <a:rPr lang="en-US" dirty="0" smtClean="0">
                <a:latin typeface="Candara" pitchFamily="34" charset="0"/>
              </a:rPr>
              <a:t>Sadly, it has yet to accumulate any </a:t>
            </a:r>
            <a:r>
              <a:rPr lang="en-US" dirty="0" err="1" smtClean="0">
                <a:latin typeface="Candara" pitchFamily="34" charset="0"/>
              </a:rPr>
              <a:t>upvotes</a:t>
            </a:r>
            <a:r>
              <a:rPr lang="en-US" dirty="0" smtClean="0">
                <a:latin typeface="Candara" pitchFamily="34" charset="0"/>
              </a:rPr>
              <a:t>.</a:t>
            </a:r>
          </a:p>
          <a:p>
            <a:pPr>
              <a:buNone/>
            </a:pPr>
            <a:endParaRPr lang="en-US" dirty="0" smtClean="0">
              <a:latin typeface="Candara" pitchFamily="34" charset="0"/>
            </a:endParaRPr>
          </a:p>
          <a:p>
            <a:pPr>
              <a:buNone/>
            </a:pPr>
            <a:endParaRPr lang="en-US" dirty="0" smtClean="0">
              <a:latin typeface="Candara" pitchFamily="34" charset="0"/>
            </a:endParaRPr>
          </a:p>
          <a:p>
            <a:pPr>
              <a:buNone/>
            </a:pPr>
            <a:endParaRPr lang="en-US" dirty="0" smtClean="0">
              <a:latin typeface="Candara" pitchFamily="34" charset="0"/>
            </a:endParaRPr>
          </a:p>
        </p:txBody>
      </p:sp>
      <p:sp>
        <p:nvSpPr>
          <p:cNvPr id="3" name="Title 2"/>
          <p:cNvSpPr>
            <a:spLocks noGrp="1"/>
          </p:cNvSpPr>
          <p:nvPr>
            <p:ph type="title"/>
          </p:nvPr>
        </p:nvSpPr>
        <p:spPr/>
        <p:txBody>
          <a:bodyPr/>
          <a:lstStyle/>
          <a:p>
            <a:r>
              <a:rPr lang="en-US" dirty="0" smtClean="0"/>
              <a:t>Speculation in Haskell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Candara" pitchFamily="34" charset="0"/>
              </a:rPr>
              <a:t>spec :: </a:t>
            </a:r>
            <a:r>
              <a:rPr lang="en-US" dirty="0" err="1" smtClean="0">
                <a:latin typeface="Candara" pitchFamily="34" charset="0"/>
              </a:rPr>
              <a:t>Eq</a:t>
            </a:r>
            <a:r>
              <a:rPr lang="en-US" dirty="0" smtClean="0">
                <a:latin typeface="Candara" pitchFamily="34" charset="0"/>
              </a:rPr>
              <a:t> a =&gt; a -&gt; (a -&gt; b) -&gt; a -&gt; b</a:t>
            </a:r>
          </a:p>
          <a:p>
            <a:pPr>
              <a:buNone/>
            </a:pPr>
            <a:r>
              <a:rPr lang="en-US" dirty="0" smtClean="0">
                <a:latin typeface="Candara" pitchFamily="34" charset="0"/>
              </a:rPr>
              <a:t>spec guess f a = </a:t>
            </a:r>
          </a:p>
          <a:p>
            <a:pPr>
              <a:buNone/>
            </a:pPr>
            <a:r>
              <a:rPr lang="en-US" dirty="0" smtClean="0">
                <a:latin typeface="Candara" pitchFamily="34" charset="0"/>
              </a:rPr>
              <a:t>    </a:t>
            </a:r>
            <a:r>
              <a:rPr lang="en-US" b="1" dirty="0" smtClean="0">
                <a:latin typeface="Candara" pitchFamily="34" charset="0"/>
              </a:rPr>
              <a:t>let</a:t>
            </a:r>
            <a:r>
              <a:rPr lang="en-US" dirty="0" smtClean="0">
                <a:latin typeface="Candara" pitchFamily="34" charset="0"/>
              </a:rPr>
              <a:t> speculation = f guess </a:t>
            </a:r>
            <a:r>
              <a:rPr lang="en-US" b="1" dirty="0" smtClean="0">
                <a:latin typeface="Candara" pitchFamily="34" charset="0"/>
              </a:rPr>
              <a:t>in</a:t>
            </a:r>
          </a:p>
          <a:p>
            <a:pPr>
              <a:buNone/>
            </a:pPr>
            <a:r>
              <a:rPr lang="en-US" dirty="0" smtClean="0">
                <a:latin typeface="Candara" pitchFamily="34" charset="0"/>
              </a:rPr>
              <a:t> </a:t>
            </a:r>
            <a:r>
              <a:rPr lang="en-US" dirty="0" smtClean="0">
                <a:latin typeface="Candara" pitchFamily="34" charset="0"/>
              </a:rPr>
              <a:t>   speculation `par`</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if</a:t>
            </a:r>
            <a:r>
              <a:rPr lang="en-US" dirty="0" smtClean="0">
                <a:latin typeface="Candara" pitchFamily="34" charset="0"/>
              </a:rPr>
              <a:t> guess == a</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then</a:t>
            </a:r>
            <a:r>
              <a:rPr lang="en-US" dirty="0" smtClean="0">
                <a:latin typeface="Candara" pitchFamily="34" charset="0"/>
              </a:rPr>
              <a:t> speculation</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else</a:t>
            </a:r>
            <a:r>
              <a:rPr lang="en-US" dirty="0" smtClean="0">
                <a:latin typeface="Candara" pitchFamily="34" charset="0"/>
              </a:rPr>
              <a:t> f a</a:t>
            </a:r>
            <a:endParaRPr lang="en-US" dirty="0" smtClean="0">
              <a:latin typeface="Candara" pitchFamily="34" charset="0"/>
            </a:endParaRPr>
          </a:p>
        </p:txBody>
      </p:sp>
      <p:sp>
        <p:nvSpPr>
          <p:cNvPr id="3" name="Title 2"/>
          <p:cNvSpPr>
            <a:spLocks noGrp="1"/>
          </p:cNvSpPr>
          <p:nvPr>
            <p:ph type="title"/>
          </p:nvPr>
        </p:nvSpPr>
        <p:spPr/>
        <p:txBody>
          <a:bodyPr/>
          <a:lstStyle/>
          <a:p>
            <a:r>
              <a:rPr lang="en-US" dirty="0" smtClean="0"/>
              <a:t>Speculation in Haskell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Candara" pitchFamily="34" charset="0"/>
              </a:rPr>
              <a:t>spec :: </a:t>
            </a:r>
            <a:r>
              <a:rPr lang="en-US" dirty="0" err="1" smtClean="0">
                <a:latin typeface="Candara" pitchFamily="34" charset="0"/>
              </a:rPr>
              <a:t>Eq</a:t>
            </a:r>
            <a:r>
              <a:rPr lang="en-US" dirty="0" smtClean="0">
                <a:latin typeface="Candara" pitchFamily="34" charset="0"/>
              </a:rPr>
              <a:t> a =&gt; a -&gt; (a -&gt; b) -&gt; a -&gt; b</a:t>
            </a:r>
          </a:p>
          <a:p>
            <a:pPr>
              <a:buNone/>
            </a:pPr>
            <a:r>
              <a:rPr lang="en-US" dirty="0" smtClean="0">
                <a:latin typeface="Candara" pitchFamily="34" charset="0"/>
              </a:rPr>
              <a:t>spec guess f a = </a:t>
            </a:r>
          </a:p>
          <a:p>
            <a:pPr>
              <a:buNone/>
            </a:pPr>
            <a:r>
              <a:rPr lang="en-US" dirty="0" smtClean="0">
                <a:latin typeface="Candara" pitchFamily="34" charset="0"/>
              </a:rPr>
              <a:t>    </a:t>
            </a:r>
            <a:r>
              <a:rPr lang="en-US" b="1" dirty="0" smtClean="0">
                <a:latin typeface="Candara" pitchFamily="34" charset="0"/>
              </a:rPr>
              <a:t>let</a:t>
            </a:r>
            <a:r>
              <a:rPr lang="en-US" dirty="0" smtClean="0">
                <a:latin typeface="Candara" pitchFamily="34" charset="0"/>
              </a:rPr>
              <a:t> speculation = f guess </a:t>
            </a:r>
            <a:r>
              <a:rPr lang="en-US" b="1" dirty="0" smtClean="0">
                <a:latin typeface="Candara" pitchFamily="34" charset="0"/>
              </a:rPr>
              <a:t>in</a:t>
            </a:r>
          </a:p>
          <a:p>
            <a:pPr>
              <a:buNone/>
            </a:pPr>
            <a:r>
              <a:rPr lang="en-US" dirty="0" smtClean="0">
                <a:latin typeface="Candara" pitchFamily="34" charset="0"/>
              </a:rPr>
              <a:t> </a:t>
            </a:r>
            <a:r>
              <a:rPr lang="en-US" dirty="0" smtClean="0">
                <a:latin typeface="Candara" pitchFamily="34" charset="0"/>
              </a:rPr>
              <a:t>   speculation `par`</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if</a:t>
            </a:r>
            <a:r>
              <a:rPr lang="en-US" dirty="0" smtClean="0">
                <a:latin typeface="Candara" pitchFamily="34" charset="0"/>
              </a:rPr>
              <a:t> guess == a</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then</a:t>
            </a:r>
            <a:r>
              <a:rPr lang="en-US" dirty="0" smtClean="0">
                <a:latin typeface="Candara" pitchFamily="34" charset="0"/>
              </a:rPr>
              <a:t> speculation</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else</a:t>
            </a:r>
            <a:r>
              <a:rPr lang="en-US" dirty="0" smtClean="0">
                <a:latin typeface="Candara" pitchFamily="34" charset="0"/>
              </a:rPr>
              <a:t> f a</a:t>
            </a:r>
            <a:endParaRPr lang="en-US" dirty="0" smtClean="0">
              <a:latin typeface="Candara" pitchFamily="34" charset="0"/>
            </a:endParaRPr>
          </a:p>
        </p:txBody>
      </p:sp>
      <p:sp>
        <p:nvSpPr>
          <p:cNvPr id="3" name="Title 2"/>
          <p:cNvSpPr>
            <a:spLocks noGrp="1"/>
          </p:cNvSpPr>
          <p:nvPr>
            <p:ph type="title"/>
          </p:nvPr>
        </p:nvSpPr>
        <p:spPr/>
        <p:txBody>
          <a:bodyPr/>
          <a:lstStyle/>
          <a:p>
            <a:r>
              <a:rPr lang="en-US" dirty="0" smtClean="0"/>
              <a:t>Speculation in Haskell</a:t>
            </a:r>
            <a:endParaRPr lang="en-US" dirty="0"/>
          </a:p>
        </p:txBody>
      </p:sp>
      <p:graphicFrame>
        <p:nvGraphicFramePr>
          <p:cNvPr id="4" name="Table 3"/>
          <p:cNvGraphicFramePr>
            <a:graphicFrameLocks noGrp="1"/>
          </p:cNvGraphicFramePr>
          <p:nvPr/>
        </p:nvGraphicFramePr>
        <p:xfrm>
          <a:off x="5181600" y="2362200"/>
          <a:ext cx="3200400" cy="3238500"/>
        </p:xfrm>
        <a:graphic>
          <a:graphicData uri="http://schemas.openxmlformats.org/drawingml/2006/table">
            <a:tbl>
              <a:tblPr/>
              <a:tblGrid>
                <a:gridCol w="961045"/>
                <a:gridCol w="221779"/>
                <a:gridCol w="609893"/>
                <a:gridCol w="221779"/>
                <a:gridCol w="271504"/>
                <a:gridCol w="594361"/>
                <a:gridCol w="320039"/>
              </a:tblGrid>
              <a:tr h="190500">
                <a:tc gridSpan="3">
                  <a:txBody>
                    <a:bodyPr/>
                    <a:lstStyle/>
                    <a:p>
                      <a:pPr algn="l" fontAlgn="b"/>
                      <a:r>
                        <a:rPr lang="en-US" sz="1100" b="0" i="0" u="none" strike="noStrike" dirty="0">
                          <a:solidFill>
                            <a:srgbClr val="000000"/>
                          </a:solidFill>
                          <a:latin typeface="Calibri"/>
                        </a:rPr>
                        <a:t>Without Speculation</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f a</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f $!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gridSpan="3">
                  <a:txBody>
                    <a:bodyPr/>
                    <a:lstStyle/>
                    <a:p>
                      <a:pPr algn="l" fontAlgn="b"/>
                      <a:r>
                        <a:rPr lang="en-US" sz="1100" b="0" i="0" u="none" strike="noStrike" dirty="0">
                          <a:solidFill>
                            <a:srgbClr val="000000"/>
                          </a:solidFill>
                          <a:latin typeface="Calibri"/>
                        </a:rPr>
                        <a:t>With Speculation (Best Case)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a</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check g == a</a:t>
                      </a: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f guess</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C0504D"/>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C0504D"/>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C0504D"/>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spec guess f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gridSpan="3">
                  <a:txBody>
                    <a:bodyPr/>
                    <a:lstStyle/>
                    <a:p>
                      <a:pPr algn="l" fontAlgn="b"/>
                      <a:r>
                        <a:rPr lang="en-US" sz="1100" b="0" i="0" u="none" strike="noStrike">
                          <a:solidFill>
                            <a:srgbClr val="000000"/>
                          </a:solidFill>
                          <a:latin typeface="Calibri"/>
                        </a:rPr>
                        <a:t>With Speculation (Worst Case)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check g == a</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f a </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538ED5"/>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538ED5"/>
                    </a:solidFill>
                  </a:tcPr>
                </a:tc>
              </a:tr>
              <a:tr h="190500">
                <a:tc>
                  <a:txBody>
                    <a:bodyPr/>
                    <a:lstStyle/>
                    <a:p>
                      <a:pPr algn="l" fontAlgn="b"/>
                      <a:r>
                        <a:rPr lang="en-US" sz="1100" b="0" i="0" u="none" strike="noStrike">
                          <a:solidFill>
                            <a:srgbClr val="000000"/>
                          </a:solidFill>
                          <a:latin typeface="Calibri"/>
                        </a:rPr>
                        <a:t>f guess</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C0504D"/>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C0504D"/>
                    </a:solidFill>
                  </a:tcPr>
                </a:tc>
                <a:tc>
                  <a:txBody>
                    <a:bodyPr/>
                    <a:lstStyle/>
                    <a:p>
                      <a:pPr algn="l" fontAlgn="b"/>
                      <a:r>
                        <a:rPr lang="en-US" sz="1100" b="0" i="0" u="none" strike="noStrike" dirty="0">
                          <a:solidFill>
                            <a:srgbClr val="000000"/>
                          </a:solidFill>
                          <a:latin typeface="Calibri"/>
                        </a:rPr>
                        <a:t> </a:t>
                      </a:r>
                      <a:r>
                        <a:rPr lang="en-US" sz="1100" b="0" i="0" u="none" strike="noStrike" dirty="0" smtClean="0">
                          <a:solidFill>
                            <a:srgbClr val="000000"/>
                          </a:solidFill>
                          <a:latin typeface="Calibri"/>
                        </a:rPr>
                        <a:t>XXX</a:t>
                      </a:r>
                      <a:endParaRPr lang="en-US" sz="1100" b="0" i="0" u="none" strike="noStrike" dirty="0">
                        <a:solidFill>
                          <a:srgbClr val="000000"/>
                        </a:solidFill>
                        <a:latin typeface="Calibri"/>
                      </a:endParaRPr>
                    </a:p>
                  </a:txBody>
                  <a:tcPr marL="9525" marR="9525" marT="9525" marB="0" anchor="b">
                    <a:lnL>
                      <a:noFill/>
                    </a:lnL>
                    <a:lnR>
                      <a:noFill/>
                    </a:lnR>
                    <a:lnT>
                      <a:noFill/>
                    </a:lnT>
                    <a:lnB>
                      <a:noFill/>
                    </a:lnB>
                    <a:solidFill>
                      <a:schemeClr val="accent2"/>
                    </a:solidFill>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spec guess f 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B2A1C7"/>
                    </a:solidFill>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a:noFill/>
                    </a:lnB>
                    <a:solidFill>
                      <a:srgbClr val="B2A1C7"/>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600" dirty="0" smtClean="0">
                <a:latin typeface="Candara" pitchFamily="34" charset="0"/>
              </a:rPr>
              <a:t>Under load the spark doesn’t even happen. Therefore we don’t kill ourselves trying to speculate with resources we don’t have! This is an improvement over the C# implementation, which can start to diverge under speculation.</a:t>
            </a:r>
          </a:p>
          <a:p>
            <a:pPr>
              <a:buNone/>
            </a:pPr>
            <a:endParaRPr lang="en-US" sz="2600" dirty="0" smtClean="0">
              <a:latin typeface="Candara" pitchFamily="34" charset="0"/>
            </a:endParaRPr>
          </a:p>
          <a:p>
            <a:pPr>
              <a:buNone/>
            </a:pPr>
            <a:r>
              <a:rPr lang="en-US" sz="2600" dirty="0" smtClean="0">
                <a:latin typeface="Candara" pitchFamily="34" charset="0"/>
              </a:rPr>
              <a:t>If we speculated wrongly, the garbage collector (in HEAD) is smart enough to collect the entire spark!</a:t>
            </a:r>
          </a:p>
          <a:p>
            <a:pPr>
              <a:buNone/>
            </a:pPr>
            <a:endParaRPr lang="en-US" sz="2600" dirty="0" smtClean="0">
              <a:latin typeface="Candara" pitchFamily="34" charset="0"/>
            </a:endParaRPr>
          </a:p>
        </p:txBody>
      </p:sp>
      <p:sp>
        <p:nvSpPr>
          <p:cNvPr id="3" name="Title 2"/>
          <p:cNvSpPr>
            <a:spLocks noGrp="1"/>
          </p:cNvSpPr>
          <p:nvPr>
            <p:ph type="title"/>
          </p:nvPr>
        </p:nvSpPr>
        <p:spPr/>
        <p:txBody>
          <a:bodyPr/>
          <a:lstStyle/>
          <a:p>
            <a:r>
              <a:rPr lang="en-US" dirty="0" smtClean="0"/>
              <a:t>Naïve Speculation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endParaRPr lang="en-US" sz="2800" dirty="0" smtClean="0">
              <a:latin typeface="Candara" pitchFamily="34" charset="0"/>
            </a:endParaRPr>
          </a:p>
          <a:p>
            <a:pPr>
              <a:buNone/>
            </a:pPr>
            <a:r>
              <a:rPr lang="en-US" sz="2800" dirty="0" smtClean="0">
                <a:latin typeface="Candara" pitchFamily="34" charset="0"/>
              </a:rPr>
              <a:t>What </a:t>
            </a:r>
            <a:r>
              <a:rPr lang="en-US" sz="2800" dirty="0" smtClean="0">
                <a:latin typeface="Candara" pitchFamily="34" charset="0"/>
              </a:rPr>
              <a:t>if we already know </a:t>
            </a:r>
            <a:r>
              <a:rPr lang="en-US" sz="2800" dirty="0" smtClean="0">
                <a:latin typeface="Candara" pitchFamily="34" charset="0"/>
              </a:rPr>
              <a:t>‘a</a:t>
            </a:r>
            <a:r>
              <a:rPr lang="en-US" sz="2800" dirty="0" smtClean="0">
                <a:latin typeface="Candara" pitchFamily="34" charset="0"/>
              </a:rPr>
              <a:t>’ by the time we go to evaluate the spec</a:t>
            </a:r>
            <a:r>
              <a:rPr lang="en-US" sz="2800" dirty="0" smtClean="0">
                <a:latin typeface="Candara" pitchFamily="34" charset="0"/>
              </a:rPr>
              <a:t>?  (it may have been sparked and completed by now)</a:t>
            </a:r>
          </a:p>
          <a:p>
            <a:pPr>
              <a:buNone/>
            </a:pPr>
            <a:endParaRPr lang="en-US" sz="2800" dirty="0" smtClean="0">
              <a:latin typeface="Candara" pitchFamily="34" charset="0"/>
            </a:endParaRPr>
          </a:p>
          <a:p>
            <a:pPr>
              <a:buNone/>
            </a:pPr>
            <a:r>
              <a:rPr lang="en-US" sz="2800" dirty="0" smtClean="0">
                <a:latin typeface="Candara" pitchFamily="34" charset="0"/>
              </a:rPr>
              <a:t>Then </a:t>
            </a:r>
            <a:r>
              <a:rPr lang="en-US" sz="2800" dirty="0" smtClean="0">
                <a:latin typeface="Candara" pitchFamily="34" charset="0"/>
              </a:rPr>
              <a:t>by construction any time spent computing a guess is </a:t>
            </a:r>
            <a:r>
              <a:rPr lang="en-US" sz="2800" dirty="0" smtClean="0">
                <a:latin typeface="Candara" pitchFamily="34" charset="0"/>
              </a:rPr>
              <a:t>wasted.</a:t>
            </a:r>
          </a:p>
          <a:p>
            <a:pPr>
              <a:buNone/>
            </a:pPr>
            <a:endParaRPr lang="en-US" sz="2800" dirty="0" smtClean="0">
              <a:latin typeface="Candara" pitchFamily="34" charset="0"/>
            </a:endParaRPr>
          </a:p>
          <a:p>
            <a:pPr>
              <a:buNone/>
            </a:pPr>
            <a:r>
              <a:rPr lang="en-US" sz="2800" dirty="0" smtClean="0">
                <a:latin typeface="Candara" pitchFamily="34" charset="0"/>
              </a:rPr>
              <a:t>How </a:t>
            </a:r>
            <a:r>
              <a:rPr lang="en-US" sz="2800" dirty="0" smtClean="0">
                <a:latin typeface="Candara" pitchFamily="34" charset="0"/>
              </a:rPr>
              <a:t>can we check to see if ‘a’ is already known without heavyweight machinery </a:t>
            </a:r>
            <a:r>
              <a:rPr lang="en-US" sz="2800" dirty="0" smtClean="0">
                <a:latin typeface="Candara" pitchFamily="34" charset="0"/>
              </a:rPr>
              <a:t>(IO </a:t>
            </a:r>
            <a:r>
              <a:rPr lang="en-US" sz="2800" dirty="0" smtClean="0">
                <a:latin typeface="Candara" pitchFamily="34" charset="0"/>
              </a:rPr>
              <a:t>and </a:t>
            </a:r>
            <a:r>
              <a:rPr lang="en-US" sz="2800" dirty="0" err="1" smtClean="0">
                <a:latin typeface="Candara" pitchFamily="34" charset="0"/>
              </a:rPr>
              <a:t>MVars</a:t>
            </a:r>
            <a:r>
              <a:rPr lang="en-US" sz="2800" dirty="0" smtClean="0">
                <a:latin typeface="Candara" pitchFamily="34" charset="0"/>
              </a:rPr>
              <a:t>)?</a:t>
            </a:r>
            <a:endParaRPr lang="en-US" dirty="0" smtClean="0">
              <a:latin typeface="Candara" pitchFamily="34" charset="0"/>
            </a:endParaRPr>
          </a:p>
        </p:txBody>
      </p:sp>
      <p:sp>
        <p:nvSpPr>
          <p:cNvPr id="3" name="Title 2"/>
          <p:cNvSpPr>
            <a:spLocks noGrp="1"/>
          </p:cNvSpPr>
          <p:nvPr>
            <p:ph type="title"/>
          </p:nvPr>
        </p:nvSpPr>
        <p:spPr/>
        <p:txBody>
          <a:bodyPr/>
          <a:lstStyle/>
          <a:p>
            <a:r>
              <a:rPr lang="en-US" dirty="0" smtClean="0"/>
              <a:t>I want more!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GHC uses a virtual machine called the “Spineless </a:t>
            </a:r>
            <a:r>
              <a:rPr lang="en-US" dirty="0" err="1" smtClean="0"/>
              <a:t>T</a:t>
            </a:r>
            <a:r>
              <a:rPr lang="en-US" dirty="0" err="1" smtClean="0"/>
              <a:t>agless</a:t>
            </a:r>
            <a:r>
              <a:rPr lang="en-US" dirty="0" smtClean="0"/>
              <a:t> G-machine.” That said, It is neither truly spineless, nor, as we shall see, </a:t>
            </a:r>
            <a:r>
              <a:rPr lang="en-US" dirty="0" err="1" smtClean="0"/>
              <a:t>tagless</a:t>
            </a:r>
            <a:r>
              <a:rPr lang="en-US" dirty="0" smtClean="0"/>
              <a:t>.</a:t>
            </a:r>
            <a:endParaRPr lang="en-US" dirty="0" smtClean="0"/>
          </a:p>
          <a:p>
            <a:endParaRPr lang="en-US" dirty="0"/>
          </a:p>
          <a:p>
            <a:r>
              <a:rPr lang="en-US" dirty="0" smtClean="0"/>
              <a:t>Values of types that have kind * are all represented by closures. More exotic kinds exist for dealing with unboxed data.</a:t>
            </a:r>
            <a:endParaRPr lang="en-US" dirty="0"/>
          </a:p>
        </p:txBody>
      </p:sp>
      <p:sp>
        <p:nvSpPr>
          <p:cNvPr id="2" name="Title 1"/>
          <p:cNvSpPr>
            <a:spLocks noGrp="1"/>
          </p:cNvSpPr>
          <p:nvPr>
            <p:ph type="title"/>
          </p:nvPr>
        </p:nvSpPr>
        <p:spPr/>
        <p:txBody>
          <a:bodyPr/>
          <a:lstStyle/>
          <a:p>
            <a:r>
              <a:rPr lang="en-US" dirty="0" smtClean="0"/>
              <a:t>Heap Layout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cstate="print"/>
          <a:srcRect/>
          <a:stretch>
            <a:fillRect/>
          </a:stretch>
        </p:blipFill>
        <p:spPr bwMode="auto">
          <a:xfrm>
            <a:off x="685800" y="1447800"/>
            <a:ext cx="3724910" cy="2667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Heap Layout</a:t>
            </a:r>
            <a:endParaRPr lang="en-US" dirty="0"/>
          </a:p>
        </p:txBody>
      </p:sp>
      <p:sp>
        <p:nvSpPr>
          <p:cNvPr id="7" name="TextBox 6"/>
          <p:cNvSpPr txBox="1"/>
          <p:nvPr/>
        </p:nvSpPr>
        <p:spPr>
          <a:xfrm>
            <a:off x="5098791" y="838200"/>
            <a:ext cx="3892809" cy="4247317"/>
          </a:xfrm>
          <a:prstGeom prst="rect">
            <a:avLst/>
          </a:prstGeom>
          <a:noFill/>
        </p:spPr>
        <p:txBody>
          <a:bodyPr wrap="square" rtlCol="0">
            <a:spAutoFit/>
          </a:bodyPr>
          <a:lstStyle/>
          <a:p>
            <a:pPr>
              <a:buFont typeface="Arial" pitchFamily="34" charset="0"/>
              <a:buChar char="•"/>
            </a:pPr>
            <a:endParaRPr lang="en-US" dirty="0"/>
          </a:p>
          <a:p>
            <a:pPr>
              <a:buFont typeface="Arial" pitchFamily="34" charset="0"/>
              <a:buChar char="•"/>
            </a:pPr>
            <a:r>
              <a:rPr lang="en-US" dirty="0" smtClean="0"/>
              <a:t> The entry code for a (saturated) data constructor just returns itself.</a:t>
            </a:r>
          </a:p>
          <a:p>
            <a:pPr>
              <a:buFont typeface="Arial" pitchFamily="34" charset="0"/>
              <a:buChar char="•"/>
            </a:pPr>
            <a:endParaRPr lang="en-US" dirty="0" smtClean="0"/>
          </a:p>
          <a:p>
            <a:pPr>
              <a:buFont typeface="Arial" pitchFamily="34" charset="0"/>
              <a:buChar char="•"/>
            </a:pPr>
            <a:r>
              <a:rPr lang="en-US" dirty="0" smtClean="0"/>
              <a:t> Indirections entry code just returns the value of the target</a:t>
            </a:r>
            <a:r>
              <a:rPr lang="en-US" dirty="0"/>
              <a:t> </a:t>
            </a:r>
            <a:r>
              <a:rPr lang="en-US" dirty="0" smtClean="0"/>
              <a:t>of the indirection.</a:t>
            </a:r>
          </a:p>
          <a:p>
            <a:endParaRPr lang="en-US" dirty="0" smtClean="0"/>
          </a:p>
          <a:p>
            <a:pPr>
              <a:buFont typeface="Arial" pitchFamily="34" charset="0"/>
              <a:buChar char="•"/>
            </a:pPr>
            <a:r>
              <a:rPr lang="en-US" dirty="0"/>
              <a:t> </a:t>
            </a:r>
            <a:r>
              <a:rPr lang="en-US" dirty="0" err="1" smtClean="0"/>
              <a:t>Thunk</a:t>
            </a:r>
            <a:r>
              <a:rPr lang="en-US" dirty="0" smtClean="0"/>
              <a:t> entry code evaluates the </a:t>
            </a:r>
            <a:r>
              <a:rPr lang="en-US" dirty="0" err="1" smtClean="0"/>
              <a:t>thunk</a:t>
            </a:r>
            <a:r>
              <a:rPr lang="en-US" dirty="0" smtClean="0"/>
              <a:t>, and then rewrites its header into an indirection!</a:t>
            </a:r>
          </a:p>
          <a:p>
            <a:pPr>
              <a:buFont typeface="Arial" pitchFamily="34" charset="0"/>
              <a:buChar char="•"/>
            </a:pPr>
            <a:endParaRPr lang="en-US" dirty="0"/>
          </a:p>
          <a:p>
            <a:pPr>
              <a:buFont typeface="Arial" pitchFamily="34" charset="0"/>
              <a:buChar char="•"/>
            </a:pPr>
            <a:r>
              <a:rPr lang="en-US" dirty="0" smtClean="0"/>
              <a:t>Garbage collection removes indirections!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ones :: [</a:t>
            </a:r>
            <a:r>
              <a:rPr lang="en-US" dirty="0" err="1" smtClean="0"/>
              <a:t>Int</a:t>
            </a:r>
            <a:r>
              <a:rPr lang="en-US" dirty="0" smtClean="0"/>
              <a:t>]</a:t>
            </a:r>
          </a:p>
          <a:p>
            <a:r>
              <a:rPr lang="en-US" dirty="0" smtClean="0"/>
              <a:t>ones = 1 : ones</a:t>
            </a:r>
            <a:endParaRPr lang="en-US" dirty="0"/>
          </a:p>
        </p:txBody>
      </p:sp>
      <p:sp>
        <p:nvSpPr>
          <p:cNvPr id="3" name="Title 2"/>
          <p:cNvSpPr>
            <a:spLocks noGrp="1"/>
          </p:cNvSpPr>
          <p:nvPr>
            <p:ph type="title"/>
          </p:nvPr>
        </p:nvSpPr>
        <p:spPr/>
        <p:txBody>
          <a:bodyPr/>
          <a:lstStyle/>
          <a:p>
            <a:r>
              <a:rPr lang="en-US" dirty="0" smtClean="0"/>
              <a:t>Evaluation	</a:t>
            </a:r>
            <a:endParaRPr lang="en-US" dirty="0"/>
          </a:p>
        </p:txBody>
      </p:sp>
      <p:sp>
        <p:nvSpPr>
          <p:cNvPr id="6" name="Rectangle 5"/>
          <p:cNvSpPr/>
          <p:nvPr/>
        </p:nvSpPr>
        <p:spPr>
          <a:xfrm>
            <a:off x="3657600" y="2895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thunk_1234</a:t>
            </a:r>
            <a:endParaRPr lang="en-US" dirty="0"/>
          </a:p>
        </p:txBody>
      </p:sp>
      <p:sp>
        <p:nvSpPr>
          <p:cNvPr id="7" name="TextBox 6"/>
          <p:cNvSpPr txBox="1"/>
          <p:nvPr/>
        </p:nvSpPr>
        <p:spPr>
          <a:xfrm>
            <a:off x="2514600" y="3048000"/>
            <a:ext cx="990600" cy="369332"/>
          </a:xfrm>
          <a:prstGeom prst="rect">
            <a:avLst/>
          </a:prstGeom>
          <a:noFill/>
        </p:spPr>
        <p:txBody>
          <a:bodyPr wrap="square" rtlCol="0">
            <a:spAutoFit/>
          </a:bodyPr>
          <a:lstStyle/>
          <a:p>
            <a:r>
              <a:rPr lang="en-US" dirty="0" smtClean="0"/>
              <a:t>ones =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Speculation in C#</a:t>
            </a:r>
          </a:p>
          <a:p>
            <a:pPr lvl="1"/>
            <a:r>
              <a:rPr lang="en-US" dirty="0" smtClean="0"/>
              <a:t>What is it?</a:t>
            </a:r>
          </a:p>
          <a:p>
            <a:pPr lvl="1"/>
            <a:r>
              <a:rPr lang="en-US" dirty="0" smtClean="0"/>
              <a:t>Benchmarks!</a:t>
            </a:r>
          </a:p>
          <a:p>
            <a:r>
              <a:rPr lang="en-US" dirty="0" smtClean="0"/>
              <a:t>Speculation in Haskell</a:t>
            </a:r>
          </a:p>
          <a:p>
            <a:pPr lvl="1"/>
            <a:r>
              <a:rPr lang="en-US" dirty="0" smtClean="0"/>
              <a:t>Naïve Speculation</a:t>
            </a:r>
          </a:p>
          <a:p>
            <a:pPr lvl="1"/>
            <a:r>
              <a:rPr lang="en-US" dirty="0" smtClean="0"/>
              <a:t>Abusing GHC</a:t>
            </a:r>
          </a:p>
          <a:p>
            <a:pPr lvl="2"/>
            <a:r>
              <a:rPr lang="en-US" dirty="0" smtClean="0"/>
              <a:t>Heap Layout</a:t>
            </a:r>
          </a:p>
          <a:p>
            <a:pPr lvl="2"/>
            <a:r>
              <a:rPr lang="en-US" dirty="0" smtClean="0"/>
              <a:t>Dynamic Pointer Tagging</a:t>
            </a:r>
          </a:p>
          <a:p>
            <a:pPr lvl="2"/>
            <a:r>
              <a:rPr lang="en-US" dirty="0" smtClean="0"/>
              <a:t>Observing Evaluation</a:t>
            </a:r>
          </a:p>
          <a:p>
            <a:pPr lvl="2"/>
            <a:r>
              <a:rPr lang="en-US" dirty="0" smtClean="0"/>
              <a:t>Speculation With Observed Evaluation</a:t>
            </a:r>
          </a:p>
          <a:p>
            <a:pPr lvl="1"/>
            <a:r>
              <a:rPr lang="en-US" dirty="0" smtClean="0"/>
              <a:t>STM Issues</a:t>
            </a:r>
          </a:p>
          <a:p>
            <a:pPr lvl="1"/>
            <a:r>
              <a:rPr lang="en-US" dirty="0" smtClean="0"/>
              <a:t>Downloading</a:t>
            </a:r>
            <a:endParaRPr lang="en-US" dirty="0" smtClean="0"/>
          </a:p>
          <a:p>
            <a:endParaRPr lang="en-US" dirty="0" smtClean="0"/>
          </a:p>
          <a:p>
            <a:pPr lvl="2"/>
            <a:endParaRPr lang="en-US" dirty="0" smtClean="0"/>
          </a:p>
          <a:p>
            <a:pPr lvl="2"/>
            <a:endParaRPr lang="en-US" dirty="0" smtClean="0"/>
          </a:p>
          <a:p>
            <a:pPr lvl="1"/>
            <a:endParaRPr lang="en-US" dirty="0" smtClean="0"/>
          </a:p>
        </p:txBody>
      </p:sp>
      <p:sp>
        <p:nvSpPr>
          <p:cNvPr id="2" name="Title 1"/>
          <p:cNvSpPr>
            <a:spLocks noGrp="1"/>
          </p:cNvSpPr>
          <p:nvPr>
            <p:ph type="title"/>
          </p:nvPr>
        </p:nvSpPr>
        <p:spPr/>
        <p:txBody>
          <a:bodyPr/>
          <a:lstStyle/>
          <a:p>
            <a:r>
              <a:rPr lang="en-US" dirty="0" smtClean="0"/>
              <a:t>Speculation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ones :: [</a:t>
            </a:r>
            <a:r>
              <a:rPr lang="en-US" dirty="0" err="1" smtClean="0"/>
              <a:t>Int</a:t>
            </a:r>
            <a:r>
              <a:rPr lang="en-US" dirty="0" smtClean="0"/>
              <a:t>]</a:t>
            </a:r>
          </a:p>
          <a:p>
            <a:r>
              <a:rPr lang="en-US" dirty="0" smtClean="0"/>
              <a:t>ones = 1 : ones</a:t>
            </a:r>
            <a:endParaRPr lang="en-US" dirty="0"/>
          </a:p>
        </p:txBody>
      </p:sp>
      <p:sp>
        <p:nvSpPr>
          <p:cNvPr id="3" name="Title 2"/>
          <p:cNvSpPr>
            <a:spLocks noGrp="1"/>
          </p:cNvSpPr>
          <p:nvPr>
            <p:ph type="title"/>
          </p:nvPr>
        </p:nvSpPr>
        <p:spPr/>
        <p:txBody>
          <a:bodyPr/>
          <a:lstStyle/>
          <a:p>
            <a:r>
              <a:rPr lang="en-US" dirty="0" smtClean="0"/>
              <a:t>Evaluation	</a:t>
            </a:r>
            <a:endParaRPr lang="en-US" dirty="0"/>
          </a:p>
        </p:txBody>
      </p:sp>
      <p:sp>
        <p:nvSpPr>
          <p:cNvPr id="6" name="Rectangle 5"/>
          <p:cNvSpPr/>
          <p:nvPr/>
        </p:nvSpPr>
        <p:spPr>
          <a:xfrm>
            <a:off x="3657600" y="2895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STG_IND</a:t>
            </a:r>
            <a:endParaRPr lang="en-US" dirty="0"/>
          </a:p>
        </p:txBody>
      </p:sp>
      <p:sp>
        <p:nvSpPr>
          <p:cNvPr id="7" name="TextBox 6"/>
          <p:cNvSpPr txBox="1"/>
          <p:nvPr/>
        </p:nvSpPr>
        <p:spPr>
          <a:xfrm>
            <a:off x="2514600" y="3048000"/>
            <a:ext cx="990600" cy="369332"/>
          </a:xfrm>
          <a:prstGeom prst="rect">
            <a:avLst/>
          </a:prstGeom>
          <a:noFill/>
        </p:spPr>
        <p:txBody>
          <a:bodyPr wrap="square" rtlCol="0">
            <a:spAutoFit/>
          </a:bodyPr>
          <a:lstStyle/>
          <a:p>
            <a:r>
              <a:rPr lang="en-US" dirty="0" smtClean="0"/>
              <a:t>ones = </a:t>
            </a:r>
            <a:endParaRPr lang="en-US" dirty="0"/>
          </a:p>
        </p:txBody>
      </p:sp>
      <p:sp>
        <p:nvSpPr>
          <p:cNvPr id="8" name="Rectangle 7"/>
          <p:cNvSpPr/>
          <p:nvPr/>
        </p:nvSpPr>
        <p:spPr>
          <a:xfrm>
            <a:off x="3657600" y="4114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0" name="Straight Arrow Connector 9"/>
          <p:cNvCxnSpPr/>
          <p:nvPr/>
        </p:nvCxnSpPr>
        <p:spPr>
          <a:xfrm rot="5400000">
            <a:off x="4306094" y="3847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57600" y="5334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1</a:t>
            </a:r>
            <a:endParaRPr lang="en-US" dirty="0"/>
          </a:p>
        </p:txBody>
      </p:sp>
      <p:cxnSp>
        <p:nvCxnSpPr>
          <p:cNvPr id="14" name="Straight Arrow Connector 13"/>
          <p:cNvCxnSpPr/>
          <p:nvPr/>
        </p:nvCxnSpPr>
        <p:spPr>
          <a:xfrm rot="5400000">
            <a:off x="4001294" y="50665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flipV="1">
            <a:off x="4648200" y="2971800"/>
            <a:ext cx="1524000" cy="152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a:off x="4648200" y="3048000"/>
            <a:ext cx="1524000" cy="1371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rot="10800000">
            <a:off x="5334000" y="3048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ones :: [</a:t>
            </a:r>
            <a:r>
              <a:rPr lang="en-US" dirty="0" err="1" smtClean="0"/>
              <a:t>Int</a:t>
            </a:r>
            <a:r>
              <a:rPr lang="en-US" dirty="0" smtClean="0"/>
              <a:t>]</a:t>
            </a:r>
          </a:p>
          <a:p>
            <a:r>
              <a:rPr lang="en-US" dirty="0" smtClean="0"/>
              <a:t>ones = 1 : ones</a:t>
            </a:r>
            <a:endParaRPr lang="en-US" dirty="0"/>
          </a:p>
        </p:txBody>
      </p:sp>
      <p:sp>
        <p:nvSpPr>
          <p:cNvPr id="3" name="Title 2"/>
          <p:cNvSpPr>
            <a:spLocks noGrp="1"/>
          </p:cNvSpPr>
          <p:nvPr>
            <p:ph type="title"/>
          </p:nvPr>
        </p:nvSpPr>
        <p:spPr/>
        <p:txBody>
          <a:bodyPr/>
          <a:lstStyle/>
          <a:p>
            <a:r>
              <a:rPr lang="en-US" dirty="0" smtClean="0"/>
              <a:t>Evaluation	</a:t>
            </a:r>
            <a:endParaRPr lang="en-US" dirty="0"/>
          </a:p>
        </p:txBody>
      </p:sp>
      <p:sp>
        <p:nvSpPr>
          <p:cNvPr id="7" name="TextBox 6"/>
          <p:cNvSpPr txBox="1"/>
          <p:nvPr/>
        </p:nvSpPr>
        <p:spPr>
          <a:xfrm>
            <a:off x="2590800" y="4038600"/>
            <a:ext cx="990600" cy="369332"/>
          </a:xfrm>
          <a:prstGeom prst="rect">
            <a:avLst/>
          </a:prstGeom>
          <a:noFill/>
        </p:spPr>
        <p:txBody>
          <a:bodyPr wrap="square" rtlCol="0">
            <a:spAutoFit/>
          </a:bodyPr>
          <a:lstStyle/>
          <a:p>
            <a:r>
              <a:rPr lang="en-US" dirty="0" smtClean="0"/>
              <a:t>ones = </a:t>
            </a:r>
            <a:endParaRPr lang="en-US" dirty="0"/>
          </a:p>
        </p:txBody>
      </p:sp>
      <p:sp>
        <p:nvSpPr>
          <p:cNvPr id="8" name="Rectangle 7"/>
          <p:cNvSpPr/>
          <p:nvPr/>
        </p:nvSpPr>
        <p:spPr>
          <a:xfrm>
            <a:off x="3657600" y="38862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3657600" y="51054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1</a:t>
            </a:r>
            <a:endParaRPr lang="en-US" dirty="0"/>
          </a:p>
        </p:txBody>
      </p:sp>
      <p:cxnSp>
        <p:nvCxnSpPr>
          <p:cNvPr id="14" name="Straight Arrow Connector 13"/>
          <p:cNvCxnSpPr/>
          <p:nvPr/>
        </p:nvCxnSpPr>
        <p:spPr>
          <a:xfrm rot="5400000">
            <a:off x="4001294" y="4837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flipV="1">
            <a:off x="4648200" y="3124200"/>
            <a:ext cx="1524000" cy="1219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a:off x="4648200" y="3048000"/>
            <a:ext cx="1524000" cy="1371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flipH="1">
            <a:off x="4724400" y="3048000"/>
            <a:ext cx="1371600" cy="1219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rot="5400000">
            <a:off x="4610894" y="3695700"/>
            <a:ext cx="227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normAutofit/>
          </a:bodyPr>
          <a:lstStyle/>
          <a:p>
            <a:r>
              <a:rPr lang="en-US" dirty="0" smtClean="0"/>
              <a:t>Jumping into unknown code to “evaluate” already evaluated data is inefficient.</a:t>
            </a:r>
          </a:p>
          <a:p>
            <a:endParaRPr lang="en-US" dirty="0" smtClean="0"/>
          </a:p>
          <a:p>
            <a:pPr>
              <a:buNone/>
            </a:pPr>
            <a:endParaRPr lang="en-US" dirty="0" smtClean="0"/>
          </a:p>
          <a:p>
            <a:endParaRPr lang="en-US" dirty="0" smtClean="0"/>
          </a:p>
          <a:p>
            <a:pPr>
              <a:buNone/>
            </a:pPr>
            <a:endParaRPr lang="en-US" dirty="0" smtClean="0"/>
          </a:p>
        </p:txBody>
      </p:sp>
      <p:sp>
        <p:nvSpPr>
          <p:cNvPr id="3" name="Title 2"/>
          <p:cNvSpPr>
            <a:spLocks noGrp="1"/>
          </p:cNvSpPr>
          <p:nvPr>
            <p:ph type="title"/>
          </p:nvPr>
        </p:nvSpPr>
        <p:spPr/>
        <p:txBody>
          <a:bodyPr/>
          <a:lstStyle/>
          <a:p>
            <a:r>
              <a:rPr lang="en-US" dirty="0" smtClean="0"/>
              <a:t>Dynamic Pointer Tagging</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724400" y="2743200"/>
            <a:ext cx="3505200" cy="3562350"/>
          </a:xfrm>
          <a:prstGeom prst="rect">
            <a:avLst/>
          </a:prstGeom>
          <a:noFill/>
          <a:ln w="9525">
            <a:noFill/>
            <a:miter lim="800000"/>
            <a:headEnd/>
            <a:tailEnd/>
          </a:ln>
        </p:spPr>
      </p:pic>
      <p:sp>
        <p:nvSpPr>
          <p:cNvPr id="6" name="Content Placeholder 1"/>
          <p:cNvSpPr txBox="1">
            <a:spLocks/>
          </p:cNvSpPr>
          <p:nvPr/>
        </p:nvSpPr>
        <p:spPr>
          <a:xfrm>
            <a:off x="457200" y="3048000"/>
            <a:ext cx="3886200" cy="3111691"/>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More than half the time, the target is already evaluated.</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Adapts a trick from the LISP community. </a:t>
            </a:r>
          </a:p>
          <a:p>
            <a:endParaRPr lang="en-US" dirty="0" smtClean="0"/>
          </a:p>
          <a:p>
            <a:r>
              <a:rPr lang="en-US" dirty="0" smtClean="0"/>
              <a:t>Steal a few unused bits (2 or 3 depending on architecture) from each pointer </a:t>
            </a:r>
            <a:r>
              <a:rPr lang="en-US" dirty="0" smtClean="0"/>
              <a:t>to indicate constructor </a:t>
            </a:r>
            <a:r>
              <a:rPr lang="en-US" dirty="0" smtClean="0"/>
              <a:t>-- they were aligned anyways!.</a:t>
            </a:r>
          </a:p>
          <a:p>
            <a:endParaRPr lang="en-US" dirty="0" smtClean="0"/>
          </a:p>
          <a:p>
            <a:r>
              <a:rPr lang="en-US" dirty="0" smtClean="0"/>
              <a:t>If unevaluated or too high an index to fit, use 0</a:t>
            </a:r>
          </a:p>
          <a:p>
            <a:endParaRPr lang="en-US" dirty="0" smtClean="0"/>
          </a:p>
          <a:p>
            <a:r>
              <a:rPr lang="en-US" dirty="0" smtClean="0"/>
              <a:t>Let GC propagate the tags!</a:t>
            </a:r>
          </a:p>
          <a:p>
            <a:endParaRPr lang="en-US" dirty="0" smtClean="0"/>
          </a:p>
          <a:p>
            <a:r>
              <a:rPr lang="en-US" dirty="0" smtClean="0"/>
              <a:t>~13% Speed Increase. Implemented in 2007.</a:t>
            </a:r>
          </a:p>
        </p:txBody>
      </p:sp>
      <p:sp>
        <p:nvSpPr>
          <p:cNvPr id="3" name="Title 2"/>
          <p:cNvSpPr>
            <a:spLocks noGrp="1"/>
          </p:cNvSpPr>
          <p:nvPr>
            <p:ph type="title"/>
          </p:nvPr>
        </p:nvSpPr>
        <p:spPr/>
        <p:txBody>
          <a:bodyPr/>
          <a:lstStyle/>
          <a:p>
            <a:r>
              <a:rPr lang="en-US" dirty="0" smtClean="0"/>
              <a:t>Dynamic Pointer Tagging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2209800" y="1600200"/>
            <a:ext cx="4638675" cy="264795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Dynamic Pointer Tagging</a:t>
            </a:r>
            <a:endParaRPr lang="en-US" dirty="0"/>
          </a:p>
        </p:txBody>
      </p:sp>
      <p:sp>
        <p:nvSpPr>
          <p:cNvPr id="5" name="Content Placeholder 1"/>
          <p:cNvSpPr txBox="1">
            <a:spLocks/>
          </p:cNvSpPr>
          <p:nvPr/>
        </p:nvSpPr>
        <p:spPr>
          <a:xfrm>
            <a:off x="457200" y="4800600"/>
            <a:ext cx="8229600" cy="1206691"/>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Handles</a:t>
            </a:r>
            <a:r>
              <a:rPr kumimoji="0" lang="en-US" sz="2400" b="0" i="0" u="none" strike="noStrike" kern="1200" cap="none" spc="0" normalizeH="0" noProof="0" dirty="0" smtClean="0">
                <a:ln>
                  <a:noFill/>
                </a:ln>
                <a:solidFill>
                  <a:schemeClr val="tx1"/>
                </a:solidFill>
                <a:effectLst/>
                <a:uLnTx/>
                <a:uFillTx/>
                <a:latin typeface="+mn-lt"/>
                <a:ea typeface="+mn-ea"/>
                <a:cs typeface="+mn-cs"/>
              </a:rPr>
              <a:t> 99.2% (96.1%) of constructors in practice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Can we get at the tag from Haskell?</a:t>
            </a:r>
            <a:endParaRPr lang="en-US" dirty="0" smtClean="0"/>
          </a:p>
          <a:p>
            <a:endParaRPr lang="en-US" dirty="0" smtClean="0"/>
          </a:p>
          <a:p>
            <a:pPr>
              <a:buNone/>
            </a:pPr>
            <a:r>
              <a:rPr lang="en-US" b="1" dirty="0" smtClean="0">
                <a:latin typeface="Candara" pitchFamily="34" charset="0"/>
              </a:rPr>
              <a:t>data</a:t>
            </a:r>
            <a:r>
              <a:rPr lang="en-US" dirty="0" smtClean="0">
                <a:latin typeface="Candara" pitchFamily="34" charset="0"/>
              </a:rPr>
              <a:t> Box a </a:t>
            </a:r>
            <a:r>
              <a:rPr lang="en-US" b="1" dirty="0" smtClean="0">
                <a:latin typeface="Candara" pitchFamily="34" charset="0"/>
              </a:rPr>
              <a:t>=</a:t>
            </a:r>
            <a:r>
              <a:rPr lang="en-US" dirty="0" smtClean="0">
                <a:latin typeface="Candara" pitchFamily="34" charset="0"/>
              </a:rPr>
              <a:t> Box a</a:t>
            </a:r>
          </a:p>
          <a:p>
            <a:pPr>
              <a:buNone/>
            </a:pPr>
            <a:endParaRPr lang="en-US" dirty="0" smtClean="0">
              <a:latin typeface="Candara" pitchFamily="34" charset="0"/>
            </a:endParaRPr>
          </a:p>
          <a:p>
            <a:pPr>
              <a:buNone/>
            </a:pPr>
            <a:r>
              <a:rPr lang="en-US" dirty="0" err="1" smtClean="0">
                <a:latin typeface="Candara" pitchFamily="34" charset="0"/>
              </a:rPr>
              <a:t>unsafeGetTagBits</a:t>
            </a:r>
            <a:r>
              <a:rPr lang="en-US" dirty="0" smtClean="0">
                <a:latin typeface="Candara" pitchFamily="34" charset="0"/>
              </a:rPr>
              <a:t> </a:t>
            </a:r>
            <a:r>
              <a:rPr lang="en-US" b="1" dirty="0" smtClean="0">
                <a:latin typeface="Candara" pitchFamily="34" charset="0"/>
              </a:rPr>
              <a:t>::</a:t>
            </a:r>
            <a:r>
              <a:rPr lang="en-US" dirty="0" smtClean="0">
                <a:latin typeface="Candara" pitchFamily="34" charset="0"/>
              </a:rPr>
              <a:t> a </a:t>
            </a:r>
            <a:r>
              <a:rPr lang="en-US" b="1" dirty="0" smtClean="0">
                <a:latin typeface="Candara" pitchFamily="34" charset="0"/>
              </a:rPr>
              <a:t>-&gt;</a:t>
            </a:r>
            <a:r>
              <a:rPr lang="en-US" dirty="0" smtClean="0">
                <a:latin typeface="Candara" pitchFamily="34" charset="0"/>
              </a:rPr>
              <a:t> </a:t>
            </a:r>
            <a:r>
              <a:rPr lang="en-US" dirty="0" err="1" smtClean="0">
                <a:latin typeface="Candara" pitchFamily="34" charset="0"/>
              </a:rPr>
              <a:t>Int</a:t>
            </a:r>
            <a:endParaRPr lang="en-US" dirty="0" smtClean="0">
              <a:latin typeface="Candara" pitchFamily="34" charset="0"/>
            </a:endParaRPr>
          </a:p>
          <a:p>
            <a:pPr>
              <a:buNone/>
            </a:pPr>
            <a:r>
              <a:rPr lang="en-US" dirty="0" err="1" smtClean="0">
                <a:latin typeface="Candara" pitchFamily="34" charset="0"/>
              </a:rPr>
              <a:t>unsafeGetTagBits</a:t>
            </a:r>
            <a:r>
              <a:rPr lang="en-US" dirty="0" smtClean="0">
                <a:latin typeface="Candara" pitchFamily="34" charset="0"/>
              </a:rPr>
              <a:t> a </a:t>
            </a:r>
            <a:r>
              <a:rPr lang="en-US" b="1" dirty="0" smtClean="0">
                <a:latin typeface="Candara" pitchFamily="34" charset="0"/>
              </a:rPr>
              <a:t>=</a:t>
            </a:r>
            <a:r>
              <a:rPr lang="en-US" dirty="0" smtClean="0">
                <a:latin typeface="Candara" pitchFamily="34" charset="0"/>
              </a:rPr>
              <a:t> </a:t>
            </a:r>
          </a:p>
          <a:p>
            <a:pPr>
              <a:buNone/>
            </a:pPr>
            <a:r>
              <a:rPr lang="en-US" dirty="0" smtClean="0">
                <a:latin typeface="Candara" pitchFamily="34" charset="0"/>
              </a:rPr>
              <a:t>	</a:t>
            </a:r>
            <a:r>
              <a:rPr lang="en-US" dirty="0" err="1" smtClean="0">
                <a:latin typeface="Candara" pitchFamily="34" charset="0"/>
              </a:rPr>
              <a:t>unsafeCoerce</a:t>
            </a:r>
            <a:r>
              <a:rPr lang="en-US" dirty="0" smtClean="0">
                <a:latin typeface="Candara" pitchFamily="34" charset="0"/>
              </a:rPr>
              <a:t> (Box a) .&amp;. </a:t>
            </a:r>
          </a:p>
          <a:p>
            <a:pPr>
              <a:buNone/>
            </a:pPr>
            <a:r>
              <a:rPr lang="en-US" dirty="0" smtClean="0">
                <a:latin typeface="Candara" pitchFamily="34" charset="0"/>
              </a:rPr>
              <a:t>	</a:t>
            </a:r>
            <a:r>
              <a:rPr lang="en-US" dirty="0" smtClean="0">
                <a:latin typeface="Candara" pitchFamily="34" charset="0"/>
              </a:rPr>
              <a:t>(</a:t>
            </a:r>
            <a:r>
              <a:rPr lang="en-US" dirty="0" err="1" smtClean="0">
                <a:latin typeface="Candara" pitchFamily="34" charset="0"/>
              </a:rPr>
              <a:t>sizeOf</a:t>
            </a:r>
            <a:r>
              <a:rPr lang="en-US" dirty="0" smtClean="0">
                <a:latin typeface="Candara" pitchFamily="34" charset="0"/>
              </a:rPr>
              <a:t> (undefined </a:t>
            </a:r>
            <a:r>
              <a:rPr lang="en-US" b="1" dirty="0" smtClean="0">
                <a:latin typeface="Candara" pitchFamily="34" charset="0"/>
              </a:rPr>
              <a:t>::</a:t>
            </a:r>
            <a:r>
              <a:rPr lang="en-US" dirty="0" smtClean="0">
                <a:latin typeface="Candara" pitchFamily="34" charset="0"/>
              </a:rPr>
              <a:t> </a:t>
            </a:r>
            <a:r>
              <a:rPr lang="en-US" dirty="0" err="1" smtClean="0">
                <a:latin typeface="Candara" pitchFamily="34" charset="0"/>
              </a:rPr>
              <a:t>Int</a:t>
            </a:r>
            <a:r>
              <a:rPr lang="en-US" dirty="0" smtClean="0">
                <a:latin typeface="Candara" pitchFamily="34" charset="0"/>
              </a:rPr>
              <a:t>) – 1)</a:t>
            </a:r>
          </a:p>
          <a:p>
            <a:pPr>
              <a:buNone/>
            </a:pPr>
            <a:endParaRPr lang="en-US" dirty="0" smtClean="0">
              <a:latin typeface="Candara" pitchFamily="34" charset="0"/>
            </a:endParaRPr>
          </a:p>
          <a:p>
            <a:pPr>
              <a:buNone/>
            </a:pPr>
            <a:r>
              <a:rPr lang="en-US" dirty="0" smtClean="0"/>
              <a:t>R</a:t>
            </a:r>
            <a:r>
              <a:rPr lang="en-US" dirty="0" smtClean="0"/>
              <a:t>elies on the fact that we can treat a </a:t>
            </a:r>
            <a:r>
              <a:rPr lang="en-US" dirty="0" smtClean="0">
                <a:latin typeface="Candara" pitchFamily="34" charset="0"/>
              </a:rPr>
              <a:t>Box</a:t>
            </a:r>
            <a:r>
              <a:rPr lang="en-US" dirty="0" smtClean="0"/>
              <a:t> as an </a:t>
            </a:r>
            <a:r>
              <a:rPr lang="en-US" dirty="0" err="1" smtClean="0">
                <a:latin typeface="Candara" pitchFamily="34" charset="0"/>
              </a:rPr>
              <a:t>Int</a:t>
            </a:r>
            <a:r>
              <a:rPr lang="en-US" dirty="0" smtClean="0"/>
              <a:t> due to tagging! </a:t>
            </a:r>
            <a:r>
              <a:rPr lang="en-US" dirty="0" smtClean="0"/>
              <a:t>I</a:t>
            </a:r>
            <a:r>
              <a:rPr lang="en-US" dirty="0" smtClean="0"/>
              <a:t>n practice we can use the </a:t>
            </a:r>
            <a:r>
              <a:rPr lang="en-US" dirty="0" err="1" smtClean="0">
                <a:latin typeface="Candara" pitchFamily="34" charset="0"/>
              </a:rPr>
              <a:t>unsafeCoerce</a:t>
            </a:r>
            <a:r>
              <a:rPr lang="en-US" dirty="0" smtClean="0">
                <a:latin typeface="Candara" pitchFamily="34" charset="0"/>
              </a:rPr>
              <a:t>#</a:t>
            </a:r>
            <a:r>
              <a:rPr lang="en-US" dirty="0" smtClean="0"/>
              <a:t> </a:t>
            </a:r>
            <a:r>
              <a:rPr lang="en-US" dirty="0" err="1" smtClean="0"/>
              <a:t>primop</a:t>
            </a:r>
            <a:r>
              <a:rPr lang="en-US" dirty="0" smtClean="0"/>
              <a:t> to directly coerce to an unboxed </a:t>
            </a:r>
            <a:r>
              <a:rPr lang="en-US" dirty="0" smtClean="0">
                <a:latin typeface="Candara" pitchFamily="34" charset="0"/>
              </a:rPr>
              <a:t>Word#, </a:t>
            </a:r>
            <a:r>
              <a:rPr lang="en-US" dirty="0" smtClean="0"/>
              <a:t>and avoid the extra box.</a:t>
            </a:r>
          </a:p>
        </p:txBody>
      </p:sp>
      <p:sp>
        <p:nvSpPr>
          <p:cNvPr id="3" name="Title 2"/>
          <p:cNvSpPr>
            <a:spLocks noGrp="1"/>
          </p:cNvSpPr>
          <p:nvPr>
            <p:ph type="title"/>
          </p:nvPr>
        </p:nvSpPr>
        <p:spPr/>
        <p:txBody>
          <a:bodyPr/>
          <a:lstStyle/>
          <a:p>
            <a:r>
              <a:rPr lang="en-US" dirty="0" smtClean="0"/>
              <a:t>Abusing Dynamic Pointer Tags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function is unsafe! It may return either 0 or the final answer depending </a:t>
            </a:r>
            <a:r>
              <a:rPr lang="en-US" dirty="0" smtClean="0"/>
              <a:t>on if the </a:t>
            </a:r>
            <a:r>
              <a:rPr lang="en-US" dirty="0" err="1" smtClean="0"/>
              <a:t>thunk</a:t>
            </a:r>
            <a:r>
              <a:rPr lang="en-US" dirty="0" smtClean="0"/>
              <a:t> it is looking at has been evaluated and if GC has run since then, but </a:t>
            </a:r>
            <a:r>
              <a:rPr lang="en-US" dirty="0" smtClean="0"/>
              <a:t>it’ll never lie about the </a:t>
            </a:r>
            <a:r>
              <a:rPr lang="en-US" dirty="0" smtClean="0"/>
              <a:t>tag if not 0.</a:t>
            </a:r>
            <a:br>
              <a:rPr lang="en-US" dirty="0" smtClean="0"/>
            </a:br>
            <a:endParaRPr lang="en-US" dirty="0" smtClean="0"/>
          </a:p>
          <a:p>
            <a:r>
              <a:rPr lang="en-US" dirty="0" smtClean="0"/>
              <a:t>You have an extra obligation: Your code should give the same answer regardless of whether or not </a:t>
            </a:r>
            <a:r>
              <a:rPr lang="en-US" dirty="0" err="1" smtClean="0">
                <a:latin typeface="Candara" pitchFamily="34" charset="0"/>
              </a:rPr>
              <a:t>unsafeGetTagBits</a:t>
            </a:r>
            <a:r>
              <a:rPr lang="en-US" dirty="0" smtClean="0"/>
              <a:t> returns 0!</a:t>
            </a:r>
          </a:p>
          <a:p>
            <a:endParaRPr lang="en-US" dirty="0" smtClean="0"/>
          </a:p>
          <a:p>
            <a:r>
              <a:rPr lang="en-US" dirty="0" smtClean="0"/>
              <a:t>But that is exactly what </a:t>
            </a:r>
            <a:r>
              <a:rPr lang="en-US" dirty="0" smtClean="0">
                <a:latin typeface="Candara" pitchFamily="34" charset="0"/>
              </a:rPr>
              <a:t>‘spec’ </a:t>
            </a:r>
            <a:r>
              <a:rPr lang="en-US" dirty="0" smtClean="0"/>
              <a:t>does</a:t>
            </a:r>
            <a:r>
              <a:rPr lang="en-US" dirty="0" smtClean="0">
                <a:latin typeface="Candara" pitchFamily="34" charset="0"/>
              </a:rPr>
              <a:t>!</a:t>
            </a:r>
          </a:p>
          <a:p>
            <a:endParaRPr lang="en-US" dirty="0" smtClean="0">
              <a:latin typeface="Candara" pitchFamily="34" charset="0"/>
            </a:endParaRPr>
          </a:p>
          <a:p>
            <a:endParaRPr lang="en-US" dirty="0"/>
          </a:p>
        </p:txBody>
      </p:sp>
      <p:sp>
        <p:nvSpPr>
          <p:cNvPr id="3" name="Title 2"/>
          <p:cNvSpPr>
            <a:spLocks noGrp="1"/>
          </p:cNvSpPr>
          <p:nvPr>
            <p:ph type="title"/>
          </p:nvPr>
        </p:nvSpPr>
        <p:spPr/>
        <p:txBody>
          <a:bodyPr/>
          <a:lstStyle/>
          <a:p>
            <a:r>
              <a:rPr lang="en-US" dirty="0" smtClean="0"/>
              <a:t>Abusing Dynamic Pointer Tags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Candara" pitchFamily="34" charset="0"/>
              </a:rPr>
              <a:t>spec :: </a:t>
            </a:r>
            <a:r>
              <a:rPr lang="en-US" dirty="0" err="1" smtClean="0">
                <a:latin typeface="Candara" pitchFamily="34" charset="0"/>
              </a:rPr>
              <a:t>Eq</a:t>
            </a:r>
            <a:r>
              <a:rPr lang="en-US" dirty="0" smtClean="0">
                <a:latin typeface="Candara" pitchFamily="34" charset="0"/>
              </a:rPr>
              <a:t> a =&gt; a -&gt; (a -&gt; b) -&gt; a -&gt; b</a:t>
            </a:r>
          </a:p>
          <a:p>
            <a:pPr>
              <a:buNone/>
            </a:pPr>
            <a:r>
              <a:rPr lang="en-US" dirty="0" smtClean="0">
                <a:latin typeface="Candara" pitchFamily="34" charset="0"/>
              </a:rPr>
              <a:t>spec guess f a</a:t>
            </a:r>
          </a:p>
          <a:p>
            <a:pPr>
              <a:buNone/>
            </a:pPr>
            <a:r>
              <a:rPr lang="en-US" dirty="0" smtClean="0">
                <a:latin typeface="Candara" pitchFamily="34" charset="0"/>
              </a:rPr>
              <a:t> </a:t>
            </a:r>
            <a:r>
              <a:rPr lang="en-US" dirty="0" smtClean="0">
                <a:latin typeface="Candara" pitchFamily="34" charset="0"/>
              </a:rPr>
              <a:t>   | </a:t>
            </a:r>
            <a:r>
              <a:rPr lang="en-US" dirty="0" err="1" smtClean="0">
                <a:latin typeface="Candara" pitchFamily="34" charset="0"/>
              </a:rPr>
              <a:t>unsafeGetTagBits</a:t>
            </a:r>
            <a:r>
              <a:rPr lang="en-US" dirty="0" smtClean="0">
                <a:latin typeface="Candara" pitchFamily="34" charset="0"/>
              </a:rPr>
              <a:t> a /= 0 = f a</a:t>
            </a:r>
          </a:p>
          <a:p>
            <a:pPr>
              <a:buNone/>
            </a:pPr>
            <a:r>
              <a:rPr lang="en-US" dirty="0" smtClean="0">
                <a:latin typeface="Candara" pitchFamily="34" charset="0"/>
              </a:rPr>
              <a:t> </a:t>
            </a:r>
            <a:r>
              <a:rPr lang="en-US" dirty="0" smtClean="0">
                <a:latin typeface="Candara" pitchFamily="34" charset="0"/>
              </a:rPr>
              <a:t>   | otherwise =</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let</a:t>
            </a:r>
            <a:r>
              <a:rPr lang="en-US" dirty="0" smtClean="0">
                <a:latin typeface="Candara" pitchFamily="34" charset="0"/>
              </a:rPr>
              <a:t> speculation = f guess </a:t>
            </a:r>
            <a:r>
              <a:rPr lang="en-US" b="1" dirty="0" smtClean="0">
                <a:latin typeface="Candara" pitchFamily="34" charset="0"/>
              </a:rPr>
              <a:t>in</a:t>
            </a:r>
          </a:p>
          <a:p>
            <a:pPr>
              <a:buNone/>
            </a:pPr>
            <a:r>
              <a:rPr lang="en-US" dirty="0" smtClean="0">
                <a:latin typeface="Candara" pitchFamily="34" charset="0"/>
              </a:rPr>
              <a:t> </a:t>
            </a:r>
            <a:r>
              <a:rPr lang="en-US" dirty="0" smtClean="0">
                <a:latin typeface="Candara" pitchFamily="34" charset="0"/>
              </a:rPr>
              <a:t>   speculation `par`</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if</a:t>
            </a:r>
            <a:r>
              <a:rPr lang="en-US" dirty="0" smtClean="0">
                <a:latin typeface="Candara" pitchFamily="34" charset="0"/>
              </a:rPr>
              <a:t> g == a</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then</a:t>
            </a:r>
            <a:r>
              <a:rPr lang="en-US" dirty="0" smtClean="0">
                <a:latin typeface="Candara" pitchFamily="34" charset="0"/>
              </a:rPr>
              <a:t> speculation</a:t>
            </a:r>
          </a:p>
          <a:p>
            <a:pPr>
              <a:buNone/>
            </a:pPr>
            <a:r>
              <a:rPr lang="en-US" dirty="0" smtClean="0">
                <a:latin typeface="Candara" pitchFamily="34" charset="0"/>
              </a:rPr>
              <a:t> </a:t>
            </a:r>
            <a:r>
              <a:rPr lang="en-US" dirty="0" smtClean="0">
                <a:latin typeface="Candara" pitchFamily="34" charset="0"/>
              </a:rPr>
              <a:t>   </a:t>
            </a:r>
            <a:r>
              <a:rPr lang="en-US" b="1" dirty="0" smtClean="0">
                <a:latin typeface="Candara" pitchFamily="34" charset="0"/>
              </a:rPr>
              <a:t>else</a:t>
            </a:r>
            <a:r>
              <a:rPr lang="en-US" dirty="0" smtClean="0">
                <a:latin typeface="Candara" pitchFamily="34" charset="0"/>
              </a:rPr>
              <a:t> f a</a:t>
            </a:r>
          </a:p>
        </p:txBody>
      </p:sp>
      <p:sp>
        <p:nvSpPr>
          <p:cNvPr id="3" name="Title 2"/>
          <p:cNvSpPr>
            <a:spLocks noGrp="1"/>
          </p:cNvSpPr>
          <p:nvPr>
            <p:ph type="title"/>
          </p:nvPr>
        </p:nvSpPr>
        <p:spPr/>
        <p:txBody>
          <a:bodyPr/>
          <a:lstStyle/>
          <a:p>
            <a:r>
              <a:rPr lang="en-US" dirty="0" smtClean="0"/>
              <a:t>Smarter Speculation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complicated semantics for the C# implementation come from checking that the speculated producer (guess) and consumer could read and write to references, without seeing side-effects from badly speculated code.</a:t>
            </a:r>
          </a:p>
          <a:p>
            <a:endParaRPr lang="en-US" dirty="0" smtClean="0"/>
          </a:p>
          <a:p>
            <a:r>
              <a:rPr lang="en-US" dirty="0" smtClean="0"/>
              <a:t>We don’t have any side-effects in pure code, so we can skip all of those headaches in the common case, but how can we model something where these transactional mutations occur?</a:t>
            </a:r>
            <a:endParaRPr lang="en-US" dirty="0"/>
          </a:p>
        </p:txBody>
      </p:sp>
      <p:sp>
        <p:nvSpPr>
          <p:cNvPr id="3" name="Title 2"/>
          <p:cNvSpPr>
            <a:spLocks noGrp="1"/>
          </p:cNvSpPr>
          <p:nvPr>
            <p:ph type="title"/>
          </p:nvPr>
        </p:nvSpPr>
        <p:spPr/>
        <p:txBody>
          <a:bodyPr/>
          <a:lstStyle/>
          <a:p>
            <a:r>
              <a:rPr lang="en-US" dirty="0" smtClean="0"/>
              <a:t>Is that it?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err="1" smtClean="0">
                <a:latin typeface="Candara" pitchFamily="34" charset="0"/>
              </a:rPr>
              <a:t>specSTM</a:t>
            </a:r>
            <a:r>
              <a:rPr lang="en-US" dirty="0" smtClean="0">
                <a:latin typeface="Candara" pitchFamily="34" charset="0"/>
              </a:rPr>
              <a:t> :: </a:t>
            </a:r>
            <a:r>
              <a:rPr lang="en-US" dirty="0" err="1" smtClean="0">
                <a:latin typeface="Candara" pitchFamily="34" charset="0"/>
              </a:rPr>
              <a:t>Eq</a:t>
            </a:r>
            <a:r>
              <a:rPr lang="en-US" dirty="0" smtClean="0">
                <a:latin typeface="Candara" pitchFamily="34" charset="0"/>
              </a:rPr>
              <a:t> a =&gt; STM a –&gt; (a -&gt; STM b) -&gt; a -&gt; STM b</a:t>
            </a:r>
          </a:p>
          <a:p>
            <a:pPr>
              <a:buNone/>
            </a:pPr>
            <a:r>
              <a:rPr lang="en-US" dirty="0" err="1" smtClean="0">
                <a:latin typeface="Candara" pitchFamily="34" charset="0"/>
              </a:rPr>
              <a:t>specSTM</a:t>
            </a:r>
            <a:r>
              <a:rPr lang="en-US" dirty="0" smtClean="0">
                <a:latin typeface="Candara" pitchFamily="34" charset="0"/>
              </a:rPr>
              <a:t> </a:t>
            </a:r>
            <a:r>
              <a:rPr lang="en-US" dirty="0" err="1" smtClean="0">
                <a:latin typeface="Candara" pitchFamily="34" charset="0"/>
              </a:rPr>
              <a:t>mguess</a:t>
            </a:r>
            <a:r>
              <a:rPr lang="en-US" dirty="0" smtClean="0">
                <a:latin typeface="Candara" pitchFamily="34" charset="0"/>
              </a:rPr>
              <a:t> f a = a `par` do</a:t>
            </a:r>
          </a:p>
          <a:p>
            <a:pPr>
              <a:buNone/>
            </a:pPr>
            <a:r>
              <a:rPr lang="en-US" dirty="0" smtClean="0">
                <a:latin typeface="Candara" pitchFamily="34" charset="0"/>
              </a:rPr>
              <a:t> </a:t>
            </a:r>
            <a:r>
              <a:rPr lang="en-US" dirty="0" smtClean="0">
                <a:latin typeface="Candara" pitchFamily="34" charset="0"/>
              </a:rPr>
              <a:t>   guess &lt;- </a:t>
            </a:r>
            <a:r>
              <a:rPr lang="en-US" dirty="0" err="1" smtClean="0">
                <a:latin typeface="Candara" pitchFamily="34" charset="0"/>
              </a:rPr>
              <a:t>mguess</a:t>
            </a:r>
            <a:endParaRPr lang="en-US" dirty="0" smtClean="0">
              <a:latin typeface="Candara" pitchFamily="34" charset="0"/>
            </a:endParaRPr>
          </a:p>
          <a:p>
            <a:pPr>
              <a:buNone/>
            </a:pPr>
            <a:r>
              <a:rPr lang="en-US" dirty="0" smtClean="0">
                <a:latin typeface="Candara" pitchFamily="34" charset="0"/>
              </a:rPr>
              <a:t> </a:t>
            </a:r>
            <a:r>
              <a:rPr lang="en-US" dirty="0" smtClean="0">
                <a:latin typeface="Candara" pitchFamily="34" charset="0"/>
              </a:rPr>
              <a:t>   result &lt;- f guess</a:t>
            </a:r>
          </a:p>
          <a:p>
            <a:pPr>
              <a:buNone/>
            </a:pPr>
            <a:r>
              <a:rPr lang="en-US" dirty="0" smtClean="0">
                <a:latin typeface="Candara" pitchFamily="34" charset="0"/>
              </a:rPr>
              <a:t> </a:t>
            </a:r>
            <a:r>
              <a:rPr lang="en-US" dirty="0" smtClean="0">
                <a:latin typeface="Candara" pitchFamily="34" charset="0"/>
              </a:rPr>
              <a:t>   unless (guess == a) retry</a:t>
            </a:r>
          </a:p>
          <a:p>
            <a:pPr>
              <a:buNone/>
            </a:pPr>
            <a:r>
              <a:rPr lang="en-US" dirty="0" smtClean="0">
                <a:latin typeface="Candara" pitchFamily="34" charset="0"/>
              </a:rPr>
              <a:t> </a:t>
            </a:r>
            <a:r>
              <a:rPr lang="en-US" dirty="0" smtClean="0">
                <a:latin typeface="Candara" pitchFamily="34" charset="0"/>
              </a:rPr>
              <a:t>   return result</a:t>
            </a:r>
          </a:p>
          <a:p>
            <a:pPr>
              <a:buNone/>
            </a:pPr>
            <a:r>
              <a:rPr lang="en-US" dirty="0" smtClean="0">
                <a:latin typeface="Candara" pitchFamily="34" charset="0"/>
              </a:rPr>
              <a:t> </a:t>
            </a:r>
            <a:r>
              <a:rPr lang="en-US" dirty="0" smtClean="0">
                <a:latin typeface="Candara" pitchFamily="34" charset="0"/>
              </a:rPr>
              <a:t> `</a:t>
            </a:r>
            <a:r>
              <a:rPr lang="en-US" dirty="0" err="1" smtClean="0">
                <a:latin typeface="Candara" pitchFamily="34" charset="0"/>
              </a:rPr>
              <a:t>orElse</a:t>
            </a:r>
            <a:r>
              <a:rPr lang="en-US" dirty="0" smtClean="0">
                <a:latin typeface="Candara" pitchFamily="34" charset="0"/>
              </a:rPr>
              <a:t>`</a:t>
            </a:r>
          </a:p>
          <a:p>
            <a:pPr>
              <a:buNone/>
            </a:pPr>
            <a:r>
              <a:rPr lang="en-US" dirty="0" smtClean="0">
                <a:latin typeface="Candara" pitchFamily="34" charset="0"/>
              </a:rPr>
              <a:t> </a:t>
            </a:r>
            <a:r>
              <a:rPr lang="en-US" dirty="0" smtClean="0">
                <a:latin typeface="Candara" pitchFamily="34" charset="0"/>
              </a:rPr>
              <a:t>   f a</a:t>
            </a:r>
          </a:p>
        </p:txBody>
      </p:sp>
      <p:sp>
        <p:nvSpPr>
          <p:cNvPr id="3" name="Title 2"/>
          <p:cNvSpPr>
            <a:spLocks noGrp="1"/>
          </p:cNvSpPr>
          <p:nvPr>
            <p:ph type="title"/>
          </p:nvPr>
        </p:nvSpPr>
        <p:spPr/>
        <p:txBody>
          <a:bodyPr/>
          <a:lstStyle/>
          <a:p>
            <a:r>
              <a:rPr lang="en-US" dirty="0" smtClean="0"/>
              <a:t>Speculating STM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A lot of algorithms are inherently serial. </a:t>
            </a:r>
          </a:p>
          <a:p>
            <a:endParaRPr lang="en-US" dirty="0" smtClean="0"/>
          </a:p>
          <a:p>
            <a:r>
              <a:rPr lang="en-US" dirty="0" smtClean="0"/>
              <a:t>However, you can often </a:t>
            </a:r>
            <a:r>
              <a:rPr lang="en-US" b="1" dirty="0" smtClean="0"/>
              <a:t>guess</a:t>
            </a:r>
            <a:r>
              <a:rPr lang="en-US" dirty="0" smtClean="0"/>
              <a:t> at the output of an intermediate step without doing all the work. </a:t>
            </a:r>
          </a:p>
          <a:p>
            <a:endParaRPr lang="en-US" dirty="0" smtClean="0"/>
          </a:p>
          <a:p>
            <a:r>
              <a:rPr lang="en-US" dirty="0" smtClean="0"/>
              <a:t>Subsequent steps could proceed in parallel with that guess, bailing out and retrying with the actual answer if it turned out to be wrong.</a:t>
            </a:r>
          </a:p>
          <a:p>
            <a:endParaRPr lang="en-US" dirty="0" smtClean="0"/>
          </a:p>
          <a:p>
            <a:r>
              <a:rPr lang="en-US" dirty="0" smtClean="0"/>
              <a:t>The speedup is based on the accuracy of your guess and granularity of your steps. Of course it only helps to speculate when you have more resources than can be used by simpler parallelization means.</a:t>
            </a:r>
            <a:endParaRPr lang="en-US" dirty="0"/>
          </a:p>
        </p:txBody>
      </p:sp>
      <p:sp>
        <p:nvSpPr>
          <p:cNvPr id="3" name="Title 2"/>
          <p:cNvSpPr>
            <a:spLocks noGrp="1"/>
          </p:cNvSpPr>
          <p:nvPr>
            <p:ph type="title"/>
          </p:nvPr>
        </p:nvSpPr>
        <p:spPr/>
        <p:txBody>
          <a:bodyPr>
            <a:normAutofit fontScale="90000"/>
          </a:bodyPr>
          <a:lstStyle/>
          <a:p>
            <a:r>
              <a:rPr lang="en-US" dirty="0" smtClean="0"/>
              <a:t>Adding Parallelism With Guesswork</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err="1" smtClean="0">
                <a:latin typeface="Candara" pitchFamily="34" charset="0"/>
              </a:rPr>
              <a:t>specSTM</a:t>
            </a:r>
            <a:r>
              <a:rPr lang="en-US" dirty="0" smtClean="0">
                <a:latin typeface="Candara" pitchFamily="34" charset="0"/>
              </a:rPr>
              <a:t> :: </a:t>
            </a:r>
            <a:r>
              <a:rPr lang="en-US" dirty="0" err="1" smtClean="0">
                <a:latin typeface="Candara" pitchFamily="34" charset="0"/>
              </a:rPr>
              <a:t>Eq</a:t>
            </a:r>
            <a:r>
              <a:rPr lang="en-US" dirty="0" smtClean="0">
                <a:latin typeface="Candara" pitchFamily="34" charset="0"/>
              </a:rPr>
              <a:t> a =&gt; STM a –&gt; (a -&gt; STM b) -&gt; a -&gt; STM b</a:t>
            </a:r>
          </a:p>
          <a:p>
            <a:pPr>
              <a:buNone/>
            </a:pPr>
            <a:r>
              <a:rPr lang="en-US" dirty="0" err="1" smtClean="0">
                <a:latin typeface="Candara" pitchFamily="34" charset="0"/>
              </a:rPr>
              <a:t>specSTM</a:t>
            </a:r>
            <a:r>
              <a:rPr lang="en-US" dirty="0" smtClean="0">
                <a:latin typeface="Candara" pitchFamily="34" charset="0"/>
              </a:rPr>
              <a:t> </a:t>
            </a:r>
            <a:r>
              <a:rPr lang="en-US" dirty="0" err="1" smtClean="0">
                <a:latin typeface="Candara" pitchFamily="34" charset="0"/>
              </a:rPr>
              <a:t>mguess</a:t>
            </a:r>
            <a:r>
              <a:rPr lang="en-US" dirty="0" smtClean="0">
                <a:latin typeface="Candara" pitchFamily="34" charset="0"/>
              </a:rPr>
              <a:t> f a = </a:t>
            </a:r>
            <a:r>
              <a:rPr lang="en-US" dirty="0" smtClean="0">
                <a:solidFill>
                  <a:srgbClr val="FF0000"/>
                </a:solidFill>
                <a:latin typeface="Candara" pitchFamily="34" charset="0"/>
              </a:rPr>
              <a:t>a</a:t>
            </a:r>
            <a:r>
              <a:rPr lang="en-US" dirty="0" smtClean="0">
                <a:latin typeface="Candara" pitchFamily="34" charset="0"/>
              </a:rPr>
              <a:t> `par` do ...</a:t>
            </a:r>
          </a:p>
          <a:p>
            <a:pPr>
              <a:buNone/>
            </a:pPr>
            <a:endParaRPr lang="en-US" dirty="0" smtClean="0">
              <a:latin typeface="Candara" pitchFamily="34" charset="0"/>
            </a:endParaRPr>
          </a:p>
          <a:p>
            <a:pPr>
              <a:buNone/>
            </a:pPr>
            <a:r>
              <a:rPr lang="en-US" dirty="0" smtClean="0">
                <a:latin typeface="Candara" pitchFamily="34" charset="0"/>
              </a:rPr>
              <a:t>Before we could spark the evaluation of </a:t>
            </a:r>
            <a:r>
              <a:rPr lang="en-US" i="1" dirty="0" smtClean="0">
                <a:latin typeface="Candara" pitchFamily="34" charset="0"/>
              </a:rPr>
              <a:t>f guess</a:t>
            </a:r>
            <a:r>
              <a:rPr lang="en-US" dirty="0" smtClean="0">
                <a:latin typeface="Candara" pitchFamily="34" charset="0"/>
              </a:rPr>
              <a:t>, so that if it was forgotten under load, we reverted more or less to the original serial behavior.</a:t>
            </a:r>
          </a:p>
          <a:p>
            <a:pPr>
              <a:buNone/>
            </a:pPr>
            <a:endParaRPr lang="en-US" dirty="0" smtClean="0">
              <a:latin typeface="Candara" pitchFamily="34" charset="0"/>
            </a:endParaRPr>
          </a:p>
          <a:p>
            <a:pPr>
              <a:buNone/>
            </a:pPr>
            <a:r>
              <a:rPr lang="en-US" dirty="0" smtClean="0">
                <a:latin typeface="Candara" pitchFamily="34" charset="0"/>
              </a:rPr>
              <a:t>Here we are forced to evaluate the </a:t>
            </a:r>
            <a:r>
              <a:rPr lang="en-US" i="1" dirty="0" smtClean="0">
                <a:latin typeface="Candara" pitchFamily="34" charset="0"/>
              </a:rPr>
              <a:t>argument</a:t>
            </a:r>
            <a:r>
              <a:rPr lang="en-US" dirty="0" smtClean="0">
                <a:latin typeface="Candara" pitchFamily="34" charset="0"/>
              </a:rPr>
              <a:t> in the background! The problem with this shows up under load.</a:t>
            </a:r>
          </a:p>
        </p:txBody>
      </p:sp>
      <p:sp>
        <p:nvSpPr>
          <p:cNvPr id="3" name="Title 2"/>
          <p:cNvSpPr>
            <a:spLocks noGrp="1"/>
          </p:cNvSpPr>
          <p:nvPr>
            <p:ph type="title"/>
          </p:nvPr>
        </p:nvSpPr>
        <p:spPr/>
        <p:txBody>
          <a:bodyPr>
            <a:normAutofit/>
          </a:bodyPr>
          <a:lstStyle/>
          <a:p>
            <a:r>
              <a:rPr lang="en-US" dirty="0" smtClean="0"/>
              <a:t>Problems with Speculating STM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dirty="0" smtClean="0">
                <a:latin typeface="Candara" pitchFamily="34" charset="0"/>
              </a:rPr>
              <a:t>Under load, the spark queue will fill up and ‘spec’ will skip the evaluation of the spark, in its case, ‘f guess’, before returning either ‘f a’ or ‘f guess’ based on comparing ‘guess’ with ‘a’. So the only wasted computation is checking ‘guess == a’</a:t>
            </a:r>
          </a:p>
          <a:p>
            <a:pPr>
              <a:buNone/>
            </a:pPr>
            <a:endParaRPr lang="en-US" dirty="0" smtClean="0">
              <a:latin typeface="Candara" pitchFamily="34" charset="0"/>
            </a:endParaRPr>
          </a:p>
          <a:p>
            <a:pPr>
              <a:buNone/>
            </a:pPr>
            <a:r>
              <a:rPr lang="en-US" dirty="0" smtClean="0">
                <a:latin typeface="Candara" pitchFamily="34" charset="0"/>
              </a:rPr>
              <a:t>However, </a:t>
            </a:r>
            <a:r>
              <a:rPr lang="en-US" dirty="0" err="1" smtClean="0">
                <a:latin typeface="Candara" pitchFamily="34" charset="0"/>
              </a:rPr>
              <a:t>specSTM</a:t>
            </a:r>
            <a:r>
              <a:rPr lang="en-US" dirty="0" smtClean="0">
                <a:latin typeface="Candara" pitchFamily="34" charset="0"/>
              </a:rPr>
              <a:t> can merely skip the evaluation of ‘a’, because evaluating ‘f guess’ needs the current transaction, which is bound deep in the bowels of GHC to the current thread</a:t>
            </a:r>
            <a:r>
              <a:rPr lang="en-US" dirty="0" smtClean="0">
                <a:latin typeface="Candara" pitchFamily="34" charset="0"/>
              </a:rPr>
              <a:t> </a:t>
            </a:r>
            <a:r>
              <a:rPr lang="en-US" dirty="0" smtClean="0">
                <a:latin typeface="Candara" pitchFamily="34" charset="0"/>
              </a:rPr>
              <a:t>and capability, etc. Therefore, it can only skip the only thing we know it will actually need, since it ultimately must check if ‘guess == a’, which will need the value of ‘a’ that we sparked.</a:t>
            </a:r>
          </a:p>
          <a:p>
            <a:pPr>
              <a:buNone/>
            </a:pPr>
            <a:endParaRPr lang="en-US" dirty="0" smtClean="0">
              <a:latin typeface="Candara" pitchFamily="34" charset="0"/>
            </a:endParaRPr>
          </a:p>
          <a:p>
            <a:pPr>
              <a:buNone/>
            </a:pPr>
            <a:endParaRPr lang="en-US" dirty="0" smtClean="0">
              <a:latin typeface="Candara" pitchFamily="34" charset="0"/>
            </a:endParaRPr>
          </a:p>
        </p:txBody>
      </p:sp>
      <p:sp>
        <p:nvSpPr>
          <p:cNvPr id="3" name="Title 2"/>
          <p:cNvSpPr>
            <a:spLocks noGrp="1"/>
          </p:cNvSpPr>
          <p:nvPr>
            <p:ph type="title"/>
          </p:nvPr>
        </p:nvSpPr>
        <p:spPr/>
        <p:txBody>
          <a:bodyPr>
            <a:normAutofit/>
          </a:bodyPr>
          <a:lstStyle/>
          <a:p>
            <a:r>
              <a:rPr lang="en-US" dirty="0" smtClean="0"/>
              <a:t>Problems with Speculating STM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70037"/>
            <a:ext cx="8229600" cy="4525963"/>
          </a:xfrm>
        </p:spPr>
        <p:txBody>
          <a:bodyPr>
            <a:normAutofit/>
          </a:bodyPr>
          <a:lstStyle/>
          <a:p>
            <a:r>
              <a:rPr lang="en-US" dirty="0" smtClean="0"/>
              <a:t>In order to ape the behavior of ‘spec’ in ‘</a:t>
            </a:r>
            <a:r>
              <a:rPr lang="en-US" dirty="0" err="1" smtClean="0"/>
              <a:t>specSTM</a:t>
            </a:r>
            <a:r>
              <a:rPr lang="en-US" dirty="0" smtClean="0"/>
              <a:t>’ we need a mechanism to either hand off a transaction to a spark and get it back when we determine the spark isn’t needed -- </a:t>
            </a:r>
            <a:r>
              <a:rPr lang="en-US" dirty="0" err="1" smtClean="0"/>
              <a:t>blech</a:t>
            </a:r>
            <a:endParaRPr lang="en-US" dirty="0" smtClean="0"/>
          </a:p>
          <a:p>
            <a:endParaRPr lang="en-US" dirty="0" smtClean="0"/>
          </a:p>
          <a:p>
            <a:r>
              <a:rPr lang="en-US" dirty="0" smtClean="0"/>
              <a:t>O</a:t>
            </a:r>
            <a:r>
              <a:rPr lang="en-US" dirty="0" smtClean="0"/>
              <a:t>r we need a mechanism by which we can determine if the system is ‘under load’ and avoid computing ‘f guess’ at all.</a:t>
            </a:r>
          </a:p>
          <a:p>
            <a:endParaRPr lang="en-US" dirty="0" smtClean="0"/>
          </a:p>
        </p:txBody>
      </p:sp>
      <p:sp>
        <p:nvSpPr>
          <p:cNvPr id="3" name="Title 2"/>
          <p:cNvSpPr>
            <a:spLocks noGrp="1"/>
          </p:cNvSpPr>
          <p:nvPr>
            <p:ph type="title"/>
          </p:nvPr>
        </p:nvSpPr>
        <p:spPr/>
        <p:txBody>
          <a:bodyPr/>
          <a:lstStyle/>
          <a:p>
            <a:r>
              <a:rPr lang="en-US" dirty="0" smtClean="0"/>
              <a:t>Paths to Resolution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Ultimately the definition of under load is somewhat tricky. You can’t just look at the load of the machine. It is the depth of the spark queue that determines if you’re loaded!</a:t>
            </a:r>
          </a:p>
          <a:p>
            <a:endParaRPr lang="en-US" dirty="0" smtClean="0"/>
          </a:p>
          <a:p>
            <a:r>
              <a:rPr lang="en-US" dirty="0" smtClean="0"/>
              <a:t>All we need to do is count the number of entries in the spark queue for the current capability. In “C--”:</a:t>
            </a:r>
          </a:p>
          <a:p>
            <a:endParaRPr lang="en-US" dirty="0" smtClean="0"/>
          </a:p>
          <a:p>
            <a:pPr>
              <a:buNone/>
            </a:pPr>
            <a:r>
              <a:rPr lang="en-US" dirty="0" smtClean="0"/>
              <a:t>			</a:t>
            </a:r>
            <a:r>
              <a:rPr lang="en-US" dirty="0" err="1" smtClean="0"/>
              <a:t>dequeElements</a:t>
            </a:r>
            <a:r>
              <a:rPr lang="en-US" dirty="0" smtClean="0"/>
              <a:t>(cap-&gt;spark)</a:t>
            </a:r>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How Loaded is Loaded?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What we need is a new “</a:t>
            </a:r>
            <a:r>
              <a:rPr lang="en-US" dirty="0" err="1" smtClean="0"/>
              <a:t>primop</a:t>
            </a:r>
            <a:r>
              <a:rPr lang="en-US" dirty="0" smtClean="0"/>
              <a:t>”:</a:t>
            </a:r>
          </a:p>
          <a:p>
            <a:endParaRPr lang="en-US" dirty="0" smtClean="0"/>
          </a:p>
          <a:p>
            <a:pPr>
              <a:buNone/>
            </a:pPr>
            <a:r>
              <a:rPr lang="en-US" dirty="0" err="1" smtClean="0"/>
              <a:t>numSparks</a:t>
            </a:r>
            <a:r>
              <a:rPr lang="en-US" dirty="0" smtClean="0"/>
              <a:t># :: State# s -&gt; (# State# s, </a:t>
            </a:r>
            <a:r>
              <a:rPr lang="en-US" dirty="0" err="1" smtClean="0"/>
              <a:t>Int</a:t>
            </a:r>
            <a:r>
              <a:rPr lang="en-US" dirty="0" smtClean="0"/>
              <a:t># #) </a:t>
            </a:r>
            <a:endParaRPr lang="en-US" dirty="0" smtClean="0"/>
          </a:p>
          <a:p>
            <a:endParaRPr lang="en-US" dirty="0" smtClean="0"/>
          </a:p>
          <a:p>
            <a:r>
              <a:rPr lang="en-US" dirty="0" smtClean="0"/>
              <a:t>GHC has even added the ability to let third-party libraries define their own </a:t>
            </a:r>
            <a:r>
              <a:rPr lang="en-US" dirty="0" err="1" smtClean="0"/>
              <a:t>primops</a:t>
            </a:r>
            <a:r>
              <a:rPr lang="en-US" dirty="0" smtClean="0"/>
              <a:t> so that they could factor out the use of GMP from base and into its own library!</a:t>
            </a:r>
          </a:p>
          <a:p>
            <a:endParaRPr lang="en-US" dirty="0" smtClean="0"/>
          </a:p>
          <a:p>
            <a:r>
              <a:rPr lang="en-US" dirty="0" smtClean="0"/>
              <a:t>Sadly, the details of ‘cap’ and ‘spark’ are buried in GHC’s “private” headers and so we can’t exploit this mechanism. The extension has to be done in GHC itself. (feature request </a:t>
            </a:r>
            <a:r>
              <a:rPr lang="en-US" dirty="0" smtClean="0">
                <a:hlinkClick r:id="rId2"/>
              </a:rPr>
              <a:t>#4167</a:t>
            </a:r>
            <a:r>
              <a:rPr lang="en-US" dirty="0" smtClean="0"/>
              <a:t>)</a:t>
            </a:r>
            <a:endParaRPr lang="en-US" dirty="0"/>
          </a:p>
        </p:txBody>
      </p:sp>
      <p:sp>
        <p:nvSpPr>
          <p:cNvPr id="3" name="Title 2"/>
          <p:cNvSpPr>
            <a:spLocks noGrp="1"/>
          </p:cNvSpPr>
          <p:nvPr>
            <p:ph type="title"/>
          </p:nvPr>
        </p:nvSpPr>
        <p:spPr/>
        <p:txBody>
          <a:bodyPr/>
          <a:lstStyle/>
          <a:p>
            <a:r>
              <a:rPr lang="en-US" dirty="0" smtClean="0"/>
              <a:t>Adding </a:t>
            </a:r>
            <a:r>
              <a:rPr lang="en-US" dirty="0" err="1" smtClean="0"/>
              <a:t>numSparks</a:t>
            </a: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dirty="0" err="1" smtClean="0">
                <a:latin typeface="Candara" pitchFamily="34" charset="0"/>
              </a:rPr>
              <a:t>foldr</a:t>
            </a:r>
            <a:r>
              <a:rPr lang="en-US" sz="2000" dirty="0" smtClean="0">
                <a:latin typeface="Candara" pitchFamily="34" charset="0"/>
              </a:rPr>
              <a:t> :: (Foldable f, </a:t>
            </a:r>
            <a:r>
              <a:rPr lang="en-US" sz="2000" dirty="0" err="1" smtClean="0">
                <a:latin typeface="Candara" pitchFamily="34" charset="0"/>
              </a:rPr>
              <a:t>Eq</a:t>
            </a:r>
            <a:r>
              <a:rPr lang="en-US" sz="2000" dirty="0" smtClean="0">
                <a:latin typeface="Candara" pitchFamily="34" charset="0"/>
              </a:rPr>
              <a:t> b) =&gt; (</a:t>
            </a:r>
            <a:r>
              <a:rPr lang="en-US" sz="2000" dirty="0" err="1" smtClean="0">
                <a:latin typeface="Candara" pitchFamily="34" charset="0"/>
              </a:rPr>
              <a:t>Int</a:t>
            </a:r>
            <a:r>
              <a:rPr lang="en-US" sz="2000" dirty="0" smtClean="0">
                <a:latin typeface="Candara" pitchFamily="34" charset="0"/>
              </a:rPr>
              <a:t> -&gt; b) -&gt; (a -&gt; b -&gt; b) -&gt; b -&gt; f a -&gt; b</a:t>
            </a:r>
          </a:p>
          <a:p>
            <a:pPr>
              <a:buNone/>
            </a:pPr>
            <a:endParaRPr lang="en-US" dirty="0" smtClean="0">
              <a:latin typeface="Candara" pitchFamily="34" charset="0"/>
            </a:endParaRPr>
          </a:p>
          <a:p>
            <a:pPr>
              <a:buNone/>
            </a:pPr>
            <a:r>
              <a:rPr lang="en-US" dirty="0" smtClean="0">
                <a:latin typeface="Candara" pitchFamily="34" charset="0"/>
              </a:rPr>
              <a:t>Takes an extra argument that computes the guess at the answer after </a:t>
            </a:r>
            <a:r>
              <a:rPr lang="en-US" i="1" dirty="0" smtClean="0">
                <a:latin typeface="Candara" pitchFamily="34" charset="0"/>
              </a:rPr>
              <a:t>n</a:t>
            </a:r>
            <a:r>
              <a:rPr lang="en-US" dirty="0" smtClean="0">
                <a:latin typeface="Candara" pitchFamily="34" charset="0"/>
              </a:rPr>
              <a:t> items, </a:t>
            </a:r>
            <a:r>
              <a:rPr lang="en-US" dirty="0" smtClean="0">
                <a:latin typeface="Candara" pitchFamily="34" charset="0"/>
              </a:rPr>
              <a:t>t</a:t>
            </a:r>
            <a:r>
              <a:rPr lang="en-US" dirty="0" smtClean="0">
                <a:latin typeface="Candara" pitchFamily="34" charset="0"/>
              </a:rPr>
              <a:t>he </a:t>
            </a:r>
            <a:r>
              <a:rPr lang="en-US" b="1" dirty="0" smtClean="0">
                <a:latin typeface="Candara" pitchFamily="34" charset="0"/>
              </a:rPr>
              <a:t>last</a:t>
            </a:r>
            <a:r>
              <a:rPr lang="en-US" dirty="0" smtClean="0">
                <a:latin typeface="Candara" pitchFamily="34" charset="0"/>
              </a:rPr>
              <a:t> </a:t>
            </a:r>
            <a:r>
              <a:rPr lang="en-US" i="1" dirty="0" smtClean="0">
                <a:latin typeface="Candara" pitchFamily="34" charset="0"/>
              </a:rPr>
              <a:t>n</a:t>
            </a:r>
            <a:r>
              <a:rPr lang="en-US" dirty="0" smtClean="0">
                <a:latin typeface="Candara" pitchFamily="34" charset="0"/>
              </a:rPr>
              <a:t> items.</a:t>
            </a:r>
          </a:p>
          <a:p>
            <a:pPr>
              <a:buNone/>
            </a:pPr>
            <a:endParaRPr lang="en-US" dirty="0" smtClean="0">
              <a:latin typeface="Candara" pitchFamily="34" charset="0"/>
            </a:endParaRPr>
          </a:p>
          <a:p>
            <a:pPr>
              <a:buNone/>
            </a:pPr>
            <a:r>
              <a:rPr lang="en-US" dirty="0" smtClean="0">
                <a:latin typeface="Candara" pitchFamily="34" charset="0"/>
              </a:rPr>
              <a:t>This way the estimator is counting the number of items being estimated. Otherwise </a:t>
            </a:r>
            <a:r>
              <a:rPr lang="en-US" dirty="0" err="1" smtClean="0">
                <a:latin typeface="Candara" pitchFamily="34" charset="0"/>
              </a:rPr>
              <a:t>foldr</a:t>
            </a:r>
            <a:r>
              <a:rPr lang="en-US" dirty="0" smtClean="0">
                <a:latin typeface="Candara" pitchFamily="34" charset="0"/>
              </a:rPr>
              <a:t> over the tail of a list would be receiving entirely different numbers.</a:t>
            </a:r>
            <a:endParaRPr lang="en-US" dirty="0" smtClean="0">
              <a:latin typeface="Candara" pitchFamily="34" charset="0"/>
            </a:endParaRPr>
          </a:p>
          <a:p>
            <a:pPr>
              <a:buNone/>
            </a:pPr>
            <a:endParaRPr lang="en-US" dirty="0" smtClean="0">
              <a:latin typeface="Candara" pitchFamily="34" charset="0"/>
            </a:endParaRPr>
          </a:p>
          <a:p>
            <a:pPr>
              <a:buNone/>
            </a:pPr>
            <a:endParaRPr lang="en-US" dirty="0">
              <a:latin typeface="Candara" pitchFamily="34" charset="0"/>
            </a:endParaRPr>
          </a:p>
        </p:txBody>
      </p:sp>
      <p:sp>
        <p:nvSpPr>
          <p:cNvPr id="3" name="Title 2"/>
          <p:cNvSpPr>
            <a:spLocks noGrp="1"/>
          </p:cNvSpPr>
          <p:nvPr>
            <p:ph type="title"/>
          </p:nvPr>
        </p:nvSpPr>
        <p:spPr/>
        <p:txBody>
          <a:bodyPr/>
          <a:lstStyle/>
          <a:p>
            <a:r>
              <a:rPr lang="en-US" dirty="0" smtClean="0"/>
              <a:t>Speculative Folds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dirty="0" err="1" smtClean="0">
                <a:latin typeface="Candara" pitchFamily="34" charset="0"/>
              </a:rPr>
              <a:t>foldr</a:t>
            </a:r>
            <a:r>
              <a:rPr lang="en-US" sz="2000" dirty="0" smtClean="0">
                <a:latin typeface="Candara" pitchFamily="34" charset="0"/>
              </a:rPr>
              <a:t> :: (Foldable f, </a:t>
            </a:r>
            <a:r>
              <a:rPr lang="en-US" sz="2000" dirty="0" err="1" smtClean="0">
                <a:latin typeface="Candara" pitchFamily="34" charset="0"/>
              </a:rPr>
              <a:t>Eq</a:t>
            </a:r>
            <a:r>
              <a:rPr lang="en-US" sz="2000" dirty="0" smtClean="0">
                <a:latin typeface="Candara" pitchFamily="34" charset="0"/>
              </a:rPr>
              <a:t> b) =&gt; (</a:t>
            </a:r>
            <a:r>
              <a:rPr lang="en-US" sz="2000" dirty="0" err="1" smtClean="0">
                <a:latin typeface="Candara" pitchFamily="34" charset="0"/>
              </a:rPr>
              <a:t>Int</a:t>
            </a:r>
            <a:r>
              <a:rPr lang="en-US" sz="2000" dirty="0" smtClean="0">
                <a:latin typeface="Candara" pitchFamily="34" charset="0"/>
              </a:rPr>
              <a:t> -&gt; b) -&gt; (a -&gt; b -&gt; b) -&gt; b -&gt; f a -&gt; b</a:t>
            </a:r>
          </a:p>
          <a:p>
            <a:pPr>
              <a:buNone/>
            </a:pPr>
            <a:r>
              <a:rPr lang="en-US" sz="2000" dirty="0" err="1" smtClean="0">
                <a:latin typeface="Candara" pitchFamily="34" charset="0"/>
              </a:rPr>
              <a:t>foldr</a:t>
            </a:r>
            <a:r>
              <a:rPr lang="en-US" sz="2000" dirty="0" smtClean="0">
                <a:latin typeface="Candara" pitchFamily="34" charset="0"/>
              </a:rPr>
              <a:t> guess </a:t>
            </a:r>
            <a:r>
              <a:rPr lang="en-US" sz="2000" dirty="0" smtClean="0">
                <a:latin typeface="Candara" pitchFamily="34" charset="0"/>
              </a:rPr>
              <a:t>f z = </a:t>
            </a:r>
            <a:r>
              <a:rPr lang="en-US" sz="2000" dirty="0" err="1" smtClean="0">
                <a:latin typeface="Candara" pitchFamily="34" charset="0"/>
              </a:rPr>
              <a:t>snd</a:t>
            </a:r>
            <a:r>
              <a:rPr lang="en-US" sz="2000" dirty="0" smtClean="0">
                <a:latin typeface="Candara" pitchFamily="34" charset="0"/>
              </a:rPr>
              <a:t> </a:t>
            </a:r>
            <a:r>
              <a:rPr lang="en-US" sz="2000" dirty="0" smtClean="0">
                <a:latin typeface="Candara" pitchFamily="34" charset="0"/>
              </a:rPr>
              <a:t>. </a:t>
            </a:r>
            <a:r>
              <a:rPr lang="en-US" sz="2000" dirty="0" err="1" smtClean="0">
                <a:latin typeface="Candara" pitchFamily="34" charset="0"/>
              </a:rPr>
              <a:t>Foldable.foldr</a:t>
            </a:r>
            <a:r>
              <a:rPr lang="en-US" sz="2000" dirty="0" smtClean="0">
                <a:latin typeface="Candara" pitchFamily="34" charset="0"/>
              </a:rPr>
              <a:t> </a:t>
            </a:r>
            <a:r>
              <a:rPr lang="en-US" sz="2000" dirty="0" smtClean="0">
                <a:latin typeface="Candara" pitchFamily="34" charset="0"/>
              </a:rPr>
              <a:t>f’ (0, </a:t>
            </a:r>
            <a:r>
              <a:rPr lang="en-US" sz="2000" dirty="0" smtClean="0">
                <a:latin typeface="Candara" pitchFamily="34" charset="0"/>
              </a:rPr>
              <a:t>z)</a:t>
            </a:r>
          </a:p>
          <a:p>
            <a:pPr>
              <a:buNone/>
            </a:pPr>
            <a:r>
              <a:rPr lang="en-US" sz="2000" dirty="0" smtClean="0">
                <a:latin typeface="Candara" pitchFamily="34" charset="0"/>
              </a:rPr>
              <a:t>  where</a:t>
            </a:r>
          </a:p>
          <a:p>
            <a:pPr>
              <a:buNone/>
            </a:pPr>
            <a:r>
              <a:rPr lang="en-US" sz="2000" dirty="0" smtClean="0">
                <a:latin typeface="Candara" pitchFamily="34" charset="0"/>
              </a:rPr>
              <a:t>    </a:t>
            </a:r>
            <a:r>
              <a:rPr lang="en-US" sz="2000" dirty="0" smtClean="0">
                <a:latin typeface="Candara" pitchFamily="34" charset="0"/>
              </a:rPr>
              <a:t>f’ </a:t>
            </a:r>
            <a:r>
              <a:rPr lang="en-US" sz="2000" dirty="0" smtClean="0">
                <a:latin typeface="Candara" pitchFamily="34" charset="0"/>
              </a:rPr>
              <a:t>a </a:t>
            </a:r>
            <a:r>
              <a:rPr lang="en-US" sz="2000" dirty="0" smtClean="0">
                <a:latin typeface="Candara" pitchFamily="34" charset="0"/>
              </a:rPr>
              <a:t>(!n, </a:t>
            </a:r>
            <a:r>
              <a:rPr lang="en-US" sz="2000" dirty="0" smtClean="0">
                <a:latin typeface="Candara" pitchFamily="34" charset="0"/>
              </a:rPr>
              <a:t>b) </a:t>
            </a:r>
            <a:r>
              <a:rPr lang="en-US" sz="2000" dirty="0" smtClean="0">
                <a:latin typeface="Candara" pitchFamily="34" charset="0"/>
              </a:rPr>
              <a:t>= (n </a:t>
            </a:r>
            <a:r>
              <a:rPr lang="en-US" sz="2000" dirty="0" smtClean="0">
                <a:latin typeface="Candara" pitchFamily="34" charset="0"/>
              </a:rPr>
              <a:t>+ </a:t>
            </a:r>
            <a:r>
              <a:rPr lang="en-US" sz="2000" dirty="0" smtClean="0">
                <a:latin typeface="Candara" pitchFamily="34" charset="0"/>
              </a:rPr>
              <a:t>1, spec </a:t>
            </a:r>
            <a:r>
              <a:rPr lang="en-US" sz="2000" dirty="0" smtClean="0">
                <a:latin typeface="Candara" pitchFamily="34" charset="0"/>
              </a:rPr>
              <a:t>(</a:t>
            </a:r>
            <a:r>
              <a:rPr lang="en-US" sz="2000" dirty="0" smtClean="0">
                <a:latin typeface="Candara" pitchFamily="34" charset="0"/>
              </a:rPr>
              <a:t>guess </a:t>
            </a:r>
            <a:r>
              <a:rPr lang="en-US" sz="2000" dirty="0" smtClean="0">
                <a:latin typeface="Candara" pitchFamily="34" charset="0"/>
              </a:rPr>
              <a:t>n) (f a) b</a:t>
            </a:r>
            <a:r>
              <a:rPr lang="en-US" sz="2000" dirty="0" smtClean="0">
                <a:latin typeface="Candara" pitchFamily="34" charset="0"/>
              </a:rPr>
              <a:t>)</a:t>
            </a:r>
            <a:endParaRPr lang="en-US" dirty="0" smtClean="0">
              <a:latin typeface="Candara" pitchFamily="34" charset="0"/>
            </a:endParaRPr>
          </a:p>
        </p:txBody>
      </p:sp>
      <p:sp>
        <p:nvSpPr>
          <p:cNvPr id="3" name="Title 2"/>
          <p:cNvSpPr>
            <a:spLocks noGrp="1"/>
          </p:cNvSpPr>
          <p:nvPr>
            <p:ph type="title"/>
          </p:nvPr>
        </p:nvSpPr>
        <p:spPr/>
        <p:txBody>
          <a:bodyPr/>
          <a:lstStyle/>
          <a:p>
            <a:r>
              <a:rPr lang="en-US" dirty="0" smtClean="0"/>
              <a:t>Speculative Folds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dirty="0" smtClean="0"/>
              <a:t>‘speculation’ on </a:t>
            </a:r>
            <a:r>
              <a:rPr lang="en-US" dirty="0" err="1" smtClean="0"/>
              <a:t>hackage</a:t>
            </a:r>
            <a:r>
              <a:rPr lang="en-US" dirty="0" smtClean="0"/>
              <a:t> is currently at version 0.9.0.0</a:t>
            </a:r>
          </a:p>
          <a:p>
            <a:pPr>
              <a:buNone/>
            </a:pPr>
            <a:r>
              <a:rPr lang="en-US" dirty="0" smtClean="0"/>
              <a:t>It provides:</a:t>
            </a:r>
          </a:p>
          <a:p>
            <a:r>
              <a:rPr lang="en-US" dirty="0" err="1" smtClean="0"/>
              <a:t>Control.Concurrent.Speculation</a:t>
            </a:r>
            <a:endParaRPr lang="en-US" dirty="0" smtClean="0"/>
          </a:p>
          <a:p>
            <a:pPr lvl="1"/>
            <a:r>
              <a:rPr lang="en-US" dirty="0" smtClean="0"/>
              <a:t>spec, </a:t>
            </a:r>
            <a:r>
              <a:rPr lang="en-US" dirty="0" err="1" smtClean="0"/>
              <a:t>specSTM</a:t>
            </a:r>
            <a:r>
              <a:rPr lang="en-US" dirty="0" smtClean="0"/>
              <a:t>, </a:t>
            </a:r>
            <a:r>
              <a:rPr lang="en-US" dirty="0" err="1" smtClean="0"/>
              <a:t>unsafeGetTagBits</a:t>
            </a:r>
            <a:r>
              <a:rPr lang="en-US" dirty="0" smtClean="0"/>
              <a:t> and generalizations</a:t>
            </a:r>
          </a:p>
          <a:p>
            <a:pPr>
              <a:buNone/>
            </a:pPr>
            <a:r>
              <a:rPr lang="en-US" dirty="0" smtClean="0"/>
              <a:t>And a number of modules full of speculative folds:</a:t>
            </a:r>
          </a:p>
          <a:p>
            <a:r>
              <a:rPr lang="en-US" dirty="0" err="1" smtClean="0"/>
              <a:t>Data.List.Speculation</a:t>
            </a:r>
            <a:r>
              <a:rPr lang="en-US" dirty="0" smtClean="0"/>
              <a:t> </a:t>
            </a:r>
            <a:r>
              <a:rPr lang="en-US" dirty="0" smtClean="0"/>
              <a:t>(</a:t>
            </a:r>
            <a:r>
              <a:rPr lang="en-US" dirty="0" err="1" smtClean="0"/>
              <a:t>scanl</a:t>
            </a:r>
            <a:r>
              <a:rPr lang="en-US" dirty="0" smtClean="0"/>
              <a:t>, etc.)</a:t>
            </a:r>
          </a:p>
          <a:p>
            <a:r>
              <a:rPr lang="en-US" dirty="0" err="1" smtClean="0"/>
              <a:t>Data.Foldable.Speculation</a:t>
            </a:r>
            <a:r>
              <a:rPr lang="en-US" dirty="0" smtClean="0"/>
              <a:t> (</a:t>
            </a:r>
            <a:r>
              <a:rPr lang="en-US" dirty="0" err="1" smtClean="0"/>
              <a:t>foldl</a:t>
            </a:r>
            <a:r>
              <a:rPr lang="en-US" dirty="0" smtClean="0"/>
              <a:t>, </a:t>
            </a:r>
            <a:r>
              <a:rPr lang="en-US" dirty="0" err="1" smtClean="0"/>
              <a:t>foldr</a:t>
            </a:r>
            <a:r>
              <a:rPr lang="en-US" dirty="0" smtClean="0"/>
              <a:t>, etc.)</a:t>
            </a:r>
          </a:p>
          <a:p>
            <a:r>
              <a:rPr lang="en-US" dirty="0" err="1" smtClean="0"/>
              <a:t>Data.Traversable.Speculation</a:t>
            </a:r>
            <a:r>
              <a:rPr lang="en-US" dirty="0" smtClean="0"/>
              <a:t> (traverse, etc.)</a:t>
            </a:r>
          </a:p>
          <a:p>
            <a:r>
              <a:rPr lang="en-US" dirty="0" err="1" smtClean="0"/>
              <a:t>Control.Morphism.Speculation</a:t>
            </a:r>
            <a:r>
              <a:rPr lang="en-US" dirty="0" smtClean="0"/>
              <a:t> (</a:t>
            </a:r>
            <a:r>
              <a:rPr lang="en-US" dirty="0" err="1" smtClean="0"/>
              <a:t>hylo</a:t>
            </a:r>
            <a:r>
              <a:rPr lang="en-US" dirty="0" smtClean="0"/>
              <a:t>!)</a:t>
            </a:r>
          </a:p>
          <a:p>
            <a:pPr lvl="1">
              <a:buNone/>
            </a:pPr>
            <a:endParaRPr lang="en-US" dirty="0" smtClean="0"/>
          </a:p>
        </p:txBody>
      </p:sp>
      <p:sp>
        <p:nvSpPr>
          <p:cNvPr id="3" name="Title 2"/>
          <p:cNvSpPr>
            <a:spLocks noGrp="1"/>
          </p:cNvSpPr>
          <p:nvPr>
            <p:ph type="title"/>
          </p:nvPr>
        </p:nvSpPr>
        <p:spPr/>
        <p:txBody>
          <a:bodyPr/>
          <a:lstStyle/>
          <a:p>
            <a:r>
              <a:rPr lang="en-US" dirty="0" smtClean="0"/>
              <a:t>Speculation on </a:t>
            </a:r>
            <a:r>
              <a:rPr lang="en-US" dirty="0" err="1" smtClean="0"/>
              <a:t>Hackage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Lots of </a:t>
            </a:r>
            <a:r>
              <a:rPr lang="en-US" dirty="0" err="1" smtClean="0"/>
              <a:t>C</a:t>
            </a:r>
            <a:r>
              <a:rPr lang="en-US" dirty="0" err="1" smtClean="0"/>
              <a:t>ombinators</a:t>
            </a:r>
            <a:r>
              <a:rPr lang="en-US" dirty="0" smtClean="0"/>
              <a:t>! </a:t>
            </a:r>
            <a:r>
              <a:rPr lang="en-US" dirty="0" err="1" smtClean="0"/>
              <a:t>Data.Foldable.Speculation</a:t>
            </a:r>
            <a:endParaRPr lang="en-US" dirty="0"/>
          </a:p>
        </p:txBody>
      </p:sp>
      <p:pic>
        <p:nvPicPr>
          <p:cNvPr id="40963" name="Picture 3"/>
          <p:cNvPicPr>
            <a:picLocks noGrp="1" noChangeAspect="1" noChangeArrowheads="1"/>
          </p:cNvPicPr>
          <p:nvPr>
            <p:ph idx="1"/>
          </p:nvPr>
        </p:nvPicPr>
        <p:blipFill>
          <a:blip r:embed="rId2" cstate="print"/>
          <a:srcRect/>
          <a:stretch>
            <a:fillRect/>
          </a:stretch>
        </p:blipFill>
        <p:spPr bwMode="auto">
          <a:xfrm>
            <a:off x="890093" y="1481138"/>
            <a:ext cx="7363813" cy="452596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Lots of </a:t>
            </a:r>
            <a:r>
              <a:rPr lang="en-US" dirty="0" err="1" smtClean="0"/>
              <a:t>C</a:t>
            </a:r>
            <a:r>
              <a:rPr lang="en-US" dirty="0" err="1" smtClean="0"/>
              <a:t>ombinators</a:t>
            </a:r>
            <a:r>
              <a:rPr lang="en-US" dirty="0" smtClean="0"/>
              <a:t>! </a:t>
            </a:r>
            <a:br>
              <a:rPr lang="en-US" dirty="0" smtClean="0"/>
            </a:br>
            <a:r>
              <a:rPr lang="en-US" dirty="0" err="1" smtClean="0"/>
              <a:t>Data.Foldable.Speculation</a:t>
            </a:r>
            <a:endParaRPr lang="en-US" dirty="0"/>
          </a:p>
        </p:txBody>
      </p:sp>
      <p:pic>
        <p:nvPicPr>
          <p:cNvPr id="41986" name="Picture 2"/>
          <p:cNvPicPr>
            <a:picLocks noGrp="1" noChangeAspect="1" noChangeArrowheads="1"/>
          </p:cNvPicPr>
          <p:nvPr>
            <p:ph idx="1"/>
          </p:nvPr>
        </p:nvPicPr>
        <p:blipFill>
          <a:blip r:embed="rId2" cstate="print"/>
          <a:srcRect/>
          <a:stretch>
            <a:fillRect/>
          </a:stretch>
        </p:blipFill>
        <p:spPr bwMode="auto">
          <a:xfrm>
            <a:off x="762000" y="1447800"/>
            <a:ext cx="7742526" cy="4525962"/>
          </a:xfrm>
          <a:prstGeom prst="rect">
            <a:avLst/>
          </a:prstGeom>
          <a:noFill/>
          <a:ln w="9525">
            <a:noFill/>
            <a:miter lim="800000"/>
            <a:headEnd/>
            <a:tailEnd/>
          </a:ln>
        </p:spPr>
      </p:pic>
      <p:sp>
        <p:nvSpPr>
          <p:cNvPr id="6" name="Title 2"/>
          <p:cNvSpPr txBox="1">
            <a:spLocks/>
          </p:cNvSpPr>
          <p:nvPr/>
        </p:nvSpPr>
        <p:spPr>
          <a:xfrm>
            <a:off x="7696200" y="6019800"/>
            <a:ext cx="1447800" cy="6096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Prabhu</a:t>
            </a:r>
            <a:r>
              <a:rPr lang="en-US" dirty="0" smtClean="0"/>
              <a:t>, </a:t>
            </a:r>
            <a:r>
              <a:rPr lang="en-US" dirty="0" err="1" smtClean="0"/>
              <a:t>Ramalingam</a:t>
            </a:r>
            <a:r>
              <a:rPr lang="en-US" dirty="0" smtClean="0"/>
              <a:t> and </a:t>
            </a:r>
            <a:r>
              <a:rPr lang="en-US" dirty="0" err="1" smtClean="0"/>
              <a:t>Vaswani</a:t>
            </a:r>
            <a:r>
              <a:rPr lang="en-US" dirty="0" smtClean="0"/>
              <a:t> </a:t>
            </a:r>
            <a:r>
              <a:rPr lang="en-US" dirty="0" smtClean="0"/>
              <a:t>“</a:t>
            </a:r>
            <a:r>
              <a:rPr lang="en-US" i="1" dirty="0" smtClean="0"/>
              <a:t>Safe Programmable Speculative Parallelism</a:t>
            </a:r>
            <a:r>
              <a:rPr lang="en-US" dirty="0" smtClean="0"/>
              <a:t>” presented last month (June 2010) at PLDI!</a:t>
            </a:r>
          </a:p>
          <a:p>
            <a:endParaRPr lang="en-US" dirty="0" smtClean="0"/>
          </a:p>
          <a:p>
            <a:r>
              <a:rPr lang="en-US" dirty="0" smtClean="0"/>
              <a:t>Provides a pair of language primitives:</a:t>
            </a:r>
          </a:p>
          <a:p>
            <a:endParaRPr lang="en-US" dirty="0" smtClean="0"/>
          </a:p>
          <a:p>
            <a:r>
              <a:rPr lang="en-US" dirty="0" smtClean="0"/>
              <a:t>‘spec’ and ‘</a:t>
            </a:r>
            <a:r>
              <a:rPr lang="en-US" dirty="0" err="1" smtClean="0"/>
              <a:t>specfold</a:t>
            </a:r>
            <a:r>
              <a:rPr lang="en-US" dirty="0" smtClean="0"/>
              <a:t>’ for adding speculation to a program.</a:t>
            </a:r>
          </a:p>
          <a:p>
            <a:pPr>
              <a:buNone/>
            </a:pPr>
            <a:endParaRPr lang="en-US" dirty="0" smtClean="0"/>
          </a:p>
        </p:txBody>
      </p:sp>
      <p:sp>
        <p:nvSpPr>
          <p:cNvPr id="3" name="Title 2"/>
          <p:cNvSpPr>
            <a:spLocks noGrp="1"/>
          </p:cNvSpPr>
          <p:nvPr>
            <p:ph type="title"/>
          </p:nvPr>
        </p:nvSpPr>
        <p:spPr/>
        <p:txBody>
          <a:bodyPr>
            <a:normAutofit/>
          </a:bodyPr>
          <a:lstStyle/>
          <a:p>
            <a:r>
              <a:rPr lang="en-US" dirty="0" smtClean="0"/>
              <a:t>Speculation in C#</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Lots of </a:t>
            </a:r>
            <a:r>
              <a:rPr lang="en-US" dirty="0" err="1" smtClean="0"/>
              <a:t>C</a:t>
            </a:r>
            <a:r>
              <a:rPr lang="en-US" dirty="0" err="1" smtClean="0"/>
              <a:t>ombinators</a:t>
            </a:r>
            <a:r>
              <a:rPr lang="en-US" dirty="0" smtClean="0"/>
              <a:t>! </a:t>
            </a:r>
            <a:br>
              <a:rPr lang="en-US" dirty="0" smtClean="0"/>
            </a:br>
            <a:r>
              <a:rPr lang="en-US" dirty="0" err="1" smtClean="0"/>
              <a:t>Data.Traversable.Speculation</a:t>
            </a:r>
            <a:endParaRPr lang="en-US" dirty="0"/>
          </a:p>
        </p:txBody>
      </p:sp>
      <p:pic>
        <p:nvPicPr>
          <p:cNvPr id="44034" name="Picture 2"/>
          <p:cNvPicPr>
            <a:picLocks noGrp="1" noChangeAspect="1" noChangeArrowheads="1"/>
          </p:cNvPicPr>
          <p:nvPr>
            <p:ph idx="1"/>
          </p:nvPr>
        </p:nvPicPr>
        <p:blipFill>
          <a:blip r:embed="rId2" cstate="print"/>
          <a:srcRect/>
          <a:stretch>
            <a:fillRect/>
          </a:stretch>
        </p:blipFill>
        <p:spPr bwMode="auto">
          <a:xfrm>
            <a:off x="1319486" y="1481138"/>
            <a:ext cx="6505027" cy="452596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Lots of </a:t>
            </a:r>
            <a:r>
              <a:rPr lang="en-US" dirty="0" err="1" smtClean="0"/>
              <a:t>C</a:t>
            </a:r>
            <a:r>
              <a:rPr lang="en-US" dirty="0" err="1" smtClean="0"/>
              <a:t>ombinators</a:t>
            </a:r>
            <a:r>
              <a:rPr lang="en-US" dirty="0" smtClean="0"/>
              <a:t>! </a:t>
            </a:r>
            <a:br>
              <a:rPr lang="en-US" dirty="0" smtClean="0"/>
            </a:br>
            <a:r>
              <a:rPr lang="en-US" dirty="0" err="1" smtClean="0"/>
              <a:t>Data.List.Speculation</a:t>
            </a:r>
            <a:endParaRPr lang="en-US" dirty="0"/>
          </a:p>
        </p:txBody>
      </p:sp>
      <p:pic>
        <p:nvPicPr>
          <p:cNvPr id="43011" name="Picture 3"/>
          <p:cNvPicPr>
            <a:picLocks noGrp="1" noChangeAspect="1" noChangeArrowheads="1"/>
          </p:cNvPicPr>
          <p:nvPr>
            <p:ph idx="1"/>
          </p:nvPr>
        </p:nvPicPr>
        <p:blipFill>
          <a:blip r:embed="rId2" cstate="print"/>
          <a:srcRect/>
          <a:stretch>
            <a:fillRect/>
          </a:stretch>
        </p:blipFill>
        <p:spPr bwMode="auto">
          <a:xfrm>
            <a:off x="1843087" y="2205831"/>
            <a:ext cx="5457825" cy="30765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Lots of </a:t>
            </a:r>
            <a:r>
              <a:rPr lang="en-US" dirty="0" err="1" smtClean="0"/>
              <a:t>C</a:t>
            </a:r>
            <a:r>
              <a:rPr lang="en-US" dirty="0" err="1" smtClean="0"/>
              <a:t>ombinators</a:t>
            </a:r>
            <a:r>
              <a:rPr lang="en-US" dirty="0" smtClean="0"/>
              <a:t>!</a:t>
            </a:r>
            <a:br>
              <a:rPr lang="en-US" dirty="0" smtClean="0"/>
            </a:br>
            <a:r>
              <a:rPr lang="en-US" dirty="0" err="1" smtClean="0"/>
              <a:t>Control.Morphism.Speculation</a:t>
            </a:r>
            <a:endParaRPr lang="en-US" dirty="0"/>
          </a:p>
        </p:txBody>
      </p:sp>
      <p:pic>
        <p:nvPicPr>
          <p:cNvPr id="45058" name="Picture 2"/>
          <p:cNvPicPr>
            <a:picLocks noGrp="1" noChangeAspect="1" noChangeArrowheads="1"/>
          </p:cNvPicPr>
          <p:nvPr>
            <p:ph idx="1"/>
          </p:nvPr>
        </p:nvPicPr>
        <p:blipFill>
          <a:blip r:embed="rId2" cstate="print"/>
          <a:srcRect/>
          <a:stretch>
            <a:fillRect/>
          </a:stretch>
        </p:blipFill>
        <p:spPr bwMode="auto">
          <a:xfrm>
            <a:off x="457200" y="2743200"/>
            <a:ext cx="8324045" cy="10668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Feedback, so that if an estimator is consistently not working, we can eventually give up</a:t>
            </a:r>
          </a:p>
          <a:p>
            <a:endParaRPr lang="en-US" dirty="0" smtClean="0"/>
          </a:p>
          <a:p>
            <a:r>
              <a:rPr lang="en-US" dirty="0" smtClean="0"/>
              <a:t>Common estimators</a:t>
            </a:r>
          </a:p>
          <a:p>
            <a:pPr lvl="1"/>
            <a:r>
              <a:rPr lang="en-US" dirty="0" smtClean="0"/>
              <a:t>e.g. evaluating a fold over a fixed sliding window</a:t>
            </a:r>
          </a:p>
          <a:p>
            <a:endParaRPr lang="en-US" dirty="0" smtClean="0"/>
          </a:p>
          <a:p>
            <a:r>
              <a:rPr lang="en-US" dirty="0" smtClean="0"/>
              <a:t>Benchmarks! Building a speculative </a:t>
            </a:r>
            <a:r>
              <a:rPr lang="en-US" dirty="0" err="1" smtClean="0"/>
              <a:t>lex</a:t>
            </a:r>
            <a:r>
              <a:rPr lang="en-US" dirty="0" smtClean="0"/>
              <a:t> clone</a:t>
            </a:r>
          </a:p>
          <a:p>
            <a:pPr lvl="1"/>
            <a:r>
              <a:rPr lang="en-US" dirty="0" smtClean="0"/>
              <a:t>I speculate that it will be fast!</a:t>
            </a:r>
          </a:p>
          <a:p>
            <a:endParaRPr lang="en-US" dirty="0" smtClean="0"/>
          </a:p>
          <a:p>
            <a:r>
              <a:rPr lang="en-US" dirty="0" smtClean="0"/>
              <a:t>“Partial guesses” and early exit from obviously wrong speculations</a:t>
            </a:r>
          </a:p>
          <a:p>
            <a:pPr lvl="1"/>
            <a:r>
              <a:rPr lang="en-US" dirty="0" smtClean="0"/>
              <a:t>Spoon?</a:t>
            </a:r>
          </a:p>
          <a:p>
            <a:pPr lvl="1"/>
            <a:endParaRPr lang="en-US" dirty="0" smtClean="0"/>
          </a:p>
          <a:p>
            <a:r>
              <a:rPr lang="en-US" dirty="0" smtClean="0"/>
              <a:t>Exploiting </a:t>
            </a:r>
            <a:r>
              <a:rPr lang="en-US" dirty="0" err="1" smtClean="0"/>
              <a:t>unsafeGetTagBits</a:t>
            </a:r>
            <a:r>
              <a:rPr lang="en-US" dirty="0" smtClean="0"/>
              <a:t> in other environments</a:t>
            </a:r>
          </a:p>
          <a:p>
            <a:pPr lvl="1"/>
            <a:r>
              <a:rPr lang="en-US" dirty="0" smtClean="0"/>
              <a:t>Faster </a:t>
            </a:r>
            <a:r>
              <a:rPr lang="en-US" dirty="0" err="1" smtClean="0"/>
              <a:t>Data.Unamb</a:t>
            </a:r>
            <a:r>
              <a:rPr lang="en-US" dirty="0" smtClean="0"/>
              <a:t>/</a:t>
            </a:r>
            <a:r>
              <a:rPr lang="en-US" dirty="0" err="1" smtClean="0"/>
              <a:t>Data.Lub</a:t>
            </a:r>
            <a:r>
              <a:rPr lang="en-US" dirty="0" smtClean="0"/>
              <a:t>?</a:t>
            </a:r>
            <a:endParaRPr lang="en-US" dirty="0"/>
          </a:p>
        </p:txBody>
      </p:sp>
      <p:sp>
        <p:nvSpPr>
          <p:cNvPr id="3" name="Title 2"/>
          <p:cNvSpPr>
            <a:spLocks noGrp="1"/>
          </p:cNvSpPr>
          <p:nvPr>
            <p:ph type="title"/>
          </p:nvPr>
        </p:nvSpPr>
        <p:spPr/>
        <p:txBody>
          <a:bodyPr/>
          <a:lstStyle/>
          <a:p>
            <a:r>
              <a:rPr lang="en-US" dirty="0" smtClean="0"/>
              <a:t>Future Directions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If you don’t know what to tell someone, guess!</a:t>
            </a:r>
          </a:p>
          <a:p>
            <a:endParaRPr lang="en-US" dirty="0" smtClean="0"/>
          </a:p>
          <a:p>
            <a:r>
              <a:rPr lang="en-US" dirty="0" smtClean="0"/>
              <a:t>Then send them off with that, while you finish computing the real answer.</a:t>
            </a:r>
          </a:p>
          <a:p>
            <a:endParaRPr lang="en-US" dirty="0" smtClean="0"/>
          </a:p>
          <a:p>
            <a:r>
              <a:rPr lang="en-US" dirty="0" smtClean="0"/>
              <a:t>If you find out you were wrong, kill them, hide the body, and tell their replacement the real answer.</a:t>
            </a:r>
          </a:p>
          <a:p>
            <a:endParaRPr lang="en-US" dirty="0" smtClean="0"/>
          </a:p>
          <a:p>
            <a:r>
              <a:rPr lang="en-US" dirty="0" smtClean="0"/>
              <a:t>If they would bottleneck on you, and you are a good guesser, your (surviving) team may get to go home a little bit earlier.</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Lessons for the Real World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EXTRA SLIDES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Simon Marlow, </a:t>
            </a:r>
            <a:r>
              <a:rPr lang="en-US" dirty="0" err="1" smtClean="0"/>
              <a:t>Alexey</a:t>
            </a:r>
            <a:r>
              <a:rPr lang="en-US" dirty="0" smtClean="0"/>
              <a:t> Rodriguez </a:t>
            </a:r>
            <a:r>
              <a:rPr lang="en-US" dirty="0" err="1" smtClean="0"/>
              <a:t>Yakushev</a:t>
            </a:r>
            <a:r>
              <a:rPr lang="en-US" dirty="0" smtClean="0"/>
              <a:t>, Simon Peyton Jones, </a:t>
            </a:r>
            <a:r>
              <a:rPr lang="en-US" i="1" dirty="0" smtClean="0"/>
              <a:t>Faster Laziness using Dynamic Pointer Tagging.</a:t>
            </a:r>
            <a:endParaRPr lang="en-US" i="1" dirty="0"/>
          </a:p>
        </p:txBody>
      </p:sp>
      <p:sp>
        <p:nvSpPr>
          <p:cNvPr id="3" name="Title 2"/>
          <p:cNvSpPr>
            <a:spLocks noGrp="1"/>
          </p:cNvSpPr>
          <p:nvPr>
            <p:ph type="title"/>
          </p:nvPr>
        </p:nvSpPr>
        <p:spPr/>
        <p:txBody>
          <a:bodyPr/>
          <a:lstStyle/>
          <a:p>
            <a:r>
              <a:rPr lang="en-US" dirty="0" smtClean="0"/>
              <a:t>Dynamic Pointer Tagging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cstate="print"/>
          <a:stretch>
            <a:fillRect/>
          </a:stretch>
        </p:blipFill>
        <p:spPr bwMode="auto">
          <a:xfrm>
            <a:off x="1967807" y="1481138"/>
            <a:ext cx="5208386" cy="452596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Speculation Timeline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cstate="print"/>
          <a:stretch>
            <a:fillRect/>
          </a:stretch>
        </p:blipFill>
        <p:spPr bwMode="auto">
          <a:xfrm>
            <a:off x="1143000" y="1295400"/>
            <a:ext cx="7315199" cy="4571999"/>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Speculative </a:t>
            </a:r>
            <a:r>
              <a:rPr lang="en-US" dirty="0" err="1" smtClean="0"/>
              <a:t>Lexing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cstate="print"/>
          <a:srcRect/>
          <a:stretch>
            <a:fillRect/>
          </a:stretch>
        </p:blipFill>
        <p:spPr bwMode="auto">
          <a:xfrm>
            <a:off x="685800" y="1219200"/>
            <a:ext cx="8140504" cy="47244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Speculative Huffman Decoding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Prabhu</a:t>
            </a:r>
            <a:r>
              <a:rPr lang="en-US" dirty="0" smtClean="0"/>
              <a:t>, </a:t>
            </a:r>
            <a:r>
              <a:rPr lang="en-US" dirty="0" err="1" smtClean="0"/>
              <a:t>Ramalingam</a:t>
            </a:r>
            <a:r>
              <a:rPr lang="en-US" dirty="0" smtClean="0"/>
              <a:t> and </a:t>
            </a:r>
            <a:r>
              <a:rPr lang="en-US" dirty="0" err="1" smtClean="0"/>
              <a:t>Vaswani</a:t>
            </a:r>
            <a:r>
              <a:rPr lang="en-US" dirty="0" smtClean="0"/>
              <a:t> </a:t>
            </a:r>
            <a:r>
              <a:rPr lang="en-US" dirty="0" smtClean="0"/>
              <a:t>“Safe Programmable Speculative Parallelism” presented last month ( June, 2010 ) at PLDI.</a:t>
            </a:r>
          </a:p>
          <a:p>
            <a:endParaRPr lang="en-US" dirty="0" smtClean="0"/>
          </a:p>
          <a:p>
            <a:r>
              <a:rPr lang="en-US" dirty="0" smtClean="0"/>
              <a:t>Provides a pair of </a:t>
            </a:r>
            <a:r>
              <a:rPr lang="en-US" dirty="0" err="1" smtClean="0"/>
              <a:t>combinators</a:t>
            </a:r>
            <a:r>
              <a:rPr lang="en-US" dirty="0" smtClean="0"/>
              <a:t>:</a:t>
            </a:r>
          </a:p>
          <a:p>
            <a:endParaRPr lang="en-US" dirty="0" smtClean="0"/>
          </a:p>
          <a:p>
            <a:r>
              <a:rPr lang="en-US" dirty="0" smtClean="0"/>
              <a:t>‘spec’ and ‘</a:t>
            </a:r>
            <a:r>
              <a:rPr lang="en-US" dirty="0" err="1" smtClean="0"/>
              <a:t>specfold</a:t>
            </a:r>
            <a:r>
              <a:rPr lang="en-US" dirty="0" smtClean="0"/>
              <a:t>’ for adding speculation to a program.</a:t>
            </a:r>
          </a:p>
          <a:p>
            <a:endParaRPr lang="en-US" dirty="0" smtClean="0"/>
          </a:p>
          <a:p>
            <a:r>
              <a:rPr lang="en-US" dirty="0" smtClean="0"/>
              <a:t>Easy to follow semantics...</a:t>
            </a:r>
            <a:endParaRPr lang="en-US" dirty="0" smtClean="0"/>
          </a:p>
          <a:p>
            <a:endParaRPr lang="en-US" dirty="0" smtClean="0"/>
          </a:p>
          <a:p>
            <a:endParaRPr lang="en-US" dirty="0" smtClean="0"/>
          </a:p>
          <a:p>
            <a:pPr>
              <a:buNone/>
            </a:pPr>
            <a:endParaRPr lang="en-US" dirty="0" smtClean="0"/>
          </a:p>
        </p:txBody>
      </p:sp>
      <p:sp>
        <p:nvSpPr>
          <p:cNvPr id="3" name="Title 2"/>
          <p:cNvSpPr>
            <a:spLocks noGrp="1"/>
          </p:cNvSpPr>
          <p:nvPr>
            <p:ph type="title"/>
          </p:nvPr>
        </p:nvSpPr>
        <p:spPr/>
        <p:txBody>
          <a:bodyPr>
            <a:normAutofit/>
          </a:bodyPr>
          <a:lstStyle/>
          <a:p>
            <a:r>
              <a:rPr lang="en-US" dirty="0" smtClean="0"/>
              <a:t>Speculation in 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Grp="1" noChangeAspect="1" noChangeArrowheads="1"/>
          </p:cNvPicPr>
          <p:nvPr>
            <p:ph idx="1"/>
          </p:nvPr>
        </p:nvPicPr>
        <p:blipFill>
          <a:blip r:embed="rId2" cstate="print"/>
          <a:srcRect/>
          <a:stretch>
            <a:fillRect/>
          </a:stretch>
        </p:blipFill>
        <p:spPr bwMode="auto">
          <a:xfrm>
            <a:off x="533400" y="1447800"/>
            <a:ext cx="8054410" cy="4419600"/>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Semantics of Speculation in C# (1of 2)</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542</TotalTime>
  <Words>1937</Words>
  <Application>Microsoft Office PowerPoint</Application>
  <PresentationFormat>On-screen Show (4:3)</PresentationFormat>
  <Paragraphs>298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Introducing Speculation</vt:lpstr>
      <vt:lpstr>Speculation</vt:lpstr>
      <vt:lpstr>Adding Parallelism With Guesswork</vt:lpstr>
      <vt:lpstr>Speculation in C#</vt:lpstr>
      <vt:lpstr>Speculation Timeline</vt:lpstr>
      <vt:lpstr>Speculative Lexing</vt:lpstr>
      <vt:lpstr>Speculative Huffman Decoding</vt:lpstr>
      <vt:lpstr>Speculation in C#</vt:lpstr>
      <vt:lpstr>Semantics of Speculation in C# (1of 2)</vt:lpstr>
      <vt:lpstr>Semantics of Speculation in C#  (2 of 2)</vt:lpstr>
      <vt:lpstr>Any Questions?</vt:lpstr>
      <vt:lpstr>Speculation in Haskell</vt:lpstr>
      <vt:lpstr>Speculation in Haskell</vt:lpstr>
      <vt:lpstr>Speculation in Haskell</vt:lpstr>
      <vt:lpstr>Naïve Speculation</vt:lpstr>
      <vt:lpstr>I want more!</vt:lpstr>
      <vt:lpstr>Heap Layout</vt:lpstr>
      <vt:lpstr>Heap Layout</vt:lpstr>
      <vt:lpstr>Evaluation </vt:lpstr>
      <vt:lpstr>Evaluation </vt:lpstr>
      <vt:lpstr>Evaluation </vt:lpstr>
      <vt:lpstr>Dynamic Pointer Tagging</vt:lpstr>
      <vt:lpstr>Dynamic Pointer Tagging</vt:lpstr>
      <vt:lpstr>Dynamic Pointer Tagging</vt:lpstr>
      <vt:lpstr>Abusing Dynamic Pointer Tags</vt:lpstr>
      <vt:lpstr>Abusing Dynamic Pointer Tags</vt:lpstr>
      <vt:lpstr>Smarter Speculation</vt:lpstr>
      <vt:lpstr>Is that it?</vt:lpstr>
      <vt:lpstr>Speculating STM</vt:lpstr>
      <vt:lpstr>Problems with Speculating STM</vt:lpstr>
      <vt:lpstr>Problems with Speculating STM</vt:lpstr>
      <vt:lpstr>Paths to Resolution</vt:lpstr>
      <vt:lpstr>How Loaded is Loaded?</vt:lpstr>
      <vt:lpstr>Adding numSparks#</vt:lpstr>
      <vt:lpstr>Speculative Folds</vt:lpstr>
      <vt:lpstr>Speculative Folds</vt:lpstr>
      <vt:lpstr>Speculation on Hackage</vt:lpstr>
      <vt:lpstr>Lots of Combinators! Data.Foldable.Speculation</vt:lpstr>
      <vt:lpstr>Lots of Combinators!  Data.Foldable.Speculation</vt:lpstr>
      <vt:lpstr>Lots of Combinators!  Data.Traversable.Speculation</vt:lpstr>
      <vt:lpstr>Lots of Combinators!  Data.List.Speculation</vt:lpstr>
      <vt:lpstr>Lots of Combinators! Control.Morphism.Speculation</vt:lpstr>
      <vt:lpstr>Future Directions</vt:lpstr>
      <vt:lpstr>Lessons for the Real World</vt:lpstr>
      <vt:lpstr>EXTRA SLIDES</vt:lpstr>
      <vt:lpstr>Dynamic Pointer Tagging</vt:lpstr>
    </vt:vector>
  </TitlesOfParts>
  <Company>Raytheon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Speculation</dc:title>
  <dc:creator>kmette</dc:creator>
  <cp:lastModifiedBy>kmette</cp:lastModifiedBy>
  <cp:revision>8</cp:revision>
  <dcterms:created xsi:type="dcterms:W3CDTF">2010-07-19T12:04:32Z</dcterms:created>
  <dcterms:modified xsi:type="dcterms:W3CDTF">2010-07-19T21:06:40Z</dcterms:modified>
</cp:coreProperties>
</file>