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presProps.xml" ContentType="application/vnd.openxmlformats-officedocument.presentationml.presPro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 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 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564DE93-7AAB-4D41-9D47-233FB12BD45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4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72880"/>
            <a:ext cx="3007800" cy="1161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3575160" y="272880"/>
            <a:ext cx="5111280" cy="5852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457200" y="1434960"/>
            <a:ext cx="3007800" cy="469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dt" idx="28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ftr" idx="29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sldNum" idx="30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3ADEB2B-DED2-4D67-9CA2-675BFE97CC1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1792440" y="4800600"/>
            <a:ext cx="5486040" cy="56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1792440" y="61272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1792440" y="5367240"/>
            <a:ext cx="5486040" cy="80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dt" idx="3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ftr" idx="3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0" name="PlaceHolder 6"/>
          <p:cNvSpPr>
            <a:spLocks noGrp="1"/>
          </p:cNvSpPr>
          <p:nvPr>
            <p:ph type="sldNum" idx="3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DE6D9580-E1C3-4D0F-B22D-9DEFC650199B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9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4F9886D-2775-4A8E-9ABA-2B8393D33CAC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629400" y="274680"/>
            <a:ext cx="205704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457200" y="274680"/>
            <a:ext cx="6019560" cy="5851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2556F71-3F5C-40F2-9110-37CF528613BF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9" name="PlaceHolder 5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C16C33F7-A418-42E7-AB75-389D07677979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722160" y="4406760"/>
            <a:ext cx="7772040" cy="1361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457200">
              <a:lnSpc>
                <a:spcPct val="100000"/>
              </a:lnSpc>
              <a:buNone/>
            </a:pPr>
            <a:r>
              <a:rPr b="1" lang="en-US" sz="4000" strike="noStrike" u="none" cap="all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722160" y="2906640"/>
            <a:ext cx="7772040" cy="149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00"/>
              </a:spcBef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dt" idx="13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ftr" idx="14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sldNum" idx="15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0CC16F5-E249-4829-99B7-342B9F24FB7E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28" name="PlaceHolder 4"/>
          <p:cNvSpPr>
            <a:spLocks noGrp="1"/>
          </p:cNvSpPr>
          <p:nvPr>
            <p:ph type="dt" idx="16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5"/>
          <p:cNvSpPr>
            <a:spLocks noGrp="1"/>
          </p:cNvSpPr>
          <p:nvPr>
            <p:ph type="ftr" idx="17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0" name="PlaceHolder 6"/>
          <p:cNvSpPr>
            <a:spLocks noGrp="1"/>
          </p:cNvSpPr>
          <p:nvPr>
            <p:ph type="sldNum" idx="18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0148186-2323-41AB-94D1-931C2DDF5B0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535040"/>
            <a:ext cx="403992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57200" y="2174760"/>
            <a:ext cx="403992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4645080" y="1535040"/>
            <a:ext cx="4041360" cy="639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4572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645080" y="2174760"/>
            <a:ext cx="4041360" cy="395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text styles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Second level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Third level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Fourth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32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6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Fifth level</a:t>
            </a:r>
            <a:endParaRPr b="0" lang="en-US" sz="16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dt" idx="19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ftr" idx="20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8" name="PlaceHolder 8"/>
          <p:cNvSpPr>
            <a:spLocks noGrp="1"/>
          </p:cNvSpPr>
          <p:nvPr>
            <p:ph type="sldNum" idx="21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5F3968A-69F2-4717-AE34-A6F3597CC9A5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Click to edit Master title style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dt" idx="22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1" name="PlaceHolder 3"/>
          <p:cNvSpPr>
            <a:spLocks noGrp="1"/>
          </p:cNvSpPr>
          <p:nvPr>
            <p:ph type="ftr" idx="23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2" name="PlaceHolder 4"/>
          <p:cNvSpPr>
            <a:spLocks noGrp="1"/>
          </p:cNvSpPr>
          <p:nvPr>
            <p:ph type="sldNum" idx="24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E9A16E67-902F-419F-9986-2F6265597473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dt" idx="25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&lt;data/hora&gt;</a:t>
            </a:r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ftr" idx="26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pt-BR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&lt;rodapé&gt;</a:t>
            </a:r>
            <a:endParaRPr b="0" lang="pt-BR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sldNum" idx="27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F81A5F70-DC4B-4217-815A-510330585538}" type="slidenum">
              <a:rPr b="0" lang="en-US" sz="1200" strike="noStrike" u="none">
                <a:solidFill>
                  <a:schemeClr val="dk1">
                    <a:tint val="75000"/>
                  </a:schemeClr>
                </a:solidFill>
                <a:effectLst/>
                <a:uFillTx/>
                <a:latin typeface="Calibri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do texto do título</a:t>
            </a:r>
            <a:endParaRPr b="0" lang="en-US" sz="18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Clique para editar o formato de texto dos tópicos</a:t>
            </a:r>
            <a:endParaRPr b="0" lang="en-US" sz="32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2.º nível de tópicos</a:t>
            </a:r>
            <a:endParaRPr b="0" lang="en-US" sz="2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5.º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6.º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7.º nível de tópicos</a:t>
            </a:r>
            <a:endParaRPr b="0" lang="en-US" sz="20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Algoritmo BMSSP – Introdução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O BMSSP (Bounded Multi-Source Shortest Path) é um algoritmo para encontrar caminhos mais curtos a partir de múltiplas fontes até destinos dentro de um limite de custo. Ideal para grafos grandes, explorando apenas a parte relevante.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3" name=""/>
          <p:cNvSpPr txBox="1"/>
          <p:nvPr/>
        </p:nvSpPr>
        <p:spPr>
          <a:xfrm>
            <a:off x="1620000" y="6125760"/>
            <a:ext cx="6300000" cy="8283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26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https://arxiv.org/pdf/2504.17033</a:t>
            </a:r>
            <a:endParaRPr b="0" lang="pt-BR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 txBox="1"/>
          <p:nvPr/>
        </p:nvSpPr>
        <p:spPr>
          <a:xfrm>
            <a:off x="0" y="2695680"/>
            <a:ext cx="8820000" cy="5764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spAutoFit/>
          </a:bodyPr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Introdução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Em um grafo direcionado G=(V,E)G = (V, E)G=(V,E) com nnn vértices, mmm arestas e uma função de peso não negativa, o problema de caminho mínimo de única origem (SSSP — Single-Source Shortest Path) considera os comprimentos dos caminhos mínimos de um vértice de origem sss para todos os vértices v∈Vv \in Vv∈V. Projetar algoritmos mais rápidos para o SSSP é um dos problemas mais fundamentais da teoria dos grafos, com avanços significativos desde a década de 1950.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 algoritmo clássico de Dijkstra, combinado com estruturas de dados avançadas como a Fibonacci heap [FT87] ou a relaxed heap [DGST88], resolve o SSSP em tempo O(m+nlog⁡n)O(m + n \log n)O(m+nlogn). Ele opera no modelo de comparação-adição, natural para entradas com números reais, onde apenas operações de comparação e adição sobre pesos de arestas são permitidas, e cada operação consome tempo unitário. Para grafos não direcionados, Pettie e Ramachandran [PR05] propuseram um algoritmo baseado em hierarquia que executa em O(mα(m,n)+min⁡{nlog⁡n,nlog⁡log⁡r})O(m \alpha(m, n) + \min\{n \log n, n \log \log r\})O(mα(m,n)+min{nlogn,nloglogr}) no modelo comparação-adição, onde α\alphaα é a função inversa de Ackermann e rrr limita a razão entre quaisquer dois pesos de arestas.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 algoritmo de Dijkstra também produz, como subproduto, uma ordenação dos vértices pelas distâncias a partir da fonte. Uma contribuição recente de Haeupler, Hladík, Rozhoň, Tarjan e Tětek [HHR+24] mostrou que o algoritmo de Dijkstra é ótimo se exigirmos que o algoritmo produza a ordem dos vértices pelas distâncias.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 apenas as distâncias — e não a ordenação — forem necessárias, um resultado recente de Duan, Mao, Shu e Yin [DMSY23] apresentou um algoritmo aleatorizado para SSSP em grafos não direcionados com tempo ​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r>
              <a:rPr b="0" lang="pt-BR" sz="1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, melhor do que  em grafos esparsos. No entanto, ainda resta quebrar essa barreira de ordenação em grafos direcionados.</a:t>
            </a:r>
            <a:endParaRPr b="0" lang="pt-BR" sz="1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Conceitos Fundamentais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Grafo: conjunto de nós e arestas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Fonte: nó inicial de cálculo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Limite de custo (B): distância máxima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Fila de prioridade: sempre processa o nó de menor custo acumulado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260000" y="2700000"/>
            <a:ext cx="5940000" cy="3726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Passo a Passo – BMSSP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Entrada: fontes, grafo e limite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Inicialização: distâncias infinitas, 0 nas fontes, fila de prioridade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Expansão: explorar vizinhos até atingir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Encerramento: retorna distâncias até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0" name="" descr=""/>
          <p:cNvPicPr/>
          <p:nvPr/>
        </p:nvPicPr>
        <p:blipFill>
          <a:blip r:embed="rId1"/>
          <a:stretch/>
        </p:blipFill>
        <p:spPr>
          <a:xfrm>
            <a:off x="1440000" y="2700000"/>
            <a:ext cx="6120000" cy="4030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Passo a Passo – BMSSP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1. Entrada: fontes, grafo e limite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2. Inicialização: distâncias infinitas, 0 nas fontes, fila de prioridade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3. Expansão: explorar vizinhos até atingir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4. Encerramento: retorna distâncias até B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1620000" y="2653560"/>
            <a:ext cx="4860000" cy="4006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Vantagens do BMSSP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Reduz exploração desnecessária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Suporte nativo a múltiplas fontes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Eficiência em grafos grandes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Menor uso de memória e tempo para B pequeno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Comparação BMSSP × Dijkstra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BMSSP: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Múltiplas fontes nativas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Limite de custo B incorporado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Exploração parcial do grafo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indent="0" defTabSz="457200">
              <a:lnSpc>
                <a:spcPct val="100000"/>
              </a:lnSpc>
              <a:spcBef>
                <a:spcPts val="281"/>
              </a:spcBef>
              <a:buNone/>
            </a:pP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Dijkstra: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Precisa adaptação para múltiplas fontes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Explora todo o grafo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- Mais custoso em grafos grandes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Exemplo – Dataset SNAP roadNet-CA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Nós: ~2 milhões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Arestas: ~5,5 milhões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 pequeno (ex.: 800) → BMSSP processa apenas região de interesse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Dijkstra exploraria todo o grafo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729fc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Conclusão</a:t>
            </a:r>
            <a:endParaRPr b="0" lang="en-US" sz="4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BMSSP é eficiente quando múltiplas fontes e um limite de distância são necessários.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Mantém precisão local, reduzindo custo computacional.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28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400" strike="noStrike" u="none">
                <a:solidFill>
                  <a:schemeClr val="dk1"/>
                </a:solidFill>
                <a:effectLst/>
                <a:uFillTx/>
                <a:latin typeface="Calibri"/>
              </a:rPr>
              <a:t>Aplicações: mapas, redes sociais, transporte.</a:t>
            </a:r>
            <a:endParaRPr b="0" lang="en-US" sz="1400" strike="noStrike" u="none">
              <a:solidFill>
                <a:schemeClr val="dk1"/>
              </a:solidFill>
              <a:effectLst/>
              <a:uFillTx/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Application>LibreOffice/25.2.4.3$Windows_X86_64 LibreOffice_project/33e196637044ead23f5c3226cde09b47731f7e27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pt-BR</dc:language>
  <cp:lastModifiedBy/>
  <dcterms:modified xsi:type="dcterms:W3CDTF">2025-08-13T11:56:11Z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