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77050" cy="10001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9737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5725" y="0"/>
            <a:ext cx="2979737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b="0" i="0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9800" y="750887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7387" y="4751387"/>
            <a:ext cx="5502275" cy="4500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99600"/>
            <a:ext cx="2979737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5725" y="9499600"/>
            <a:ext cx="2979737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48200" lIns="96425" spcFirstLastPara="1" rIns="96425" wrap="square" tIns="48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687387" y="4751387"/>
            <a:ext cx="5502275" cy="4500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939800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40b217217_5_44:notes"/>
          <p:cNvSpPr txBox="1"/>
          <p:nvPr>
            <p:ph idx="1" type="body"/>
          </p:nvPr>
        </p:nvSpPr>
        <p:spPr>
          <a:xfrm>
            <a:off x="687387" y="4751387"/>
            <a:ext cx="5502300" cy="4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840b217217_5_44:notes"/>
          <p:cNvSpPr/>
          <p:nvPr>
            <p:ph idx="2" type="sldImg"/>
          </p:nvPr>
        </p:nvSpPr>
        <p:spPr>
          <a:xfrm>
            <a:off x="939800" y="750888"/>
            <a:ext cx="4997400" cy="37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40b217217_5_51:notes"/>
          <p:cNvSpPr txBox="1"/>
          <p:nvPr>
            <p:ph idx="1" type="body"/>
          </p:nvPr>
        </p:nvSpPr>
        <p:spPr>
          <a:xfrm>
            <a:off x="687387" y="4751387"/>
            <a:ext cx="5502300" cy="4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840b217217_5_51:notes"/>
          <p:cNvSpPr/>
          <p:nvPr>
            <p:ph idx="2" type="sldImg"/>
          </p:nvPr>
        </p:nvSpPr>
        <p:spPr>
          <a:xfrm>
            <a:off x="939800" y="750888"/>
            <a:ext cx="4997400" cy="37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40b217217_5_58:notes"/>
          <p:cNvSpPr txBox="1"/>
          <p:nvPr>
            <p:ph idx="1" type="body"/>
          </p:nvPr>
        </p:nvSpPr>
        <p:spPr>
          <a:xfrm>
            <a:off x="687387" y="4751387"/>
            <a:ext cx="5502300" cy="4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840b217217_5_58:notes"/>
          <p:cNvSpPr/>
          <p:nvPr>
            <p:ph idx="2" type="sldImg"/>
          </p:nvPr>
        </p:nvSpPr>
        <p:spPr>
          <a:xfrm>
            <a:off x="939800" y="750888"/>
            <a:ext cx="4997400" cy="37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c090100f0_0_17:notes"/>
          <p:cNvSpPr txBox="1"/>
          <p:nvPr>
            <p:ph idx="1" type="body"/>
          </p:nvPr>
        </p:nvSpPr>
        <p:spPr>
          <a:xfrm>
            <a:off x="687387" y="4751387"/>
            <a:ext cx="5502300" cy="4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7c090100f0_0_17:notes"/>
          <p:cNvSpPr/>
          <p:nvPr>
            <p:ph idx="2" type="sldImg"/>
          </p:nvPr>
        </p:nvSpPr>
        <p:spPr>
          <a:xfrm>
            <a:off x="939800" y="750888"/>
            <a:ext cx="4997400" cy="37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:notes"/>
          <p:cNvSpPr txBox="1"/>
          <p:nvPr>
            <p:ph idx="1" type="body"/>
          </p:nvPr>
        </p:nvSpPr>
        <p:spPr>
          <a:xfrm>
            <a:off x="687387" y="4751387"/>
            <a:ext cx="5502300" cy="4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:notes"/>
          <p:cNvSpPr/>
          <p:nvPr>
            <p:ph idx="2" type="sldImg"/>
          </p:nvPr>
        </p:nvSpPr>
        <p:spPr>
          <a:xfrm>
            <a:off x="939800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:notes"/>
          <p:cNvSpPr txBox="1"/>
          <p:nvPr>
            <p:ph idx="1" type="body"/>
          </p:nvPr>
        </p:nvSpPr>
        <p:spPr>
          <a:xfrm>
            <a:off x="687387" y="4751387"/>
            <a:ext cx="5502300" cy="4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Desde seu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surgimento a internet teve como obetivo ser ferramenta de comunicação entre seus usuários, porém foi a apartir da década de 90 que ela alcançou sua popularização para usuários comuns também conhecido como o ‘bom da internet’.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partir da 2° geração a web passa para sua fase de desesnvolvimeto de aplicativos baseados s em redes sociais e tecnologia da informação, onde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houve aumento no compartilhamento de informações e na interatividade entre os sujeitos, modificando a forma como os indivíduos se relacionam.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Nessa fase temos também o conceito da WEB 2.0 ().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Observando esse avanço das interações entre usuários e informações pressupoe -se que as informações divulgadas através das mididas sociais das empresas são capazes de influenciar as exepctativas dos investidores.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7:notes"/>
          <p:cNvSpPr/>
          <p:nvPr>
            <p:ph idx="2" type="sldImg"/>
          </p:nvPr>
        </p:nvSpPr>
        <p:spPr>
          <a:xfrm>
            <a:off x="939800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40b217217_1_275:notes"/>
          <p:cNvSpPr txBox="1"/>
          <p:nvPr>
            <p:ph idx="1" type="body"/>
          </p:nvPr>
        </p:nvSpPr>
        <p:spPr>
          <a:xfrm>
            <a:off x="687387" y="4751387"/>
            <a:ext cx="5502300" cy="4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Desde seu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surgimento a internet teve como obetivo ser ferramenta de comunicação entre seus usuários, porém foi a apartir da década de 90 que ela alcançou sua popularização para usuários comuns também conhecido como o ‘bom da internet’.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partir da 2° geração a web passa para sua fase de desesnvolvimeto de aplicativos baseados s em redes sociais e tecnologia da informação, onde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houve aumento no compartilhamento de informações e na interatividade entre os sujeitos, modificando a forma como os indivíduos se relacionam.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Nessa fase temos também o conceito da WEB 2.0 ().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Observando esse avanço das interações entre usuários e informações pressupoe -se que as informações divulgadas através das mididas sociais das empresas são capazes de influenciar as exepctativas dos investidores.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g1840b217217_1_275:notes"/>
          <p:cNvSpPr/>
          <p:nvPr>
            <p:ph idx="2" type="sldImg"/>
          </p:nvPr>
        </p:nvSpPr>
        <p:spPr>
          <a:xfrm>
            <a:off x="939800" y="750888"/>
            <a:ext cx="4997400" cy="37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40b217217_5_6:notes"/>
          <p:cNvSpPr txBox="1"/>
          <p:nvPr>
            <p:ph idx="1" type="body"/>
          </p:nvPr>
        </p:nvSpPr>
        <p:spPr>
          <a:xfrm>
            <a:off x="687387" y="4751387"/>
            <a:ext cx="5502300" cy="4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Desde seu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surgimento a internet teve como obetivo ser ferramenta de comunicação entre seus usuários, porém foi a apartir da década de 90 que ela alcançou sua popularização para usuários comuns também conhecido como o ‘bom da internet’.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partir da 2° geração a web passa para sua fase de desesnvolvimeto de aplicativos baseados s em redes sociais e tecnologia da informação, onde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houve aumento no compartilhamento de informações e na interatividade entre os sujeitos, modificando a forma como os indivíduos se relacionam.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Nessa fase temos também o conceito da WEB 2.0 ().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Observando esse avanço das interações entre usuários e informações pressupoe -se que as informações divulgadas através das mididas sociais das empresas são capazes de influenciar as exepctativas dos investidores.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g1840b217217_5_6:notes"/>
          <p:cNvSpPr/>
          <p:nvPr>
            <p:ph idx="2" type="sldImg"/>
          </p:nvPr>
        </p:nvSpPr>
        <p:spPr>
          <a:xfrm>
            <a:off x="939800" y="750888"/>
            <a:ext cx="4997400" cy="37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:notes"/>
          <p:cNvSpPr txBox="1"/>
          <p:nvPr>
            <p:ph idx="1" type="body"/>
          </p:nvPr>
        </p:nvSpPr>
        <p:spPr>
          <a:xfrm>
            <a:off x="687387" y="4751387"/>
            <a:ext cx="5502300" cy="4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:notes"/>
          <p:cNvSpPr/>
          <p:nvPr>
            <p:ph idx="2" type="sldImg"/>
          </p:nvPr>
        </p:nvSpPr>
        <p:spPr>
          <a:xfrm>
            <a:off x="939800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40b217217_2_0:notes"/>
          <p:cNvSpPr txBox="1"/>
          <p:nvPr>
            <p:ph idx="1" type="body"/>
          </p:nvPr>
        </p:nvSpPr>
        <p:spPr>
          <a:xfrm>
            <a:off x="687387" y="4751387"/>
            <a:ext cx="5502300" cy="4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840b217217_2_0:notes"/>
          <p:cNvSpPr/>
          <p:nvPr>
            <p:ph idx="2" type="sldImg"/>
          </p:nvPr>
        </p:nvSpPr>
        <p:spPr>
          <a:xfrm>
            <a:off x="939800" y="750888"/>
            <a:ext cx="4997400" cy="37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40b217217_5_16:notes"/>
          <p:cNvSpPr txBox="1"/>
          <p:nvPr>
            <p:ph idx="1" type="body"/>
          </p:nvPr>
        </p:nvSpPr>
        <p:spPr>
          <a:xfrm>
            <a:off x="687387" y="4751387"/>
            <a:ext cx="5502300" cy="4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840b217217_5_16:notes"/>
          <p:cNvSpPr/>
          <p:nvPr>
            <p:ph idx="2" type="sldImg"/>
          </p:nvPr>
        </p:nvSpPr>
        <p:spPr>
          <a:xfrm>
            <a:off x="939800" y="750888"/>
            <a:ext cx="4997400" cy="37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40b217217_5_27:notes"/>
          <p:cNvSpPr txBox="1"/>
          <p:nvPr>
            <p:ph idx="1" type="body"/>
          </p:nvPr>
        </p:nvSpPr>
        <p:spPr>
          <a:xfrm>
            <a:off x="687387" y="4751387"/>
            <a:ext cx="5502300" cy="4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840b217217_5_27:notes"/>
          <p:cNvSpPr/>
          <p:nvPr>
            <p:ph idx="2" type="sldImg"/>
          </p:nvPr>
        </p:nvSpPr>
        <p:spPr>
          <a:xfrm>
            <a:off x="939800" y="750888"/>
            <a:ext cx="4997400" cy="37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c090100f0_0_9:notes"/>
          <p:cNvSpPr txBox="1"/>
          <p:nvPr>
            <p:ph idx="1" type="body"/>
          </p:nvPr>
        </p:nvSpPr>
        <p:spPr>
          <a:xfrm>
            <a:off x="687387" y="4751387"/>
            <a:ext cx="5502300" cy="4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7c090100f0_0_9:notes"/>
          <p:cNvSpPr/>
          <p:nvPr>
            <p:ph idx="2" type="sldImg"/>
          </p:nvPr>
        </p:nvSpPr>
        <p:spPr>
          <a:xfrm>
            <a:off x="939800" y="750888"/>
            <a:ext cx="4997400" cy="37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8969556" cy="10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26987"/>
            <a:ext cx="8969556" cy="10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mmelo19/avl-tree/blob/master/src/AVL.java" TargetMode="External"/><Relationship Id="rId4" Type="http://schemas.openxmlformats.org/officeDocument/2006/relationships/hyperlink" Target="https://github.com/mmelo19/avl-tree/blob/master/src/Node.java" TargetMode="External"/><Relationship Id="rId5" Type="http://schemas.openxmlformats.org/officeDocument/2006/relationships/hyperlink" Target="https://github.com/mmelo19/avl-tree/blob/master/src/Main.jav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isbnsearch.org/isbn/9788521617501" TargetMode="External"/><Relationship Id="rId4" Type="http://schemas.openxmlformats.org/officeDocument/2006/relationships/hyperlink" Target="https://isbnsearch.org/isbn/9780262033848" TargetMode="External"/><Relationship Id="rId5" Type="http://schemas.openxmlformats.org/officeDocument/2006/relationships/hyperlink" Target="https://isbnsearch.org/isbn/9780262033848" TargetMode="External"/><Relationship Id="rId6" Type="http://schemas.openxmlformats.org/officeDocument/2006/relationships/hyperlink" Target="http://www.motleytech.net/balanced-binary-tree-avl-tree-animation.html" TargetMode="External"/><Relationship Id="rId7" Type="http://schemas.openxmlformats.org/officeDocument/2006/relationships/hyperlink" Target="https://www.cs.usfca.edu/~galles/visualization/AVLtre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320425" y="1589400"/>
            <a:ext cx="62031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2"/>
                </a:solidFill>
              </a:rPr>
              <a:t>Árvores AVL</a:t>
            </a:r>
            <a:br>
              <a:rPr b="1" lang="en-US" sz="5600">
                <a:solidFill>
                  <a:schemeClr val="dk2"/>
                </a:solidFill>
              </a:rPr>
            </a:br>
            <a:r>
              <a:rPr b="1" lang="en-US" sz="3600">
                <a:solidFill>
                  <a:schemeClr val="dk2"/>
                </a:solidFill>
              </a:rPr>
              <a:t>Teoria e Implementação</a:t>
            </a:r>
            <a:endParaRPr b="1" sz="3600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600">
              <a:solidFill>
                <a:schemeClr val="dk2"/>
              </a:solidFill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889400" y="3479050"/>
            <a:ext cx="74529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Fernando Alves, Gabriela Coutinho</a:t>
            </a:r>
            <a:endParaRPr b="1"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Iany Barcelos e Mateus Melo</a:t>
            </a:r>
            <a:endParaRPr b="1"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Disciplina: Estrutura de Dados e Algoritmos</a:t>
            </a:r>
            <a:endParaRPr b="1"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Prof.: Luiz André Portes Paes Leme</a:t>
            </a:r>
            <a:endParaRPr b="1"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/>
        </p:nvSpPr>
        <p:spPr>
          <a:xfrm>
            <a:off x="788987" y="153987"/>
            <a:ext cx="8188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Rotação à esquerda simples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462700" y="1619475"/>
            <a:ext cx="8328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Calibri"/>
              <a:buChar char="●"/>
            </a:pPr>
            <a:r>
              <a:rPr lang="en-US" sz="3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Nó com FB = +2 e filho com FB = +1 ou 0</a:t>
            </a:r>
            <a:endParaRPr sz="3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Calibri"/>
              <a:buChar char="○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Vetor Exemplo [3, 5, 7] </a:t>
            </a:r>
            <a:endParaRPr sz="3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150" y="3279550"/>
            <a:ext cx="56388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/>
        </p:nvSpPr>
        <p:spPr>
          <a:xfrm>
            <a:off x="788987" y="153987"/>
            <a:ext cx="8188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Rotação à direita dupla (esq-dir)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462700" y="1619475"/>
            <a:ext cx="8328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Nó com FB = -2 e filho com FB = +1: ­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rotação do nó com FB = +1 p/ esquerda,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 ­ rotação do nó com FB = -2 p/ direita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Vetor Exemplo [5, 3, 4]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675" y="3484275"/>
            <a:ext cx="71913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788987" y="153987"/>
            <a:ext cx="8188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Rotação à esquerda dupla (dir-esq)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975" y="3289775"/>
            <a:ext cx="7391400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407550" y="1492425"/>
            <a:ext cx="8328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Nó com FB = +2 e filho com FB = -1: ­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rotação do nó com FB = -1 p/ direita,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 ­ rotação do nó com FB = +2 p/ esquerdo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Vetor Exemplo [3, 5, 4]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/>
        </p:nvSpPr>
        <p:spPr>
          <a:xfrm>
            <a:off x="788987" y="153987"/>
            <a:ext cx="8188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Implementação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225200" y="1467850"/>
            <a:ext cx="837270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Classes Java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AVL - </a:t>
            </a: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https://github.com/mmelo19/avl-tree/blob/master/src/AVL.java</a:t>
            </a:r>
            <a:endParaRPr sz="19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Node - </a:t>
            </a: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https://github.com/mmelo19/avl-tree/blob/master/src/Node.java</a:t>
            </a:r>
            <a:endParaRPr sz="19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Main - </a:t>
            </a: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https://github.com/mmelo19/avl-tree/blob/master/src/Main.java</a:t>
            </a:r>
            <a:endParaRPr sz="19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788987" y="153987"/>
            <a:ext cx="8188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617537" y="962837"/>
            <a:ext cx="89121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457200" y="1322387"/>
            <a:ext cx="8229600" cy="4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 flipH="1">
            <a:off x="179512" y="1052736"/>
            <a:ext cx="8712968" cy="55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706825" y="1593400"/>
            <a:ext cx="7873500" cy="44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Livros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2828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J.L. Szwarcfiter e L. Markezon, Estrutura de Dados e seus Algoritmos, Editora LTC, 1994</a:t>
            </a:r>
            <a:endParaRPr sz="24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828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.H. Cormen, C.E. Leiserson e R. Rivert, Introduction to Algorithms, McGraw-Hill, 1991</a:t>
            </a:r>
            <a:endParaRPr sz="24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Simulações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2828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Árvore AVL - MotleyTech</a:t>
            </a:r>
            <a:endParaRPr sz="24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2828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Árvore AVL - Prof. David Galles - Computer Science/University of San Francisco</a:t>
            </a:r>
            <a:endParaRPr sz="2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/>
        </p:nvSpPr>
        <p:spPr>
          <a:xfrm>
            <a:off x="788987" y="153987"/>
            <a:ext cx="8188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Definição</a:t>
            </a:r>
            <a:endParaRPr/>
          </a:p>
        </p:txBody>
      </p:sp>
      <p:sp>
        <p:nvSpPr>
          <p:cNvPr id="46" name="Google Shape;46;p6"/>
          <p:cNvSpPr txBox="1"/>
          <p:nvPr/>
        </p:nvSpPr>
        <p:spPr>
          <a:xfrm>
            <a:off x="350837" y="661987"/>
            <a:ext cx="89121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350825" y="1175962"/>
            <a:ext cx="8229600" cy="4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706825" y="1593400"/>
            <a:ext cx="78735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Árvore AVL - Criado pelos cientistas de computação </a:t>
            </a:r>
            <a:r>
              <a:rPr lang="en-US" sz="2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soviéticos</a:t>
            </a:r>
            <a:r>
              <a:rPr lang="en-US" sz="2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DELSON-</a:t>
            </a:r>
            <a:r>
              <a:rPr lang="en-US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ELSKII E </a:t>
            </a:r>
            <a:r>
              <a:rPr lang="en-US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ANDIS (1962);</a:t>
            </a:r>
            <a:endParaRPr sz="2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Árvore binária, onde para qualquer nó, a diferença entre as altura das subárvores da esquerda e da </a:t>
            </a:r>
            <a:r>
              <a:rPr lang="en-US" sz="2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direita</a:t>
            </a:r>
            <a:r>
              <a:rPr lang="en-US" sz="2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é no máximo |1|;</a:t>
            </a:r>
            <a:endParaRPr sz="2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Todas as subárvores de uma árvore AVL são consequentemente AVLs também.</a:t>
            </a:r>
            <a:endParaRPr sz="2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/>
        </p:nvSpPr>
        <p:spPr>
          <a:xfrm>
            <a:off x="788987" y="153987"/>
            <a:ext cx="8188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 de ABB que são AVL</a:t>
            </a:r>
            <a:endParaRPr/>
          </a:p>
        </p:txBody>
      </p:sp>
      <p:sp>
        <p:nvSpPr>
          <p:cNvPr id="54" name="Google Shape;54;p7"/>
          <p:cNvSpPr txBox="1"/>
          <p:nvPr/>
        </p:nvSpPr>
        <p:spPr>
          <a:xfrm>
            <a:off x="-388963" y="549387"/>
            <a:ext cx="89121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706825" y="1593400"/>
            <a:ext cx="787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825" y="2391976"/>
            <a:ext cx="8130650" cy="30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/>
        </p:nvSpPr>
        <p:spPr>
          <a:xfrm>
            <a:off x="502100" y="1531975"/>
            <a:ext cx="787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Qual das ABB são AVL?</a:t>
            </a:r>
            <a:endParaRPr sz="2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/>
        </p:nvSpPr>
        <p:spPr>
          <a:xfrm>
            <a:off x="788987" y="153987"/>
            <a:ext cx="8188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 de ABB que são AVL</a:t>
            </a:r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-388963" y="549387"/>
            <a:ext cx="89121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706825" y="1593400"/>
            <a:ext cx="787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50" y="1301825"/>
            <a:ext cx="8912101" cy="51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/>
          <p:nvPr/>
        </p:nvSpPr>
        <p:spPr>
          <a:xfrm>
            <a:off x="450950" y="1301825"/>
            <a:ext cx="3858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É necessário calcular a diferença de altura das subárvores</a:t>
            </a:r>
            <a:endParaRPr sz="2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/>
        </p:nvSpPr>
        <p:spPr>
          <a:xfrm>
            <a:off x="788987" y="153987"/>
            <a:ext cx="8188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Balanceamento de um nó</a:t>
            </a:r>
            <a:endParaRPr/>
          </a:p>
        </p:txBody>
      </p:sp>
      <p:sp>
        <p:nvSpPr>
          <p:cNvPr id="72" name="Google Shape;72;p9"/>
          <p:cNvSpPr txBox="1"/>
          <p:nvPr/>
        </p:nvSpPr>
        <p:spPr>
          <a:xfrm>
            <a:off x="965925" y="1931825"/>
            <a:ext cx="74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660050" y="1432775"/>
            <a:ext cx="7984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Seja FB o fator de balanceamento, então temos: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38" y="2092575"/>
            <a:ext cx="450532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/>
        </p:nvSpPr>
        <p:spPr>
          <a:xfrm>
            <a:off x="788975" y="3570175"/>
            <a:ext cx="7984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He = altura da subárvore à esquerda;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Hd = altura da subárvore à direita;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Os nós são balanceados se e somente se FB(v) = 1, 0 ou -1.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/>
        </p:nvSpPr>
        <p:spPr>
          <a:xfrm>
            <a:off x="788987" y="153987"/>
            <a:ext cx="8188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Balanceamento de um nó</a:t>
            </a:r>
            <a:endParaRPr/>
          </a:p>
        </p:txBody>
      </p:sp>
      <p:sp>
        <p:nvSpPr>
          <p:cNvPr id="81" name="Google Shape;81;p10"/>
          <p:cNvSpPr txBox="1"/>
          <p:nvPr/>
        </p:nvSpPr>
        <p:spPr>
          <a:xfrm>
            <a:off x="965925" y="1931825"/>
            <a:ext cx="74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660050" y="1432775"/>
            <a:ext cx="7984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440700" y="1989900"/>
            <a:ext cx="8262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 FB(v)</a:t>
            </a:r>
            <a:endParaRPr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Calibri"/>
              <a:buChar char="●"/>
            </a:pPr>
            <a:r>
              <a:rPr lang="en-US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1: esquerda maior que direita;</a:t>
            </a:r>
            <a:endParaRPr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Calibri"/>
              <a:buChar char="●"/>
            </a:pPr>
            <a:r>
              <a:rPr lang="en-US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0: ambas iguais</a:t>
            </a:r>
            <a:endParaRPr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Calibri"/>
              <a:buChar char="●"/>
            </a:pPr>
            <a:r>
              <a:rPr lang="en-US" sz="3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-1: direita maior que esquerda.</a:t>
            </a:r>
            <a:endParaRPr sz="3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/>
        </p:nvSpPr>
        <p:spPr>
          <a:xfrm>
            <a:off x="788987" y="153987"/>
            <a:ext cx="8188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Fator de Balanceamento (FB)</a:t>
            </a:r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965925" y="1931825"/>
            <a:ext cx="74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363225" y="1422550"/>
            <a:ext cx="7984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Cálculo do Fator de Balanceamento para cada nó da árvore</a:t>
            </a:r>
            <a:endParaRPr sz="2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84425"/>
            <a:ext cx="8839199" cy="333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/>
        </p:nvSpPr>
        <p:spPr>
          <a:xfrm>
            <a:off x="788987" y="153987"/>
            <a:ext cx="8188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Balanceamento de Árvores AVL por Rotação</a:t>
            </a:r>
            <a:endParaRPr sz="1200"/>
          </a:p>
        </p:txBody>
      </p:sp>
      <p:sp>
        <p:nvSpPr>
          <p:cNvPr id="97" name="Google Shape;97;p12"/>
          <p:cNvSpPr txBox="1"/>
          <p:nvPr/>
        </p:nvSpPr>
        <p:spPr>
          <a:xfrm>
            <a:off x="965925" y="1931825"/>
            <a:ext cx="74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700425" y="1467850"/>
            <a:ext cx="7984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636575" y="1467850"/>
            <a:ext cx="3725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Rotação Simples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Direita 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Esquerda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589125" y="3674275"/>
            <a:ext cx="5404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Rotação Dupla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Direita </a:t>
            </a: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(esquerda-direita)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Esquerda </a:t>
            </a: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(direita-esquerda)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/>
        </p:nvSpPr>
        <p:spPr>
          <a:xfrm>
            <a:off x="788987" y="153987"/>
            <a:ext cx="8188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Rotação à direita simples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462700" y="1619475"/>
            <a:ext cx="8328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Calibri"/>
              <a:buChar char="●"/>
            </a:pPr>
            <a:r>
              <a:rPr lang="en-US" sz="3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Nó com FB = -2 e filho com FB = -1 ou 0</a:t>
            </a:r>
            <a:endParaRPr sz="3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Vetor Exemplo [5, 3, 2] 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950" y="3418325"/>
            <a:ext cx="58674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UFF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Tema UFF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