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3" r:id="rId6"/>
    <p:sldId id="302" r:id="rId7"/>
    <p:sldId id="317" r:id="rId8"/>
    <p:sldId id="304" r:id="rId9"/>
    <p:sldId id="305" r:id="rId10"/>
    <p:sldId id="319" r:id="rId11"/>
    <p:sldId id="309" r:id="rId12"/>
    <p:sldId id="307" r:id="rId13"/>
    <p:sldId id="314" r:id="rId14"/>
    <p:sldId id="316" r:id="rId15"/>
    <p:sldId id="320" r:id="rId16"/>
    <p:sldId id="318" r:id="rId17"/>
    <p:sldId id="321" r:id="rId18"/>
    <p:sldId id="313" r:id="rId19"/>
    <p:sldId id="311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139686" y="-76866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REZOLVAREA SISTEMELOR DE  ECUAȚII LINIARE FOLOSIND TEHNICI</a:t>
            </a:r>
            <a:r>
              <a:rPr lang="ro-RO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DIN INTELIGENȚA ARTIFICIAL</a:t>
            </a:r>
            <a:r>
              <a:rPr lang="ro-RO" sz="2800" dirty="0">
                <a:solidFill>
                  <a:schemeClr val="tx1"/>
                </a:solidFill>
              </a:rPr>
              <a:t>Ă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2083" y="4608580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o-RO" sz="1200" spc="125" dirty="0">
                <a:latin typeface="Trebuchet MS"/>
                <a:cs typeface="Trebuchet MS"/>
              </a:rPr>
              <a:t>Student:</a:t>
            </a:r>
            <a:r>
              <a:rPr lang="en-US" sz="1200" spc="125" dirty="0">
                <a:latin typeface="Trebuchet MS"/>
                <a:cs typeface="Trebuchet MS"/>
              </a:rPr>
              <a:t> </a:t>
            </a:r>
            <a:r>
              <a:rPr lang="en-US" sz="1200" dirty="0"/>
              <a:t>Adrian Pal</a:t>
            </a:r>
            <a:endParaRPr lang="ro-RO" sz="1200" dirty="0"/>
          </a:p>
          <a:p>
            <a:pPr>
              <a:lnSpc>
                <a:spcPct val="100000"/>
              </a:lnSpc>
            </a:pPr>
            <a:r>
              <a:rPr lang="ro-RO" sz="1200" spc="-45" dirty="0">
                <a:latin typeface="Trebuchet MS"/>
                <a:cs typeface="Trebuchet MS"/>
              </a:rPr>
              <a:t>Prof. Coordonator: </a:t>
            </a:r>
            <a:r>
              <a:rPr lang="en-US" sz="1200" spc="-45" dirty="0">
                <a:latin typeface="Trebuchet MS"/>
                <a:cs typeface="Trebuchet MS"/>
              </a:rPr>
              <a:t> </a:t>
            </a:r>
            <a:r>
              <a:rPr lang="en-US" sz="1200" dirty="0"/>
              <a:t>Lect. Dr. </a:t>
            </a:r>
            <a:r>
              <a:rPr lang="en-US" sz="1200" dirty="0" err="1"/>
              <a:t>Mafteiu-Scai</a:t>
            </a:r>
            <a:r>
              <a:rPr lang="en-US" sz="1200" dirty="0"/>
              <a:t> </a:t>
            </a:r>
            <a:r>
              <a:rPr lang="en-US" sz="1200" dirty="0" err="1"/>
              <a:t>Liviu</a:t>
            </a:r>
            <a:r>
              <a:rPr lang="en-US" sz="1200" dirty="0"/>
              <a:t> Octavian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3A53-0A64-F930-ED46-5C468A7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</a:t>
            </a:r>
            <a:r>
              <a:rPr lang="ro-RO" sz="4200" dirty="0"/>
              <a:t>rocesul</a:t>
            </a:r>
            <a:r>
              <a:rPr lang="en-US" sz="4200" dirty="0"/>
              <a:t> </a:t>
            </a:r>
            <a:r>
              <a:rPr lang="ro-RO" sz="4200" dirty="0"/>
              <a:t>de</a:t>
            </a:r>
            <a:r>
              <a:rPr lang="en-US" sz="4200" dirty="0"/>
              <a:t> </a:t>
            </a:r>
            <a:r>
              <a:rPr lang="ro-RO" sz="4200" dirty="0"/>
              <a:t>Învațare</a:t>
            </a:r>
            <a:r>
              <a:rPr lang="en-US" sz="4200" dirty="0"/>
              <a:t> </a:t>
            </a:r>
            <a:r>
              <a:rPr lang="ro-RO" sz="4200" dirty="0"/>
              <a:t>al</a:t>
            </a:r>
            <a:r>
              <a:rPr lang="en-US" sz="4200" dirty="0"/>
              <a:t> R</a:t>
            </a:r>
            <a:r>
              <a:rPr lang="ro-RO" sz="4200" dirty="0"/>
              <a:t>ețelei</a:t>
            </a:r>
            <a:r>
              <a:rPr lang="en-US" sz="4200" dirty="0"/>
              <a:t> N</a:t>
            </a:r>
            <a:r>
              <a:rPr lang="ro-RO" sz="4200" dirty="0"/>
              <a:t>euronale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0555-8AB8-8E5D-BF32-47FFA5329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979545" cy="3760891"/>
          </a:xfrm>
        </p:spPr>
        <p:txBody>
          <a:bodyPr>
            <a:normAutofit/>
          </a:bodyPr>
          <a:lstStyle/>
          <a:p>
            <a:pPr marR="5080">
              <a:spcAft>
                <a:spcPts val="600"/>
              </a:spcAft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Algoritmul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uro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conceput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itereze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date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itera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numite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>
              <a:spcAft>
                <a:spcPts val="600"/>
              </a:spcAft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greut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ăț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neuronale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regleaz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ratei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eroare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inute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precedent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21498D4-46AA-23AE-30E6-B1608806A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" r="4697" b="10033"/>
          <a:stretch/>
        </p:blipFill>
        <p:spPr>
          <a:xfrm>
            <a:off x="4972050" y="1965397"/>
            <a:ext cx="7067550" cy="43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6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68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5A412E25-252E-0EB8-FEA7-796CFF46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ro-RO" dirty="0"/>
              <a:t>Rețea Neuronală</a:t>
            </a:r>
          </a:p>
          <a:p>
            <a:r>
              <a:rPr lang="ro-RO" dirty="0"/>
              <a:t>Implementată în Python cu ajutorul librăriei Keras.</a:t>
            </a:r>
          </a:p>
          <a:p>
            <a:endParaRPr lang="ro-RO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EF8A6-5B8F-35B1-13FC-AE8AD36D2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" b="44477"/>
          <a:stretch/>
        </p:blipFill>
        <p:spPr>
          <a:xfrm>
            <a:off x="4653447" y="1019473"/>
            <a:ext cx="6892560" cy="4473607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2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1CBBA4A3-A5D8-7AE6-8143-468F3A67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ro-RO" dirty="0"/>
              <a:t>Implementarea este pentru sisteme în dimensiunea 2.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C1CD878-D488-78A6-4304-5A24D6D71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22" r="6812" b="2685"/>
          <a:stretch/>
        </p:blipFill>
        <p:spPr>
          <a:xfrm>
            <a:off x="4653447" y="1371411"/>
            <a:ext cx="6892560" cy="3769732"/>
          </a:xfrm>
          <a:prstGeom prst="rect">
            <a:avLst/>
          </a:prstGeom>
        </p:spPr>
      </p:pic>
      <p:sp>
        <p:nvSpPr>
          <p:cNvPr id="87" name="Rectangle 8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45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78394BA-89DE-67B8-D070-5EC67260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12" y="498195"/>
            <a:ext cx="3229654" cy="275790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0CD24BF9-D57A-37B7-CAA2-7FA1A9DC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14" y="3625879"/>
            <a:ext cx="3240126" cy="2783599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52506B6-BC86-246B-D3C5-902AFC54D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047" y="477451"/>
            <a:ext cx="3201905" cy="2742206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EA2087B6-A9AE-7617-0DE6-A315BD22E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288" y="3651570"/>
            <a:ext cx="3228969" cy="2757908"/>
          </a:xfrm>
          <a:prstGeom prst="rect">
            <a:avLst/>
          </a:prstGeom>
        </p:spPr>
      </p:pic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02147C-52A5-548E-976D-0882B678D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004" y="3620051"/>
            <a:ext cx="3223582" cy="2757908"/>
          </a:xfrm>
          <a:prstGeom prst="rect">
            <a:avLst/>
          </a:prstGeom>
        </p:spPr>
      </p:pic>
      <p:pic>
        <p:nvPicPr>
          <p:cNvPr id="33" name="Picture 32" descr="Graphical user interface&#10;&#10;Description automatically generated">
            <a:extLst>
              <a:ext uri="{FF2B5EF4-FFF2-40B4-BE49-F238E27FC236}">
                <a16:creationId xmlns:a16="http://schemas.microsoft.com/office/drawing/2014/main" id="{53B8F418-E552-DF51-5171-6B2B277F7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4333" y="496819"/>
            <a:ext cx="3201904" cy="274677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E90FF71-E393-460D-9229-91A40FD3C518}"/>
              </a:ext>
            </a:extLst>
          </p:cNvPr>
          <p:cNvSpPr txBox="1"/>
          <p:nvPr/>
        </p:nvSpPr>
        <p:spPr>
          <a:xfrm>
            <a:off x="4083329" y="133183"/>
            <a:ext cx="5772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50 De Iterații Prin Setul De Date</a:t>
            </a:r>
            <a:endParaRPr lang="en-US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AA0722-BFEA-3CE3-9FBF-20C289DFA5DB}"/>
              </a:ext>
            </a:extLst>
          </p:cNvPr>
          <p:cNvSpPr txBox="1"/>
          <p:nvPr/>
        </p:nvSpPr>
        <p:spPr>
          <a:xfrm>
            <a:off x="4083330" y="3267523"/>
            <a:ext cx="5772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250 De Iterații Prin Setul De Date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793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8403-D5C9-0DD5-3D6E-4549B427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Rularea Programului</a:t>
            </a:r>
            <a:endParaRPr lang="en-US" dirty="0"/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43C70CF-47A3-97C9-B861-FCDF156B1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256" y="2108200"/>
            <a:ext cx="947781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7E95-F7D9-F43C-221A-0CD1CBCA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37495" cy="1450757"/>
          </a:xfrm>
        </p:spPr>
        <p:txBody>
          <a:bodyPr>
            <a:normAutofit/>
          </a:bodyPr>
          <a:lstStyle/>
          <a:p>
            <a:r>
              <a:rPr lang="en-US" sz="4200" dirty="0" err="1"/>
              <a:t>Avantajele</a:t>
            </a:r>
            <a:r>
              <a:rPr lang="en-US" sz="4200" dirty="0"/>
              <a:t> </a:t>
            </a:r>
            <a:r>
              <a:rPr lang="en-US" sz="4200" dirty="0" err="1"/>
              <a:t>Utiliz</a:t>
            </a:r>
            <a:r>
              <a:rPr lang="ro-RO" sz="4200" dirty="0"/>
              <a:t>ă</a:t>
            </a:r>
            <a:r>
              <a:rPr lang="en-US" sz="4200" dirty="0" err="1"/>
              <a:t>rii</a:t>
            </a:r>
            <a:r>
              <a:rPr lang="en-US" sz="4200" dirty="0"/>
              <a:t> Re</a:t>
            </a:r>
            <a:r>
              <a:rPr lang="ro-RO" sz="4200" dirty="0"/>
              <a:t>ț</a:t>
            </a:r>
            <a:r>
              <a:rPr lang="en-US" sz="4200" dirty="0" err="1"/>
              <a:t>elelor</a:t>
            </a:r>
            <a:r>
              <a:rPr lang="en-US" sz="4200" dirty="0"/>
              <a:t> </a:t>
            </a:r>
            <a:r>
              <a:rPr lang="en-US" sz="4200" dirty="0" err="1"/>
              <a:t>Neuronale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6C3E3-4CB6-47FE-B164-2253F7CBF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3149599"/>
              </a:xfrm>
            </p:spPr>
            <p:txBody>
              <a:bodyPr>
                <a:normAutofit/>
              </a:bodyPr>
              <a:lstStyle/>
              <a:p>
                <a:pPr marR="5080">
                  <a:lnSpc>
                    <a:spcPct val="90000"/>
                  </a:lnSpc>
                  <a:spcAft>
                    <a:spcPts val="600"/>
                  </a:spcAft>
                  <a:buClr>
                    <a:srgbClr val="B71E42"/>
                  </a:buClr>
                  <a:buFont typeface="Arial" panose="020B0604020202020204" pitchFamily="34" charset="0"/>
                  <a:buChar char="•"/>
                  <a:tabLst>
                    <a:tab pos="240665" algn="l"/>
                    <a:tab pos="241300" algn="l"/>
                  </a:tabLs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Complexitatea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timpului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pentru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antrenarea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unei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re</a:t>
                </a:r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ț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neuronale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care are 4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straturi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j, k, s,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respectiv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noduri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cu 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exemple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antrenament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epoci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ro-R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5080" indent="0" algn="ctr">
                  <a:lnSpc>
                    <a:spcPct val="90000"/>
                  </a:lnSpc>
                  <a:spcAft>
                    <a:spcPts val="600"/>
                  </a:spcAft>
                  <a:buClr>
                    <a:srgbClr val="B71E42"/>
                  </a:buClr>
                  <a:buNone/>
                  <a:tabLst>
                    <a:tab pos="240665" algn="l"/>
                    <a:tab pos="241300" algn="l"/>
                  </a:tabLst>
                </a:pPr>
                <a14:m>
                  <m:oMath xmlns:m="http://schemas.openxmlformats.org/officeDocument/2006/math">
                    <m:r>
                      <a:rPr lang="ro-RO">
                        <a:latin typeface="Cambria Math" panose="02040503050406030204" pitchFamily="18" charset="0"/>
                      </a:rPr>
                      <m:t>𝑂</m:t>
                    </m:r>
                    <m:r>
                      <a:rPr lang="ro-RO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>
                        <a:latin typeface="Cambria Math" panose="02040503050406030204" pitchFamily="18" charset="0"/>
                      </a:rPr>
                      <m:t>∙</m:t>
                    </m:r>
                    <m:r>
                      <a:rPr lang="ro-RO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ro-RO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o-RO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o-RO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o-RO">
                            <a:latin typeface="Cambria Math" panose="02040503050406030204" pitchFamily="18" charset="0"/>
                          </a:rPr>
                          <m:t>∙+</m:t>
                        </m:r>
                        <m:r>
                          <a:rPr lang="ro-RO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ro-RO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ro-RO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>
                        <a:latin typeface="Cambria Math" panose="02040503050406030204" pitchFamily="18" charset="0"/>
                      </a:rPr>
                      <m:t>𝑂</m:t>
                    </m:r>
                    <m:r>
                      <a:rPr lang="ro-RO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 → 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imp de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execu</a:t>
                </a:r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ț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liniar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R="5080">
                  <a:lnSpc>
                    <a:spcPct val="90000"/>
                  </a:lnSpc>
                  <a:spcAft>
                    <a:spcPts val="600"/>
                  </a:spcAft>
                  <a:buClr>
                    <a:srgbClr val="B71E42"/>
                  </a:buClr>
                  <a:buFont typeface="Arial" panose="020B0604020202020204" pitchFamily="34" charset="0"/>
                  <a:buChar char="•"/>
                  <a:tabLst>
                    <a:tab pos="240665" algn="l"/>
                    <a:tab pos="241300" algn="l"/>
                  </a:tabLs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Cramer : </a:t>
                </a:r>
                <a14:m>
                  <m:oMath xmlns:m="http://schemas.openxmlformats.org/officeDocument/2006/math">
                    <m:r>
                      <a:rPr lang="ro-RO">
                        <a:latin typeface="Cambria Math" panose="02040503050406030204" pitchFamily="18" charset="0"/>
                      </a:rPr>
                      <m:t>𝑂</m:t>
                    </m:r>
                    <m:r>
                      <a:rPr lang="ro-RO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>
                        <a:latin typeface="Cambria Math" panose="02040503050406030204" pitchFamily="18" charset="0"/>
                      </a:rPr>
                      <m:t>! ∙</m:t>
                    </m:r>
                    <m:r>
                      <a:rPr lang="ro-RO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, unde 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imensiune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matricei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5080">
                  <a:lnSpc>
                    <a:spcPct val="90000"/>
                  </a:lnSpc>
                  <a:spcAft>
                    <a:spcPts val="600"/>
                  </a:spcAft>
                  <a:buClr>
                    <a:srgbClr val="B71E42"/>
                  </a:buClr>
                  <a:buFont typeface="Arial" panose="020B0604020202020204" pitchFamily="34" charset="0"/>
                  <a:buChar char="•"/>
                  <a:tabLst>
                    <a:tab pos="240665" algn="l"/>
                    <a:tab pos="241300" algn="l"/>
                  </a:tabLs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Eliminarea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Gauss-Jordan: </a:t>
                </a:r>
                <a14:m>
                  <m:oMath xmlns:m="http://schemas.openxmlformats.org/officeDocument/2006/math">
                    <m:r>
                      <a:rPr lang="ro-RO">
                        <a:latin typeface="Cambria Math" panose="02040503050406030204" pitchFamily="18" charset="0"/>
                      </a:rPr>
                      <m:t>𝑂</m:t>
                    </m:r>
                    <m:r>
                      <a:rPr lang="ro-RO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ro-RO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unc>
                      <m:func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o-RO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o-RO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ro-RO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</m:fun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unde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n → </a:t>
                </a:r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imensiune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||A|| → </a:t>
                </a:r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eterminant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matricei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R="5080">
                  <a:lnSpc>
                    <a:spcPct val="90000"/>
                  </a:lnSpc>
                  <a:spcAft>
                    <a:spcPts val="600"/>
                  </a:spcAft>
                  <a:buClr>
                    <a:srgbClr val="B71E42"/>
                  </a:buClr>
                  <a:buFont typeface="Arial" panose="020B0604020202020204" pitchFamily="34" charset="0"/>
                  <a:buChar char="•"/>
                  <a:tabLst>
                    <a:tab pos="240665" algn="l"/>
                    <a:tab pos="241300" algn="l"/>
                  </a:tabLs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iterative:</a:t>
                </a:r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 Jacobi, Gauss Seidel -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(exist</a:t>
                </a:r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ă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cazuri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î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 care nu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converg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ro-RO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6C3E3-4CB6-47FE-B164-2253F7CBF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3149599"/>
              </a:xfrm>
              <a:blipFill>
                <a:blip r:embed="rId2"/>
                <a:stretch>
                  <a:fillRect l="-1333" t="-1934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3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7FDA4AFB-7F9A-89CD-156C-6E9A22A7B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347" y="590477"/>
            <a:ext cx="6153978" cy="56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1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8211-3634-03F9-7AF4-2ED9B1C6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</a:t>
            </a:r>
            <a:r>
              <a:rPr lang="ro-RO" sz="4200" dirty="0"/>
              <a:t>oncluzii</a:t>
            </a:r>
            <a:r>
              <a:rPr lang="en-US" sz="4200" dirty="0"/>
              <a:t> </a:t>
            </a:r>
            <a:r>
              <a:rPr lang="ro-RO" sz="4200" dirty="0"/>
              <a:t>și</a:t>
            </a:r>
            <a:r>
              <a:rPr lang="en-US" sz="4200" dirty="0"/>
              <a:t> D</a:t>
            </a:r>
            <a:r>
              <a:rPr lang="ro-RO" sz="4200" dirty="0"/>
              <a:t>irecții</a:t>
            </a:r>
            <a:r>
              <a:rPr lang="en-US" sz="4200" dirty="0"/>
              <a:t> V</a:t>
            </a:r>
            <a:r>
              <a:rPr lang="ro-RO" sz="4200" dirty="0"/>
              <a:t>iitoare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0F03-1E8B-AF3B-7AF7-FDF821D2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US" dirty="0"/>
              <a:t>Re</a:t>
            </a:r>
            <a:r>
              <a:rPr lang="ro-RO" dirty="0"/>
              <a:t>ț</a:t>
            </a:r>
            <a:r>
              <a:rPr lang="en-US" dirty="0" err="1"/>
              <a:t>elele</a:t>
            </a:r>
            <a:r>
              <a:rPr lang="en-US" dirty="0"/>
              <a:t> </a:t>
            </a: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artificiale</a:t>
            </a:r>
            <a:r>
              <a:rPr lang="en-US" dirty="0"/>
              <a:t> </a:t>
            </a:r>
            <a:r>
              <a:rPr lang="ro-RO" dirty="0"/>
              <a:t>sunt eficiente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ecua</a:t>
            </a:r>
            <a:r>
              <a:rPr lang="ro-RO" dirty="0"/>
              <a:t>ț</a:t>
            </a:r>
            <a:r>
              <a:rPr lang="en-US" dirty="0"/>
              <a:t>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care </a:t>
            </a:r>
            <a:r>
              <a:rPr lang="en-US" dirty="0" err="1"/>
              <a:t>stocheaza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acela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rang in </a:t>
            </a:r>
            <a:r>
              <a:rPr lang="en-US" dirty="0" err="1"/>
              <a:t>setul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incurajat</a:t>
            </a:r>
            <a:r>
              <a:rPr lang="ro-RO" dirty="0"/>
              <a:t>ă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neuronal se </a:t>
            </a:r>
            <a:r>
              <a:rPr lang="en-US" dirty="0" err="1"/>
              <a:t>antreneaz</a:t>
            </a:r>
            <a:r>
              <a:rPr lang="ro-RO" dirty="0"/>
              <a:t>ă</a:t>
            </a:r>
            <a:r>
              <a:rPr lang="en-US" dirty="0"/>
              <a:t> pe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performant.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US" dirty="0" err="1"/>
              <a:t>Folosirea</a:t>
            </a:r>
            <a:r>
              <a:rPr lang="en-US" dirty="0"/>
              <a:t> re</a:t>
            </a:r>
            <a:r>
              <a:rPr lang="ro-RO" dirty="0"/>
              <a:t>ț</a:t>
            </a:r>
            <a:r>
              <a:rPr lang="en-US" dirty="0" err="1"/>
              <a:t>elelor</a:t>
            </a:r>
            <a:r>
              <a:rPr lang="en-US" dirty="0"/>
              <a:t> </a:t>
            </a:r>
            <a:r>
              <a:rPr lang="en-US" dirty="0" err="1"/>
              <a:t>neur</a:t>
            </a:r>
            <a:r>
              <a:rPr lang="ro-RO" dirty="0"/>
              <a:t>o</a:t>
            </a:r>
            <a:r>
              <a:rPr lang="en-US" dirty="0" err="1"/>
              <a:t>nale</a:t>
            </a:r>
            <a:r>
              <a:rPr lang="en-US" dirty="0"/>
              <a:t> </a:t>
            </a:r>
            <a:r>
              <a:rPr lang="en-US" dirty="0" err="1"/>
              <a:t>recurente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convolu</a:t>
            </a:r>
            <a:r>
              <a:rPr lang="ro-RO" dirty="0"/>
              <a:t>ț</a:t>
            </a:r>
            <a:r>
              <a:rPr lang="en-US" dirty="0" err="1"/>
              <a:t>ionale</a:t>
            </a:r>
            <a:r>
              <a:rPr lang="en-US" dirty="0"/>
              <a:t>. (</a:t>
            </a:r>
            <a:r>
              <a:rPr lang="en-US" i="1" dirty="0" err="1"/>
              <a:t>layers.LSTM</a:t>
            </a:r>
            <a:r>
              <a:rPr lang="en-US" i="1" dirty="0"/>
              <a:t> / layers.Conv2D, layers.MaxPooling2D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/>
              <a:t>ii interactive care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neuronal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prezice</a:t>
            </a:r>
            <a:r>
              <a:rPr lang="en-US" dirty="0"/>
              <a:t> </a:t>
            </a:r>
            <a:r>
              <a:rPr lang="en-US" dirty="0" err="1"/>
              <a:t>solu</a:t>
            </a:r>
            <a:r>
              <a:rPr lang="ro-RO" dirty="0"/>
              <a:t>ți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16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5CAF-2281-38F3-AE67-81B98852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 </a:t>
            </a:r>
            <a:r>
              <a:rPr lang="en-US" sz="4200" dirty="0" err="1"/>
              <a:t>Sisteme</a:t>
            </a:r>
            <a:r>
              <a:rPr lang="en-US" sz="4200" dirty="0"/>
              <a:t> de </a:t>
            </a:r>
            <a:r>
              <a:rPr lang="ro-RO" sz="4200" dirty="0"/>
              <a:t>E</a:t>
            </a:r>
            <a:r>
              <a:rPr lang="en-US" sz="4200" dirty="0" err="1"/>
              <a:t>cua</a:t>
            </a:r>
            <a:r>
              <a:rPr lang="ro-RO" sz="4200" dirty="0"/>
              <a:t>ț</a:t>
            </a:r>
            <a:r>
              <a:rPr lang="en-US" sz="4200" dirty="0"/>
              <a:t>ii </a:t>
            </a:r>
            <a:r>
              <a:rPr lang="ro-RO" sz="4200" dirty="0"/>
              <a:t>– </a:t>
            </a:r>
            <a:r>
              <a:rPr lang="en-US" sz="4200" dirty="0"/>
              <a:t>Re</a:t>
            </a:r>
            <a:r>
              <a:rPr lang="ro-RO" sz="4200" dirty="0"/>
              <a:t>ț</a:t>
            </a:r>
            <a:r>
              <a:rPr lang="en-US" sz="4200" dirty="0" err="1"/>
              <a:t>ele</a:t>
            </a:r>
            <a:r>
              <a:rPr lang="en-US" sz="4200" dirty="0"/>
              <a:t> </a:t>
            </a:r>
            <a:r>
              <a:rPr lang="ro-RO" sz="4200" dirty="0"/>
              <a:t>N</a:t>
            </a:r>
            <a:r>
              <a:rPr lang="en-US" sz="4200" dirty="0" err="1"/>
              <a:t>euronale</a:t>
            </a:r>
            <a:r>
              <a:rPr lang="en-US" sz="4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E9F8-92FB-81B8-2412-24683C6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79910"/>
            <a:ext cx="10177355" cy="1450757"/>
          </a:xfrm>
        </p:spPr>
        <p:txBody>
          <a:bodyPr>
            <a:normAutofit/>
          </a:bodyPr>
          <a:lstStyle/>
          <a:p>
            <a:pPr marL="377825" marR="356235" indent="-287020">
              <a:spcBef>
                <a:spcPts val="115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endParaRPr lang="en-US" spc="-75" dirty="0">
              <a:latin typeface="Trebuchet MS"/>
              <a:cs typeface="Trebuchet MS"/>
            </a:endParaRPr>
          </a:p>
          <a:p>
            <a:pPr marL="377825" marR="356235" indent="-287020">
              <a:spcBef>
                <a:spcPts val="115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lang="en-US" spc="-75" dirty="0" err="1">
                <a:latin typeface="Trebuchet MS"/>
                <a:cs typeface="Trebuchet MS"/>
              </a:rPr>
              <a:t>Rezolvarea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-75" dirty="0" err="1">
                <a:latin typeface="Trebuchet MS"/>
                <a:cs typeface="Trebuchet MS"/>
              </a:rPr>
              <a:t>sistemelor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-80" dirty="0">
                <a:latin typeface="Trebuchet MS"/>
                <a:cs typeface="Trebuchet MS"/>
              </a:rPr>
              <a:t>de </a:t>
            </a:r>
            <a:r>
              <a:rPr lang="en-US" spc="-95" dirty="0" err="1">
                <a:latin typeface="Trebuchet MS"/>
                <a:cs typeface="Trebuchet MS"/>
              </a:rPr>
              <a:t>ecuații</a:t>
            </a:r>
            <a:r>
              <a:rPr lang="en-US" spc="-95" dirty="0">
                <a:latin typeface="Trebuchet MS"/>
                <a:cs typeface="Trebuchet MS"/>
              </a:rPr>
              <a:t> </a:t>
            </a:r>
            <a:r>
              <a:rPr lang="en-US" spc="-90" dirty="0" err="1">
                <a:latin typeface="Trebuchet MS"/>
                <a:cs typeface="Trebuchet MS"/>
              </a:rPr>
              <a:t>liniare</a:t>
            </a:r>
            <a:r>
              <a:rPr lang="en-US" spc="-90" dirty="0">
                <a:latin typeface="Trebuchet MS"/>
                <a:cs typeface="Trebuchet MS"/>
              </a:rPr>
              <a:t> </a:t>
            </a:r>
            <a:r>
              <a:rPr lang="en-US" spc="-100" dirty="0" err="1">
                <a:latin typeface="Trebuchet MS"/>
                <a:cs typeface="Trebuchet MS"/>
              </a:rPr>
              <a:t>pătratice</a:t>
            </a:r>
            <a:r>
              <a:rPr lang="en-US" spc="-80" dirty="0">
                <a:latin typeface="Trebuchet MS"/>
                <a:cs typeface="Trebuchet MS"/>
              </a:rPr>
              <a:t>, </a:t>
            </a:r>
            <a:r>
              <a:rPr lang="en-US" spc="-65" dirty="0" err="1">
                <a:latin typeface="Trebuchet MS"/>
                <a:cs typeface="Trebuchet MS"/>
              </a:rPr>
              <a:t>folosind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-85" dirty="0" err="1">
                <a:latin typeface="Trebuchet MS"/>
                <a:cs typeface="Trebuchet MS"/>
              </a:rPr>
              <a:t>tehnici</a:t>
            </a:r>
            <a:r>
              <a:rPr lang="en-US" spc="-85" dirty="0">
                <a:latin typeface="Trebuchet MS"/>
                <a:cs typeface="Trebuchet MS"/>
              </a:rPr>
              <a:t> </a:t>
            </a:r>
            <a:r>
              <a:rPr lang="ro-RO" spc="-75" dirty="0">
                <a:latin typeface="Trebuchet MS"/>
                <a:cs typeface="Trebuchet MS"/>
              </a:rPr>
              <a:t>de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-95" dirty="0" err="1">
                <a:latin typeface="Trebuchet MS"/>
                <a:cs typeface="Trebuchet MS"/>
              </a:rPr>
              <a:t>inteligența</a:t>
            </a:r>
            <a:r>
              <a:rPr lang="en-US" spc="-95" dirty="0">
                <a:latin typeface="Trebuchet MS"/>
                <a:cs typeface="Trebuchet MS"/>
              </a:rPr>
              <a:t> </a:t>
            </a:r>
            <a:r>
              <a:rPr lang="en-US" spc="-409" dirty="0">
                <a:latin typeface="Trebuchet MS"/>
                <a:cs typeface="Trebuchet MS"/>
              </a:rPr>
              <a:t> </a:t>
            </a:r>
            <a:r>
              <a:rPr lang="en-US" spc="-100" dirty="0" err="1">
                <a:latin typeface="Trebuchet MS"/>
                <a:cs typeface="Trebuchet MS"/>
              </a:rPr>
              <a:t>artificială</a:t>
            </a:r>
            <a:endParaRPr lang="en-US" dirty="0">
              <a:latin typeface="Trebuchet MS"/>
              <a:cs typeface="Trebuchet MS"/>
            </a:endParaRPr>
          </a:p>
          <a:p>
            <a:pPr marL="377825" marR="285750" indent="-287020"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lang="ro-RO" spc="-65" dirty="0">
                <a:latin typeface="Trebuchet MS"/>
                <a:cs typeface="Trebuchet MS"/>
              </a:rPr>
              <a:t>Aflarea </a:t>
            </a:r>
            <a:r>
              <a:rPr lang="en-US" spc="-75" dirty="0" err="1">
                <a:latin typeface="Trebuchet MS"/>
                <a:cs typeface="Trebuchet MS"/>
              </a:rPr>
              <a:t>necunoscutelor</a:t>
            </a:r>
            <a:r>
              <a:rPr lang="en-US" spc="-30" dirty="0">
                <a:latin typeface="Trebuchet MS"/>
                <a:cs typeface="Trebuchet MS"/>
              </a:rPr>
              <a:t> </a:t>
            </a:r>
            <a:r>
              <a:rPr lang="en-US" spc="-75" dirty="0" err="1">
                <a:latin typeface="Trebuchet MS"/>
                <a:cs typeface="Trebuchet MS"/>
              </a:rPr>
              <a:t>unui</a:t>
            </a:r>
            <a:r>
              <a:rPr lang="en-US" spc="-35" dirty="0">
                <a:latin typeface="Trebuchet MS"/>
                <a:cs typeface="Trebuchet MS"/>
              </a:rPr>
              <a:t> </a:t>
            </a:r>
            <a:r>
              <a:rPr lang="en-US" spc="-70" dirty="0" err="1">
                <a:latin typeface="Trebuchet MS"/>
                <a:cs typeface="Trebuchet MS"/>
              </a:rPr>
              <a:t>sistem</a:t>
            </a:r>
            <a:r>
              <a:rPr lang="en-US" spc="-40" dirty="0">
                <a:latin typeface="Trebuchet MS"/>
                <a:cs typeface="Trebuchet MS"/>
              </a:rPr>
              <a:t> </a:t>
            </a:r>
            <a:r>
              <a:rPr lang="en-US" spc="-80" dirty="0">
                <a:latin typeface="Trebuchet MS"/>
                <a:cs typeface="Trebuchet MS"/>
              </a:rPr>
              <a:t>de</a:t>
            </a:r>
            <a:r>
              <a:rPr lang="en-US" spc="-20" dirty="0">
                <a:latin typeface="Trebuchet MS"/>
                <a:cs typeface="Trebuchet MS"/>
              </a:rPr>
              <a:t> </a:t>
            </a:r>
            <a:r>
              <a:rPr lang="en-US" spc="-95" dirty="0" err="1">
                <a:latin typeface="Trebuchet MS"/>
                <a:cs typeface="Trebuchet MS"/>
              </a:rPr>
              <a:t>ecuații</a:t>
            </a:r>
            <a:r>
              <a:rPr lang="en-US" spc="-35" dirty="0">
                <a:latin typeface="Trebuchet MS"/>
                <a:cs typeface="Trebuchet MS"/>
              </a:rPr>
              <a:t> </a:t>
            </a:r>
            <a:r>
              <a:rPr lang="en-US" spc="-90" dirty="0" err="1">
                <a:latin typeface="Trebuchet MS"/>
                <a:cs typeface="Trebuchet MS"/>
              </a:rPr>
              <a:t>liniare</a:t>
            </a:r>
            <a:r>
              <a:rPr lang="en-US" spc="-65" dirty="0">
                <a:latin typeface="Trebuchet MS"/>
                <a:cs typeface="Trebuchet MS"/>
              </a:rPr>
              <a:t>.</a:t>
            </a:r>
            <a:r>
              <a:rPr lang="en-US" spc="-409" dirty="0">
                <a:latin typeface="Trebuchet MS"/>
                <a:cs typeface="Trebuchet MS"/>
              </a:rPr>
              <a:t>(</a:t>
            </a:r>
            <a:r>
              <a:rPr lang="en-US" i="1" spc="-25" dirty="0">
                <a:latin typeface="Trebuchet MS"/>
                <a:cs typeface="Trebuchet MS"/>
              </a:rPr>
              <a:t>Ex</a:t>
            </a:r>
            <a:r>
              <a:rPr lang="en-US" i="1" spc="-45" dirty="0">
                <a:latin typeface="Trebuchet MS"/>
                <a:cs typeface="Trebuchet MS"/>
              </a:rPr>
              <a:t> </a:t>
            </a:r>
            <a:r>
              <a:rPr lang="en-US" i="1" spc="-125" dirty="0" err="1">
                <a:latin typeface="Trebuchet MS"/>
                <a:cs typeface="Trebuchet MS"/>
              </a:rPr>
              <a:t>dat</a:t>
            </a:r>
            <a:r>
              <a:rPr lang="en-US" i="1" spc="-125" dirty="0">
                <a:latin typeface="Trebuchet MS"/>
                <a:cs typeface="Trebuchet MS"/>
              </a:rPr>
              <a:t>:</a:t>
            </a:r>
            <a:r>
              <a:rPr lang="en-US" i="1" spc="-180" dirty="0">
                <a:latin typeface="Trebuchet MS"/>
                <a:cs typeface="Trebuchet MS"/>
              </a:rPr>
              <a:t> </a:t>
            </a:r>
            <a:r>
              <a:rPr lang="en-US" i="1" spc="-70" dirty="0">
                <a:latin typeface="Trebuchet MS"/>
                <a:cs typeface="Trebuchet MS"/>
              </a:rPr>
              <a:t>X,Y,Z)</a:t>
            </a:r>
            <a:r>
              <a:rPr lang="en-US" spc="-70" dirty="0">
                <a:latin typeface="Trebuchet MS"/>
                <a:cs typeface="Trebuchet MS"/>
              </a:rPr>
              <a:t> -&gt;</a:t>
            </a:r>
            <a:r>
              <a:rPr lang="en-US" spc="-204" dirty="0">
                <a:latin typeface="Trebuchet MS"/>
                <a:cs typeface="Trebuchet MS"/>
              </a:rPr>
              <a:t> </a:t>
            </a:r>
            <a:r>
              <a:rPr lang="en-US" spc="-65" dirty="0" err="1">
                <a:latin typeface="Trebuchet MS"/>
                <a:cs typeface="Trebuchet MS"/>
              </a:rPr>
              <a:t>folosind</a:t>
            </a:r>
            <a:r>
              <a:rPr lang="en-US" spc="-55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re</a:t>
            </a:r>
            <a:r>
              <a:rPr lang="ro-RO" spc="-85" dirty="0">
                <a:latin typeface="Trebuchet MS"/>
                <a:cs typeface="Trebuchet MS"/>
              </a:rPr>
              <a:t>ț</a:t>
            </a:r>
            <a:r>
              <a:rPr lang="en-US" spc="-85" dirty="0" err="1">
                <a:latin typeface="Trebuchet MS"/>
                <a:cs typeface="Trebuchet MS"/>
              </a:rPr>
              <a:t>ele</a:t>
            </a:r>
            <a:r>
              <a:rPr lang="en-US" spc="-35" dirty="0">
                <a:latin typeface="Trebuchet MS"/>
                <a:cs typeface="Trebuchet MS"/>
              </a:rPr>
              <a:t> </a:t>
            </a:r>
            <a:r>
              <a:rPr lang="en-US" spc="-80" dirty="0" err="1">
                <a:latin typeface="Trebuchet MS"/>
                <a:cs typeface="Trebuchet MS"/>
              </a:rPr>
              <a:t>neuronale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4EC9E1-428E-8894-71AE-7599D789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6" y="2708223"/>
            <a:ext cx="5724525" cy="1162050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0E441A5D-5327-D303-D66F-87C99830DCF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8555" y="2058254"/>
            <a:ext cx="4944368" cy="20527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5BAF6B-07E7-C5FB-9BA3-8984FA1B20BE}"/>
              </a:ext>
            </a:extLst>
          </p:cNvPr>
          <p:cNvCxnSpPr>
            <a:cxnSpLocks/>
          </p:cNvCxnSpPr>
          <p:nvPr/>
        </p:nvCxnSpPr>
        <p:spPr>
          <a:xfrm>
            <a:off x="6354633" y="2058254"/>
            <a:ext cx="0" cy="2549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12">
            <a:extLst>
              <a:ext uri="{FF2B5EF4-FFF2-40B4-BE49-F238E27FC236}">
                <a16:creationId xmlns:a16="http://schemas.microsoft.com/office/drawing/2014/main" id="{CDA19E48-ABF3-3A3F-E0B6-AB41E373480D}"/>
              </a:ext>
            </a:extLst>
          </p:cNvPr>
          <p:cNvSpPr txBox="1"/>
          <p:nvPr/>
        </p:nvSpPr>
        <p:spPr>
          <a:xfrm>
            <a:off x="7609068" y="4137544"/>
            <a:ext cx="2435225" cy="194284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952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75"/>
              </a:spcBef>
            </a:pP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ro-RO" sz="1200" spc="-90" dirty="0">
                <a:solidFill>
                  <a:srgbClr val="FFFFFF"/>
                </a:solidFill>
                <a:latin typeface="Trebuchet MS"/>
                <a:cs typeface="Trebuchet MS"/>
              </a:rPr>
              <a:t>ț</a:t>
            </a:r>
            <a:r>
              <a:rPr sz="1200" spc="-90" dirty="0" err="1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neu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onal</a:t>
            </a:r>
            <a:r>
              <a:rPr lang="ro-RO" sz="1200" spc="-75" dirty="0">
                <a:solidFill>
                  <a:srgbClr val="FFFFFF"/>
                </a:solidFill>
                <a:latin typeface="Trebuchet MS"/>
                <a:cs typeface="Trebuchet MS"/>
              </a:rPr>
              <a:t>ă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tip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eed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orw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E162602B-132F-22DA-DCAB-97994AE23D08}"/>
              </a:ext>
            </a:extLst>
          </p:cNvPr>
          <p:cNvSpPr txBox="1"/>
          <p:nvPr/>
        </p:nvSpPr>
        <p:spPr>
          <a:xfrm>
            <a:off x="8583716" y="4368150"/>
            <a:ext cx="614045" cy="11176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875"/>
              </a:lnSpc>
            </a:pPr>
            <a:r>
              <a:rPr sz="1050" i="1" spc="-11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050" i="1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50" i="1" spc="-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50" i="1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50" i="1" spc="-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50" i="1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50" i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50" i="1" spc="-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2B2A9379-8B24-8088-7682-E43C922F6930}"/>
              </a:ext>
            </a:extLst>
          </p:cNvPr>
          <p:cNvSpPr txBox="1"/>
          <p:nvPr/>
        </p:nvSpPr>
        <p:spPr>
          <a:xfrm>
            <a:off x="3415626" y="4294555"/>
            <a:ext cx="615315" cy="10985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865"/>
              </a:lnSpc>
            </a:pPr>
            <a:r>
              <a:rPr sz="1050" i="1" spc="-11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050" i="1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50" i="1" spc="-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50" i="1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50" i="1" spc="-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50" i="1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50" i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50" i="1" spc="-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5A1E389B-4FA8-FA87-AF2F-5A1F04AB1011}"/>
              </a:ext>
            </a:extLst>
          </p:cNvPr>
          <p:cNvSpPr txBox="1"/>
          <p:nvPr/>
        </p:nvSpPr>
        <p:spPr>
          <a:xfrm>
            <a:off x="2386960" y="4062958"/>
            <a:ext cx="2450465" cy="20133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651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30"/>
              </a:spcBef>
            </a:pPr>
            <a:r>
              <a:rPr sz="1200" spc="-55" dirty="0" err="1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1200" spc="-35" dirty="0" err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200" spc="-80" dirty="0" err="1">
                <a:solidFill>
                  <a:srgbClr val="FFFFFF"/>
                </a:solidFill>
                <a:latin typeface="Trebuchet MS"/>
                <a:cs typeface="Trebuchet MS"/>
              </a:rPr>
              <a:t>tem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ro-RO" sz="1200" spc="-65" dirty="0">
                <a:solidFill>
                  <a:srgbClr val="FFFFFF"/>
                </a:solidFill>
                <a:latin typeface="Trebuchet MS"/>
                <a:cs typeface="Trebuchet MS"/>
              </a:rPr>
              <a:t>ă</a:t>
            </a:r>
            <a:r>
              <a:rPr sz="1200" spc="-65" dirty="0" err="1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1200" spc="-90" dirty="0" err="1">
                <a:solidFill>
                  <a:srgbClr val="FFFFFF"/>
                </a:solidFill>
                <a:latin typeface="Trebuchet MS"/>
                <a:cs typeface="Trebuchet MS"/>
              </a:rPr>
              <a:t>atic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Trebuchet MS"/>
                <a:cs typeface="Trebuchet MS"/>
              </a:rPr>
              <a:t>ecu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atii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90" dirty="0" err="1">
                <a:solidFill>
                  <a:srgbClr val="FFFFFF"/>
                </a:solidFill>
                <a:latin typeface="Trebuchet MS"/>
                <a:cs typeface="Trebuchet MS"/>
              </a:rPr>
              <a:t>lin</a:t>
            </a:r>
            <a:r>
              <a:rPr sz="1200" spc="-65" dirty="0" err="1">
                <a:solidFill>
                  <a:srgbClr val="FFFFFF"/>
                </a:solidFill>
                <a:latin typeface="Trebuchet MS"/>
                <a:cs typeface="Trebuchet MS"/>
              </a:rPr>
              <a:t>ia</a:t>
            </a:r>
            <a:r>
              <a:rPr sz="1200" spc="-70" dirty="0" err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55" dirty="0" err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18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ro-RO" sz="12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spc="-180" dirty="0">
                <a:solidFill>
                  <a:srgbClr val="FFFFFF"/>
                </a:solidFill>
                <a:latin typeface="Trebuchet MS"/>
                <a:cs typeface="Trebuchet MS"/>
              </a:rPr>
              <a:t> [3 x 3]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62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BF6A-AE62-A434-B915-EF524F0D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spc="160" dirty="0"/>
              <a:t>L</a:t>
            </a:r>
            <a:r>
              <a:rPr lang="ro-RO" sz="4200" spc="160" dirty="0"/>
              <a:t>ucrări Asemănătoare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0190-9DEA-346B-AE01-78816A96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R="50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genetici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lvl="1" indent="-228600"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Particle Swarm Optimization</a:t>
            </a:r>
          </a:p>
          <a:p>
            <a:pPr marL="0" marR="5080" lvl="1" indent="-228600"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Glowworm swarm optimization (GSO) </a:t>
            </a:r>
          </a:p>
          <a:p>
            <a:pPr marL="0" marR="5080" lvl="1" indent="-228600"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mematici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(AMs)</a:t>
            </a:r>
            <a:endParaRPr lang="ro-R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lvl="1" indent="0"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None/>
              <a:tabLst>
                <a:tab pos="240665" algn="l"/>
                <a:tab pos="241300" algn="l"/>
              </a:tabLs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marR="508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neuronale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recurente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rezolvarea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ecua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Sylvester cu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coeficien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matrici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variaz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 pot g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lucrarea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“A recurrent neural network for solving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sylvester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equation with time-varying coefficients”-</a:t>
            </a:r>
            <a:r>
              <a:rPr lang="en-US" sz="1600" dirty="0" err="1"/>
              <a:t>Yunong</a:t>
            </a:r>
            <a:r>
              <a:rPr lang="en-US" sz="1600" dirty="0"/>
              <a:t> Zhang, Danchi Jiang,</a:t>
            </a:r>
            <a:r>
              <a:rPr lang="ro-RO" sz="1600" dirty="0"/>
              <a:t> </a:t>
            </a:r>
            <a:r>
              <a:rPr lang="en-US" sz="1600" dirty="0"/>
              <a:t>Jun Wang</a:t>
            </a:r>
            <a:endParaRPr lang="ro-RO" sz="1600" dirty="0"/>
          </a:p>
          <a:p>
            <a:pPr marL="114300" marR="508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endParaRPr lang="en-US" sz="1600" dirty="0"/>
          </a:p>
          <a:p>
            <a:pPr marL="114300" marR="508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neuronale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recurente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rezolvarea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ecua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iilor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algebrice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simultane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 pot g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lucrarea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“Solving simultaneous linear equations using recurrent neural networks” </a:t>
            </a:r>
            <a:r>
              <a:rPr lang="en-US" sz="2000" dirty="0"/>
              <a:t>- </a:t>
            </a:r>
            <a:r>
              <a:rPr lang="en-US" sz="1600" dirty="0"/>
              <a:t>Jun Wang</a:t>
            </a:r>
            <a:r>
              <a:rPr lang="ro-RO" sz="1600" dirty="0"/>
              <a:t>, </a:t>
            </a:r>
            <a:r>
              <a:rPr lang="en-US" sz="1600" dirty="0"/>
              <a:t>Hua Li</a:t>
            </a:r>
          </a:p>
        </p:txBody>
      </p:sp>
    </p:spTree>
    <p:extLst>
      <p:ext uri="{BB962C8B-B14F-4D97-AF65-F5344CB8AC3E}">
        <p14:creationId xmlns:p14="http://schemas.microsoft.com/office/powerpoint/2010/main" val="34315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9BA1-3DF0-CA62-4D67-F7FC5938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70" dirty="0"/>
              <a:t>C</a:t>
            </a:r>
            <a:r>
              <a:rPr lang="ro-RO" sz="4800" spc="70" dirty="0"/>
              <a:t>ontribuții Proprii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DD03-33D3-AC98-CDE6-C7573E8A1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B71E42"/>
                  </a:buClr>
                  <a:buFont typeface="Arial MT"/>
                  <a:buChar char="•"/>
                  <a:tabLst>
                    <a:tab pos="240665" algn="l"/>
                    <a:tab pos="241300" algn="l"/>
                  </a:tabLst>
                </a:pP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Implementare rezolvare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sistemelor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ecua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ț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ii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liniare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ă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tratice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folosind rețele neuronle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cu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arhitectura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tip feedforward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în Python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B71E42"/>
                  </a:buClr>
                  <a:buFont typeface="Arial MT"/>
                  <a:buChar char="•"/>
                  <a:tabLst>
                    <a:tab pos="240665" algn="l"/>
                    <a:tab pos="241300" algn="l"/>
                  </a:tabLst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compara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ț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î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ntre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dou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ă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abord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ă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diferite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a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stoca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sistemele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în setul de date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22860" marR="279400" lvl="6" indent="-342900">
                  <a:spcBef>
                    <a:spcPts val="0"/>
                  </a:spcBef>
                  <a:spcAft>
                    <a:spcPts val="600"/>
                  </a:spcAft>
                  <a:buClr>
                    <a:srgbClr val="B71E42"/>
                  </a:buClr>
                  <a:buFont typeface="Wingdings" panose="05000000000000000000" pitchFamily="2" charset="2"/>
                  <a:buChar char="q"/>
                </a:pP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Toate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sistemele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sunt </a:t>
                </a:r>
                <a:r>
                  <a:rPr lang="ro-RO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î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acela</a:t>
                </a:r>
                <a:r>
                  <a:rPr lang="ro-RO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ș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set de date,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indiferent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dimensiune</a:t>
                </a: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22860" marR="279400" lvl="6" indent="-342900">
                  <a:spcBef>
                    <a:spcPts val="0"/>
                  </a:spcBef>
                  <a:spcAft>
                    <a:spcPts val="600"/>
                  </a:spcAft>
                  <a:buClr>
                    <a:srgbClr val="B71E42"/>
                  </a:buClr>
                  <a:buFont typeface="Wingdings" panose="05000000000000000000" pitchFamily="2" charset="2"/>
                  <a:buChar char="q"/>
                </a:pP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exista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multe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seturi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date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pentru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fiecare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dimensiune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sistem</a:t>
                </a:r>
                <a:endParaRPr lang="en-US" sz="1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DD03-33D3-AC98-CDE6-C7573E8A1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810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04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2935-FC43-360E-CB57-8A54BA3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/>
              <a:t>S</a:t>
            </a:r>
            <a:r>
              <a:rPr lang="ro-RO" spc="-25" dirty="0"/>
              <a:t>isteme de Ecuații Liniare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AE1ED-1667-FEED-50B9-F0F67C8E90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142220" cy="3760891"/>
              </a:xfrm>
            </p:spPr>
            <p:txBody>
              <a:bodyPr anchor="t">
                <a:normAutofit/>
              </a:bodyPr>
              <a:lstStyle/>
              <a:p>
                <a:pPr marL="0" marR="1056005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B71E42"/>
                  </a:buClr>
                  <a:buFont typeface="Arial MT"/>
                  <a:buChar char="•"/>
                  <a:tabLst>
                    <a:tab pos="240665" algn="l"/>
                    <a:tab pos="241300" algn="l"/>
                    <a:tab pos="5998845" algn="l"/>
                  </a:tabLst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Sisteme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liniare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ă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tratice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deterministe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cu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ț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unic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ă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eterminant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	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sist.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≠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marL="0" marR="1056005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B71E42"/>
                  </a:buClr>
                  <a:buFont typeface="Arial MT"/>
                  <a:buChar char="•"/>
                  <a:tabLst>
                    <a:tab pos="240665" algn="l"/>
                    <a:tab pos="241300" algn="l"/>
                    <a:tab pos="5998845" algn="l"/>
                  </a:tabLst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Dimensiuni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testate [2x2 – 100x100]</a:t>
                </a:r>
              </a:p>
              <a:p>
                <a:pPr marL="0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B71E42"/>
                  </a:buClr>
                  <a:buFont typeface="Arial MT"/>
                  <a:buChar char="•"/>
                  <a:tabLst>
                    <a:tab pos="240665" algn="l"/>
                    <a:tab pos="241300" algn="l"/>
                  </a:tabLst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Coeficienții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și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soluțiile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sistemelor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 tip float cu 18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decimale</a:t>
                </a:r>
                <a:endParaRPr lang="ro-RO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341630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B71E42"/>
                  </a:buClr>
                  <a:buFont typeface="Arial MT"/>
                  <a:buChar char="•"/>
                  <a:tabLst>
                    <a:tab pos="240665" algn="l"/>
                    <a:tab pos="241300" algn="l"/>
                  </a:tabLst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Algoritmul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bazat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pe 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î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nva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ț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supravegheat</a:t>
                </a: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ă</a:t>
                </a:r>
              </a:p>
              <a:p>
                <a:pPr marL="0" indent="-2286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B71E42"/>
                  </a:buClr>
                  <a:buFont typeface="Arial MT"/>
                  <a:buChar char="•"/>
                  <a:tabLst>
                    <a:tab pos="240665" algn="l"/>
                    <a:tab pos="241300" algn="l"/>
                  </a:tabLst>
                </a:pPr>
                <a:r>
                  <a:rPr lang="ro-RO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Pentru rezolvarea sistemelor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Cramer, Gauss, Gauss-Jordan ETC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	iterative precum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Jacobi,  Gauss-Seidel ETC</a:t>
                </a:r>
                <a:endParaRPr lang="ro-RO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AE1ED-1667-FEED-50B9-F0F67C8E9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142220" cy="3760891"/>
              </a:xfrm>
              <a:blipFill>
                <a:blip r:embed="rId2"/>
                <a:stretch>
                  <a:fillRect l="-1442" t="-4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4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0420-A9A1-ADF2-61D9-EA958321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10" dirty="0" err="1"/>
              <a:t>Setul</a:t>
            </a:r>
            <a:r>
              <a:rPr lang="en-US" spc="-114" dirty="0"/>
              <a:t> </a:t>
            </a:r>
            <a:r>
              <a:rPr lang="en-US" spc="160" dirty="0"/>
              <a:t>de</a:t>
            </a:r>
            <a:r>
              <a:rPr lang="en-US" spc="-114" dirty="0"/>
              <a:t> </a:t>
            </a:r>
            <a:r>
              <a:rPr lang="en-US" spc="35" dirty="0"/>
              <a:t>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0166-55EE-527E-3B2B-D9FCE3CF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97" y="2087612"/>
            <a:ext cx="4827678" cy="4180022"/>
          </a:xfrm>
        </p:spPr>
        <p:txBody>
          <a:bodyPr/>
          <a:lstStyle/>
          <a:p>
            <a:pPr marL="0" marR="508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Setul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 date: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coeficien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matricei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coeficien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matricei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libere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necunoscutele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acestuia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None/>
              <a:tabLst>
                <a:tab pos="240665" algn="l"/>
                <a:tab pos="241300" algn="l"/>
              </a:tabLs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antrenat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 date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care au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etichetate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anumit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50279-A0B0-E8F0-EC43-05BF3CCD9C2E}"/>
              </a:ext>
            </a:extLst>
          </p:cNvPr>
          <p:cNvSpPr/>
          <p:nvPr/>
        </p:nvSpPr>
        <p:spPr>
          <a:xfrm>
            <a:off x="7347681" y="4673009"/>
            <a:ext cx="3651118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Setul</a:t>
            </a:r>
            <a:r>
              <a:rPr lang="en-US" sz="1600" dirty="0"/>
              <a:t> de date dup</a:t>
            </a:r>
            <a:r>
              <a:rPr lang="ro-RO" sz="1600" dirty="0"/>
              <a:t>ă</a:t>
            </a:r>
            <a:r>
              <a:rPr lang="en-US" sz="1600" dirty="0"/>
              <a:t> </a:t>
            </a:r>
            <a:r>
              <a:rPr lang="en-US" sz="1600" dirty="0" err="1"/>
              <a:t>transformare</a:t>
            </a:r>
            <a:r>
              <a:rPr lang="en-US" sz="1600" dirty="0"/>
              <a:t> </a:t>
            </a:r>
            <a:r>
              <a:rPr lang="ro-RO" sz="1600" dirty="0"/>
              <a:t>î</a:t>
            </a:r>
            <a:r>
              <a:rPr lang="en-US" sz="1600" dirty="0"/>
              <a:t>n </a:t>
            </a:r>
            <a:r>
              <a:rPr lang="en-US" sz="1600" dirty="0" err="1"/>
              <a:t>liste</a:t>
            </a:r>
            <a:endParaRPr lang="en-US" sz="1600" dirty="0"/>
          </a:p>
          <a:p>
            <a:pPr algn="ctr"/>
            <a:endParaRPr lang="en-US" sz="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66D1C-6D1B-1139-AFE9-9C5F1094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335" y="5006532"/>
            <a:ext cx="5972828" cy="9580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5ED4212-C87E-C4BF-F4A8-EB95077DD3BF}"/>
              </a:ext>
            </a:extLst>
          </p:cNvPr>
          <p:cNvSpPr/>
          <p:nvPr/>
        </p:nvSpPr>
        <p:spPr>
          <a:xfrm rot="5400000">
            <a:off x="8876964" y="3807384"/>
            <a:ext cx="870768" cy="58916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26320BE-2AC6-15DF-479D-C897AFE2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26" y="2634300"/>
            <a:ext cx="5972828" cy="9580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D93E74-5645-0CD0-0DD3-27C2B2102170}"/>
              </a:ext>
            </a:extLst>
          </p:cNvPr>
          <p:cNvSpPr/>
          <p:nvPr/>
        </p:nvSpPr>
        <p:spPr>
          <a:xfrm>
            <a:off x="7486790" y="2307100"/>
            <a:ext cx="3651118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Setul</a:t>
            </a:r>
            <a:r>
              <a:rPr lang="en-US" sz="1600" dirty="0"/>
              <a:t> de date </a:t>
            </a:r>
            <a:r>
              <a:rPr lang="ro-RO" sz="1600" dirty="0"/>
              <a:t>î</a:t>
            </a:r>
            <a:r>
              <a:rPr lang="en-US" sz="1600" dirty="0"/>
              <a:t>n format bytecode</a:t>
            </a:r>
          </a:p>
          <a:p>
            <a:pPr algn="ctr"/>
            <a:endParaRPr lang="en-US" sz="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892F5-16A9-DB59-6378-A7C357017D7C}"/>
              </a:ext>
            </a:extLst>
          </p:cNvPr>
          <p:cNvSpPr txBox="1"/>
          <p:nvPr/>
        </p:nvSpPr>
        <p:spPr>
          <a:xfrm>
            <a:off x="6133786" y="5910589"/>
            <a:ext cx="6078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pc="-95" dirty="0" err="1">
                <a:latin typeface="Trebuchet MS"/>
              </a:rPr>
              <a:t>Generarea</a:t>
            </a:r>
            <a:r>
              <a:rPr lang="en-US" sz="1400" i="1" spc="-95" dirty="0">
                <a:latin typeface="Trebuchet MS"/>
              </a:rPr>
              <a:t> </a:t>
            </a:r>
            <a:r>
              <a:rPr lang="en-US" sz="1400" i="1" spc="-95" dirty="0" err="1">
                <a:latin typeface="Trebuchet MS"/>
              </a:rPr>
              <a:t>sistem</a:t>
            </a:r>
            <a:r>
              <a:rPr lang="ro-RO" sz="1400" i="1" spc="-95" dirty="0">
                <a:latin typeface="Trebuchet MS"/>
              </a:rPr>
              <a:t>e</a:t>
            </a:r>
            <a:r>
              <a:rPr lang="en-US" sz="1400" i="1" spc="-95" dirty="0">
                <a:latin typeface="Trebuchet MS"/>
              </a:rPr>
              <a:t>lor: Se </a:t>
            </a:r>
            <a:r>
              <a:rPr lang="en-US" sz="1400" i="1" spc="-95" dirty="0" err="1">
                <a:latin typeface="Trebuchet MS"/>
              </a:rPr>
              <a:t>vor</a:t>
            </a:r>
            <a:r>
              <a:rPr lang="en-US" sz="1400" i="1" spc="-95" dirty="0">
                <a:latin typeface="Trebuchet MS"/>
              </a:rPr>
              <a:t> </a:t>
            </a:r>
            <a:r>
              <a:rPr lang="en-US" sz="1400" i="1" spc="-95" dirty="0" err="1">
                <a:latin typeface="Trebuchet MS"/>
              </a:rPr>
              <a:t>stoca</a:t>
            </a:r>
            <a:r>
              <a:rPr lang="en-US" sz="1400" i="1" spc="-95" dirty="0">
                <a:latin typeface="Trebuchet MS"/>
              </a:rPr>
              <a:t> in bytecode, </a:t>
            </a:r>
            <a:r>
              <a:rPr lang="en-US" sz="1400" i="1" spc="-95" dirty="0" err="1">
                <a:latin typeface="Trebuchet MS"/>
              </a:rPr>
              <a:t>dupa</a:t>
            </a:r>
            <a:r>
              <a:rPr lang="en-US" sz="1400" i="1" spc="-95" dirty="0">
                <a:latin typeface="Trebuchet MS"/>
              </a:rPr>
              <a:t> care se </a:t>
            </a:r>
            <a:r>
              <a:rPr lang="en-US" sz="1400" i="1" spc="-95" dirty="0" err="1">
                <a:latin typeface="Trebuchet MS"/>
              </a:rPr>
              <a:t>vor</a:t>
            </a:r>
            <a:r>
              <a:rPr lang="en-US" sz="1400" i="1" spc="-95" dirty="0">
                <a:latin typeface="Trebuchet MS"/>
              </a:rPr>
              <a:t> </a:t>
            </a:r>
            <a:r>
              <a:rPr lang="en-US" sz="1400" i="1" spc="-95" dirty="0" err="1">
                <a:latin typeface="Trebuchet MS"/>
              </a:rPr>
              <a:t>transforma</a:t>
            </a:r>
            <a:r>
              <a:rPr lang="en-US" sz="1400" i="1" spc="-95" dirty="0">
                <a:latin typeface="Trebuchet MS"/>
              </a:rPr>
              <a:t> in </a:t>
            </a:r>
            <a:r>
              <a:rPr lang="en-US" sz="1400" i="1" spc="-95" dirty="0" err="1">
                <a:latin typeface="Trebuchet MS"/>
              </a:rPr>
              <a:t>liste</a:t>
            </a:r>
            <a:r>
              <a:rPr lang="en-US" sz="1400" i="1" spc="-95" dirty="0">
                <a:latin typeface="Trebuchet MS"/>
              </a:rPr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766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7BC94-DD7F-6D98-FAC7-C179012A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" y="4126412"/>
            <a:ext cx="8012609" cy="12782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4DFD5C-1353-3EE0-C5BC-62346E919AB4}"/>
              </a:ext>
            </a:extLst>
          </p:cNvPr>
          <p:cNvSpPr/>
          <p:nvPr/>
        </p:nvSpPr>
        <p:spPr>
          <a:xfrm>
            <a:off x="82861" y="4197285"/>
            <a:ext cx="8012609" cy="21907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D2C2E-F44F-4E8A-BC10-590BA3BAD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66"/>
          <a:stretch/>
        </p:blipFill>
        <p:spPr>
          <a:xfrm>
            <a:off x="8350122" y="3948831"/>
            <a:ext cx="3657642" cy="1278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E0B0C-543F-F7DB-0F3B-3949B1D5DDCD}"/>
              </a:ext>
            </a:extLst>
          </p:cNvPr>
          <p:cNvSpPr txBox="1"/>
          <p:nvPr/>
        </p:nvSpPr>
        <p:spPr>
          <a:xfrm>
            <a:off x="8010666" y="5227061"/>
            <a:ext cx="4096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endParaRPr lang="en-US" sz="1400" spc="-105" dirty="0">
              <a:latin typeface="UD Digi Kyokasho NK-R" panose="020B0400000000000000" pitchFamily="18" charset="-128"/>
              <a:ea typeface="UD Digi Kyokasho NK-R" panose="020B0400000000000000" pitchFamily="18" charset="-128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spc="-105" dirty="0" err="1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Coloana</a:t>
            </a:r>
            <a:r>
              <a:rPr lang="en-US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 I </a:t>
            </a:r>
            <a:r>
              <a:rPr lang="en-US" sz="1400" spc="-105" dirty="0" err="1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si</a:t>
            </a:r>
            <a:r>
              <a:rPr lang="en-US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 </a:t>
            </a:r>
            <a:r>
              <a:rPr lang="en-US" sz="1400" spc="-105" dirty="0" err="1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Coloana</a:t>
            </a:r>
            <a:r>
              <a:rPr lang="en-US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 II → </a:t>
            </a:r>
            <a:r>
              <a:rPr lang="en-US" sz="1400" spc="-105" dirty="0" err="1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variabile</a:t>
            </a:r>
            <a:r>
              <a:rPr lang="en-US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 independent</a:t>
            </a:r>
            <a:r>
              <a:rPr lang="ro-RO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e</a:t>
            </a:r>
            <a:endParaRPr lang="en-US" sz="1400" spc="-105" dirty="0">
              <a:latin typeface="UD Digi Kyokasho NK-R" panose="020B0400000000000000" pitchFamily="18" charset="-128"/>
              <a:ea typeface="UD Digi Kyokasho NK-R" panose="020B0400000000000000" pitchFamily="18" charset="-128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400" spc="-105" dirty="0" err="1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Coloana</a:t>
            </a:r>
            <a:r>
              <a:rPr lang="en-US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 III → </a:t>
            </a:r>
            <a:r>
              <a:rPr lang="en-US" sz="1400" spc="-105" dirty="0" err="1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variabile</a:t>
            </a:r>
            <a:r>
              <a:rPr lang="en-US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 </a:t>
            </a:r>
            <a:r>
              <a:rPr lang="en-US" sz="1400" spc="-105" dirty="0" err="1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dependente</a:t>
            </a:r>
            <a:r>
              <a:rPr lang="en-US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.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4C030-8109-F1FB-240A-DB6F2BBDC510}"/>
              </a:ext>
            </a:extLst>
          </p:cNvPr>
          <p:cNvSpPr txBox="1"/>
          <p:nvPr/>
        </p:nvSpPr>
        <p:spPr>
          <a:xfrm>
            <a:off x="8086592" y="3729554"/>
            <a:ext cx="41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5" dirty="0" err="1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Primul</a:t>
            </a:r>
            <a:r>
              <a:rPr lang="en-US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 r</a:t>
            </a:r>
            <a:r>
              <a:rPr lang="ro-RO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â</a:t>
            </a:r>
            <a:r>
              <a:rPr lang="en-US" sz="1400" spc="-105" dirty="0" err="1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nd</a:t>
            </a:r>
            <a:r>
              <a:rPr lang="en-US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 din </a:t>
            </a:r>
            <a:r>
              <a:rPr lang="en-US" sz="1400" spc="-105" dirty="0" err="1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setul</a:t>
            </a:r>
            <a:r>
              <a:rPr lang="en-US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 de date </a:t>
            </a:r>
            <a:r>
              <a:rPr lang="ro-RO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este</a:t>
            </a:r>
            <a:r>
              <a:rPr lang="en-US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 </a:t>
            </a:r>
            <a:r>
              <a:rPr lang="en-US" sz="1400" spc="-105" dirty="0" err="1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scris</a:t>
            </a:r>
            <a:r>
              <a:rPr lang="ro-RO" sz="1400" spc="-105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 astfel:</a:t>
            </a:r>
            <a:endParaRPr lang="en-US" sz="1400" spc="-105" dirty="0">
              <a:latin typeface="UD Digi Kyokasho NK-R" panose="020B0400000000000000" pitchFamily="18" charset="-128"/>
              <a:ea typeface="UD Digi Kyokasho NK-R" panose="020B0400000000000000" pitchFamily="18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DABB4-C792-7E98-C743-BB0BCF693EE5}"/>
              </a:ext>
            </a:extLst>
          </p:cNvPr>
          <p:cNvSpPr txBox="1"/>
          <p:nvPr/>
        </p:nvSpPr>
        <p:spPr>
          <a:xfrm>
            <a:off x="899150" y="2100343"/>
            <a:ext cx="105308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080" indent="-228600">
              <a:spcAft>
                <a:spcPts val="600"/>
              </a:spcAft>
              <a:buClr>
                <a:srgbClr val="B71E42"/>
              </a:buClr>
              <a:buSzPct val="1000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care se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diferite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dimensiuni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folosi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ragged tensors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aduce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sistemele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ace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dimensiune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5080" indent="-228600">
              <a:spcAft>
                <a:spcPts val="600"/>
              </a:spcAft>
              <a:buClr>
                <a:srgbClr val="B71E42"/>
              </a:buClr>
              <a:buSzPct val="100000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5080" indent="-342900">
              <a:spcAft>
                <a:spcPts val="600"/>
              </a:spcAft>
              <a:buClr>
                <a:srgbClr val="B71E42"/>
              </a:buClr>
              <a:buSzPct val="100000"/>
              <a:buFont typeface="Courier New" panose="02070309020205020404" pitchFamily="49" charset="0"/>
              <a:buChar char="o"/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antren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modelului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5080" indent="-342900">
              <a:spcAft>
                <a:spcPts val="600"/>
              </a:spcAft>
              <a:buClr>
                <a:srgbClr val="B71E42"/>
              </a:buClr>
              <a:buSzPct val="100000"/>
              <a:buFont typeface="Courier New" panose="02070309020205020404" pitchFamily="49" charset="0"/>
              <a:buChar char="o"/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 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o-R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CC1E269-436E-B54B-7311-644A961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34349"/>
            <a:ext cx="10058400" cy="1450757"/>
          </a:xfrm>
        </p:spPr>
        <p:txBody>
          <a:bodyPr/>
          <a:lstStyle/>
          <a:p>
            <a:r>
              <a:rPr lang="ro-RO" dirty="0"/>
              <a:t>Reprezentarea Datelor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E9E5-06C2-0B54-5116-DA768DB7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ro-RO" dirty="0"/>
              <a:t>erceptronul</a:t>
            </a:r>
            <a:r>
              <a:rPr lang="en-US" dirty="0"/>
              <a:t> </a:t>
            </a:r>
            <a:r>
              <a:rPr lang="en-US" sz="2000" dirty="0"/>
              <a:t>(1950 – Frank Rosenblatt)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D5B0-F92A-84ED-2647-6F288410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55" y="2111377"/>
            <a:ext cx="4817745" cy="4260848"/>
          </a:xfrm>
        </p:spPr>
        <p:txBody>
          <a:bodyPr>
            <a:normAutofit/>
          </a:bodyPr>
          <a:lstStyle/>
          <a:p>
            <a:pPr marR="508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Un s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ingur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noduri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ire;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conduc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-un num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greut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ăț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altfel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numite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ponderi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Pentru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fiecar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nod 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calculeaz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produselor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ponderilor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(weights) 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(inputs) la care 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adaug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bias.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șirea trebuie sa treaca de o valoare prag pentru a intra în urmatorul neuron.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69F3A2-8A80-0E37-81FC-DC3F0103C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5" t="81" r="5748" b="12503"/>
          <a:stretch/>
        </p:blipFill>
        <p:spPr>
          <a:xfrm>
            <a:off x="5753100" y="1968502"/>
            <a:ext cx="6438900" cy="38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A3D6A-BAC4-29D9-6760-AFD23121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spc="35" dirty="0"/>
              <a:t>R</a:t>
            </a:r>
            <a:r>
              <a:rPr lang="ro-RO" sz="4000" spc="35" dirty="0"/>
              <a:t>ețeaua Neuronală</a:t>
            </a:r>
            <a:endParaRPr lang="en-US" sz="4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0379-3524-3B15-0B22-7158DC23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79"/>
            <a:ext cx="4210986" cy="3390571"/>
          </a:xfrm>
        </p:spPr>
        <p:txBody>
          <a:bodyPr>
            <a:normAutofit/>
          </a:bodyPr>
          <a:lstStyle/>
          <a:p>
            <a:pPr marR="5080">
              <a:spcAft>
                <a:spcPts val="600"/>
              </a:spcAft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rețea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neuronal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algoritmi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încearc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recunoasc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set de date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5080">
              <a:spcAft>
                <a:spcPts val="600"/>
              </a:spcAft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loturi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(batch-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calculeaz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rela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valorile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dependente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independente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5080">
              <a:spcAft>
                <a:spcPts val="600"/>
              </a:spcAft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1A966DC1-31E2-FE4F-D25A-2E7255403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" t="3998" r="5320" b="11894"/>
          <a:stretch/>
        </p:blipFill>
        <p:spPr>
          <a:xfrm>
            <a:off x="5069050" y="643466"/>
            <a:ext cx="6061353" cy="52256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735877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{31A82C7D-A51D-49ED-BB59-4C0A19A99C4C}tf22712842_win32</Template>
  <TotalTime>1405</TotalTime>
  <Words>1020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UD Digi Kyokasho NK-R</vt:lpstr>
      <vt:lpstr>Arial</vt:lpstr>
      <vt:lpstr>Arial MT</vt:lpstr>
      <vt:lpstr>Bookman Old Style</vt:lpstr>
      <vt:lpstr>Calibri</vt:lpstr>
      <vt:lpstr>Cambria Math</vt:lpstr>
      <vt:lpstr>Courier New</vt:lpstr>
      <vt:lpstr>Franklin Gothic Book</vt:lpstr>
      <vt:lpstr>Trebuchet MS</vt:lpstr>
      <vt:lpstr>Wingdings</vt:lpstr>
      <vt:lpstr>1_RetrospectVTI</vt:lpstr>
      <vt:lpstr>REZOLVAREA SISTEMELOR DE  ECUAȚII LINIARE FOLOSIND TEHNICI DIN INTELIGENȚA ARTIFICIALĂ</vt:lpstr>
      <vt:lpstr> Sisteme de Ecuații – Rețele Neuronale </vt:lpstr>
      <vt:lpstr>Lucrări Asemănătoare</vt:lpstr>
      <vt:lpstr>Contribuții Proprii</vt:lpstr>
      <vt:lpstr>Sisteme de Ecuații Liniare</vt:lpstr>
      <vt:lpstr>Setul de Date</vt:lpstr>
      <vt:lpstr>Reprezentarea Datelor</vt:lpstr>
      <vt:lpstr>Perceptronul (1950 – Frank Rosenblatt)</vt:lpstr>
      <vt:lpstr>Rețeaua Neuronală</vt:lpstr>
      <vt:lpstr>Procesul de Învațare al Rețelei Neuronale</vt:lpstr>
      <vt:lpstr>PowerPoint Presentation</vt:lpstr>
      <vt:lpstr>PowerPoint Presentation</vt:lpstr>
      <vt:lpstr>PowerPoint Presentation</vt:lpstr>
      <vt:lpstr>Rularea Programului</vt:lpstr>
      <vt:lpstr>Avantajele Utilizării Rețelelor Neuronale</vt:lpstr>
      <vt:lpstr>PowerPoint Presentation</vt:lpstr>
      <vt:lpstr>Concluzii și Direcții Viitoare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REZOLVAREA SISTEMELOR DE  ECUAȚII LINIARE FOLOSIND TEHNICI  DIN INTELIGENȚA ARTIFICIALA</dc:title>
  <dc:creator>Adrian Pal</dc:creator>
  <cp:lastModifiedBy>Adrian Pal</cp:lastModifiedBy>
  <cp:revision>29</cp:revision>
  <dcterms:created xsi:type="dcterms:W3CDTF">2022-07-04T21:02:22Z</dcterms:created>
  <dcterms:modified xsi:type="dcterms:W3CDTF">2022-07-12T20:45:05Z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