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78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80" r:id="rId12"/>
    <p:sldId id="277" r:id="rId13"/>
    <p:sldId id="27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Order as in order of magnitude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86C33-BD88-409B-916E-5C51C3697AA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18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71550"/>
            <a:ext cx="6840760" cy="1728192"/>
          </a:xfrm>
        </p:spPr>
        <p:txBody>
          <a:bodyPr/>
          <a:lstStyle/>
          <a:p>
            <a:r>
              <a:rPr lang="en-AU" dirty="0" smtClean="0"/>
              <a:t>Algorithm Efficiency and Big-O Notation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55650" y="3827810"/>
            <a:ext cx="7632774" cy="486320"/>
          </a:xfrm>
        </p:spPr>
        <p:txBody>
          <a:bodyPr/>
          <a:lstStyle/>
          <a:p>
            <a:r>
              <a:rPr lang="en-AU" dirty="0" smtClean="0"/>
              <a:t>Programming – Code Design and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Logarithmic - O(log n)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416502" cy="3384649"/>
          </a:xfrm>
        </p:spPr>
        <p:txBody>
          <a:bodyPr>
            <a:normAutofit/>
          </a:bodyPr>
          <a:lstStyle/>
          <a:p>
            <a:r>
              <a:rPr lang="en-AU" sz="2000" dirty="0" smtClean="0"/>
              <a:t>Its relative performance actually improves as n increases</a:t>
            </a:r>
          </a:p>
          <a:p>
            <a:pPr lvl="1"/>
            <a:r>
              <a:rPr lang="en-AU" sz="1600" dirty="0"/>
              <a:t>I</a:t>
            </a:r>
            <a:r>
              <a:rPr lang="en-AU" sz="1600" dirty="0" smtClean="0"/>
              <a:t>n other words, the execution time is linear O(n) for small sets, and tends towards O(1) for large sets</a:t>
            </a:r>
            <a:br>
              <a:rPr lang="en-AU" sz="1600" dirty="0" smtClean="0"/>
            </a:br>
            <a:r>
              <a:rPr lang="en-AU" sz="900" dirty="0" smtClean="0"/>
              <a:t> </a:t>
            </a:r>
            <a:endParaRPr lang="en-AU" sz="1600" dirty="0" smtClean="0"/>
          </a:p>
          <a:p>
            <a:r>
              <a:rPr lang="en-AU" sz="2000" dirty="0" smtClean="0"/>
              <a:t>A binary search is a great example of this</a:t>
            </a:r>
          </a:p>
          <a:p>
            <a:pPr lvl="1"/>
            <a:r>
              <a:rPr lang="en-AU" sz="1600" dirty="0" smtClean="0"/>
              <a:t>The algorithm continues to divide the dataset until either the search value is found, or the end of the set has been reached</a:t>
            </a:r>
            <a:br>
              <a:rPr lang="en-AU" sz="1600" dirty="0" smtClean="0"/>
            </a:br>
            <a:endParaRPr lang="en-AU" sz="1600" dirty="0" smtClean="0"/>
          </a:p>
          <a:p>
            <a:r>
              <a:rPr lang="en-AU" sz="2000" dirty="0" smtClean="0"/>
              <a:t>The </a:t>
            </a:r>
            <a:r>
              <a:rPr lang="en-AU" sz="2000" dirty="0"/>
              <a:t>time cost of each new item is smaller than the one before it</a:t>
            </a:r>
          </a:p>
          <a:p>
            <a:pPr lvl="1"/>
            <a:endParaRPr lang="en-AU" sz="16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68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Related Notations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416502" cy="3384649"/>
          </a:xfrm>
        </p:spPr>
        <p:txBody>
          <a:bodyPr>
            <a:normAutofit/>
          </a:bodyPr>
          <a:lstStyle/>
          <a:p>
            <a:r>
              <a:rPr lang="en-AU" sz="2000" dirty="0" smtClean="0"/>
              <a:t>There are two other notations that are also used to describe algorithm complexity:</a:t>
            </a:r>
          </a:p>
          <a:p>
            <a:pPr lvl="1"/>
            <a:endParaRPr lang="en-AU" sz="1600" dirty="0"/>
          </a:p>
          <a:p>
            <a:r>
              <a:rPr lang="en-AU" sz="2000" dirty="0" smtClean="0"/>
              <a:t>Big Omega notation describes best case</a:t>
            </a:r>
          </a:p>
          <a:p>
            <a:pPr lvl="1"/>
            <a:r>
              <a:rPr lang="el-GR" sz="1600" dirty="0"/>
              <a:t>Ω</a:t>
            </a:r>
            <a:r>
              <a:rPr lang="en-US" sz="1600" dirty="0" smtClean="0"/>
              <a:t>(n) describes an algorithm that never performs better than linear.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Big Theta notation describes a combination of best and worst</a:t>
            </a:r>
          </a:p>
          <a:p>
            <a:pPr lvl="1"/>
            <a:r>
              <a:rPr lang="el-GR" sz="1600" dirty="0" smtClean="0"/>
              <a:t>Θ</a:t>
            </a:r>
            <a:r>
              <a:rPr lang="en-US" sz="1600" dirty="0" smtClean="0"/>
              <a:t>(n) is an algorithm that is never better or worse than linear.</a:t>
            </a:r>
          </a:p>
          <a:p>
            <a:pPr lvl="1"/>
            <a:r>
              <a:rPr lang="en-US" sz="1600" dirty="0" smtClean="0"/>
              <a:t>Often said to be the average time taken.</a:t>
            </a:r>
            <a:endParaRPr lang="en-AU" sz="1600" dirty="0"/>
          </a:p>
          <a:p>
            <a:pPr lvl="1"/>
            <a:endParaRPr lang="en-AU" sz="16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08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208590" cy="3384649"/>
          </a:xfrm>
        </p:spPr>
        <p:txBody>
          <a:bodyPr>
            <a:normAutofit/>
          </a:bodyPr>
          <a:lstStyle/>
          <a:p>
            <a:r>
              <a:rPr lang="en-AU" sz="2000" dirty="0" smtClean="0"/>
              <a:t>When using a existing algorithm, research its Big O “score”, and work out whether it is the right one to use</a:t>
            </a:r>
          </a:p>
          <a:p>
            <a:pPr lvl="1"/>
            <a:endParaRPr lang="en-AU" sz="2000" dirty="0" smtClean="0"/>
          </a:p>
          <a:p>
            <a:r>
              <a:rPr lang="en-AU" sz="2000" dirty="0" smtClean="0"/>
              <a:t>The running time of a algorithm is based on both the number of items, but also how those items are stored</a:t>
            </a:r>
          </a:p>
          <a:p>
            <a:pPr lvl="1"/>
            <a:r>
              <a:rPr lang="en-AU" sz="1800" dirty="0" smtClean="0"/>
              <a:t>Getting the smallest item in a sorted list is constant – Just return the first one!</a:t>
            </a:r>
          </a:p>
          <a:p>
            <a:pPr lvl="1"/>
            <a:r>
              <a:rPr lang="en-AU" sz="1800" dirty="0" smtClean="0"/>
              <a:t>Getting the smallest item in a non sorted list is linear time – Look at all items.</a:t>
            </a:r>
          </a:p>
          <a:p>
            <a:pPr marL="457200" lvl="1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9557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Sherrod, A, 2007, </a:t>
            </a:r>
            <a:r>
              <a:rPr lang="en-AU" i="1" dirty="0"/>
              <a:t>Data Structures and Algorithms for Game Developers</a:t>
            </a:r>
            <a:r>
              <a:rPr lang="en-AU" dirty="0"/>
              <a:t>, 1</a:t>
            </a:r>
            <a:r>
              <a:rPr lang="en-AU" baseline="30000" dirty="0"/>
              <a:t>st</a:t>
            </a:r>
            <a:r>
              <a:rPr lang="en-AU" dirty="0"/>
              <a:t> Edition, Charles River Media</a:t>
            </a:r>
          </a:p>
          <a:p>
            <a:pPr lvl="1"/>
            <a:endParaRPr lang="en-AU" dirty="0"/>
          </a:p>
          <a:p>
            <a:r>
              <a:rPr lang="en-AU" dirty="0" err="1"/>
              <a:t>Cormen</a:t>
            </a:r>
            <a:r>
              <a:rPr lang="en-AU" dirty="0"/>
              <a:t>, T, et al, 2009, </a:t>
            </a:r>
            <a:r>
              <a:rPr lang="en-AU" i="1" dirty="0"/>
              <a:t>Introduction to Algorithms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MIT Press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8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Big O Notation, a method for calculating how fast an algorithm will execute based on ‘n’. In the worst case scenario. </a:t>
            </a:r>
          </a:p>
          <a:p>
            <a:pPr lvl="1"/>
            <a:endParaRPr lang="en-AU" sz="2000" dirty="0"/>
          </a:p>
          <a:p>
            <a:r>
              <a:rPr lang="en-AU" sz="2000" dirty="0" smtClean="0"/>
              <a:t>Big O Notation</a:t>
            </a:r>
          </a:p>
          <a:p>
            <a:pPr lvl="1"/>
            <a:r>
              <a:rPr lang="en-AU" sz="2000" dirty="0" smtClean="0"/>
              <a:t>O(1)</a:t>
            </a:r>
          </a:p>
          <a:p>
            <a:pPr lvl="1"/>
            <a:r>
              <a:rPr lang="en-AU" sz="2000" dirty="0" smtClean="0"/>
              <a:t>O(n)</a:t>
            </a:r>
          </a:p>
          <a:p>
            <a:pPr lvl="1"/>
            <a:r>
              <a:rPr lang="en-AU" sz="2000" dirty="0" smtClean="0"/>
              <a:t>O(n</a:t>
            </a:r>
            <a:r>
              <a:rPr lang="en-AU" sz="2000" baseline="30000" dirty="0" smtClean="0"/>
              <a:t>2</a:t>
            </a:r>
            <a:r>
              <a:rPr lang="en-AU" sz="2000" dirty="0" smtClean="0"/>
              <a:t>)</a:t>
            </a:r>
          </a:p>
          <a:p>
            <a:pPr lvl="1"/>
            <a:r>
              <a:rPr lang="en-AU" sz="2000" dirty="0" smtClean="0"/>
              <a:t>O(2</a:t>
            </a:r>
            <a:r>
              <a:rPr lang="en-AU" sz="2000" baseline="30000" dirty="0" smtClean="0"/>
              <a:t>n</a:t>
            </a:r>
            <a:r>
              <a:rPr lang="en-AU" sz="2000" dirty="0" smtClean="0"/>
              <a:t>)</a:t>
            </a:r>
          </a:p>
          <a:p>
            <a:pPr lvl="1"/>
            <a:r>
              <a:rPr lang="en-AU" sz="2000" dirty="0" smtClean="0"/>
              <a:t>O(log n)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54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Algorithm Efficiency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In most cases, there are many ways to accomplish the same task</a:t>
            </a:r>
          </a:p>
          <a:p>
            <a:pPr lvl="1"/>
            <a:r>
              <a:rPr lang="en-AU" sz="1800" dirty="0" smtClean="0"/>
              <a:t>For example, sorting data, path finding, NPC behaviours</a:t>
            </a:r>
          </a:p>
          <a:p>
            <a:pPr lvl="1"/>
            <a:r>
              <a:rPr lang="en-AU" sz="1800" dirty="0" smtClean="0"/>
              <a:t>Different ways data could be stored</a:t>
            </a:r>
          </a:p>
          <a:p>
            <a:pPr lvl="1"/>
            <a:endParaRPr lang="en-AU" sz="1800" dirty="0" smtClean="0"/>
          </a:p>
          <a:p>
            <a:r>
              <a:rPr lang="en-AU" sz="2000" dirty="0" smtClean="0"/>
              <a:t>It is often important to be able to estimate how long a particular algorithm will take, given a set of data</a:t>
            </a:r>
          </a:p>
          <a:p>
            <a:pPr lvl="1"/>
            <a:r>
              <a:rPr lang="en-AU" sz="1800" dirty="0" smtClean="0"/>
              <a:t>Some algorithms will work better than others in a given situation, but perform worse in others in the next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5035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Big O Notation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sz="2000" dirty="0" smtClean="0">
                <a:solidFill>
                  <a:srgbClr val="FFFF00"/>
                </a:solidFill>
              </a:rPr>
              <a:t>Big O Notation </a:t>
            </a:r>
            <a:r>
              <a:rPr lang="en-AU" sz="2000" dirty="0" smtClean="0"/>
              <a:t>is a system for explaining the worst case execution times of an Algorithm</a:t>
            </a:r>
          </a:p>
          <a:p>
            <a:pPr lvl="1"/>
            <a:endParaRPr lang="en-AU" sz="1800" dirty="0" smtClean="0"/>
          </a:p>
          <a:p>
            <a:r>
              <a:rPr lang="en-AU" sz="2000" dirty="0" smtClean="0"/>
              <a:t>O means “order”, as in mathematics, and the system describes how the run time increases in relation to the number of items affecting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4551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Big O Notation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spcBef>
                <a:spcPct val="45000"/>
              </a:spcBef>
              <a:buNone/>
            </a:pPr>
            <a:endParaRPr lang="en-AU" dirty="0"/>
          </a:p>
          <a:p>
            <a:pPr>
              <a:lnSpc>
                <a:spcPct val="90000"/>
              </a:lnSpc>
              <a:spcBef>
                <a:spcPct val="45000"/>
              </a:spcBef>
              <a:buNone/>
            </a:pPr>
            <a:r>
              <a:rPr lang="en-AU" sz="2000" dirty="0" smtClean="0"/>
              <a:t>O(1) 	Constant</a:t>
            </a:r>
          </a:p>
          <a:p>
            <a:pPr>
              <a:lnSpc>
                <a:spcPct val="90000"/>
              </a:lnSpc>
              <a:spcBef>
                <a:spcPct val="45000"/>
              </a:spcBef>
              <a:buNone/>
            </a:pPr>
            <a:r>
              <a:rPr lang="en-AU" sz="2000" dirty="0" smtClean="0"/>
              <a:t>O(n) 	Linear</a:t>
            </a:r>
            <a:endParaRPr lang="en-AU" sz="2000" dirty="0"/>
          </a:p>
          <a:p>
            <a:pPr>
              <a:lnSpc>
                <a:spcPct val="90000"/>
              </a:lnSpc>
              <a:buNone/>
            </a:pPr>
            <a:r>
              <a:rPr lang="en-AU" sz="2000" dirty="0" smtClean="0"/>
              <a:t>O(n</a:t>
            </a:r>
            <a:r>
              <a:rPr lang="en-AU" sz="2000" baseline="30000" dirty="0" smtClean="0"/>
              <a:t>2</a:t>
            </a:r>
            <a:r>
              <a:rPr lang="en-AU" sz="2000" dirty="0" smtClean="0"/>
              <a:t>)  	Quadratic</a:t>
            </a:r>
            <a:endParaRPr lang="en-AU" sz="2000" dirty="0"/>
          </a:p>
          <a:p>
            <a:pPr>
              <a:lnSpc>
                <a:spcPct val="90000"/>
              </a:lnSpc>
              <a:buNone/>
            </a:pPr>
            <a:r>
              <a:rPr lang="en-AU" sz="2000" dirty="0" smtClean="0"/>
              <a:t>O(2</a:t>
            </a:r>
            <a:r>
              <a:rPr lang="en-AU" sz="2000" baseline="30000" dirty="0" smtClean="0"/>
              <a:t>n</a:t>
            </a:r>
            <a:r>
              <a:rPr lang="en-AU" sz="2000" dirty="0" smtClean="0"/>
              <a:t>)  	Exponential</a:t>
            </a:r>
            <a:endParaRPr lang="en-AU" sz="2000" dirty="0"/>
          </a:p>
          <a:p>
            <a:pPr>
              <a:lnSpc>
                <a:spcPct val="90000"/>
              </a:lnSpc>
              <a:buNone/>
            </a:pPr>
            <a:r>
              <a:rPr lang="en-AU" sz="2000" dirty="0" smtClean="0"/>
              <a:t>O(log n)  Logarithmic</a:t>
            </a:r>
            <a:endParaRPr lang="en-AU" sz="20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55207"/>
            <a:ext cx="5198665" cy="39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Constant – O(1)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016497"/>
          </a:xfrm>
        </p:spPr>
        <p:txBody>
          <a:bodyPr>
            <a:normAutofit/>
          </a:bodyPr>
          <a:lstStyle/>
          <a:p>
            <a:r>
              <a:rPr lang="en-AU" sz="2000" dirty="0" smtClean="0"/>
              <a:t>This operation performs in constant time</a:t>
            </a:r>
          </a:p>
          <a:p>
            <a:pPr lvl="1"/>
            <a:endParaRPr lang="en-AU" sz="1800" dirty="0" smtClean="0"/>
          </a:p>
          <a:p>
            <a:r>
              <a:rPr lang="en-AU" sz="2000" dirty="0" smtClean="0"/>
              <a:t>The operation always takes the same amount of time to run, and is unaffected by the number of items it must operate on</a:t>
            </a:r>
          </a:p>
          <a:p>
            <a:endParaRPr lang="en-AU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560" y="2931790"/>
            <a:ext cx="7632700" cy="1309589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i="0" u="none" strike="noStrike" kern="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AU" sz="1400" i="0" u="none" strike="noStrike" kern="0" cap="none" spc="0" normalizeH="0" baseline="0" noProof="1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IsFirstElementZero(</a:t>
            </a:r>
            <a:r>
              <a:rPr kumimoji="0" lang="en-AU" sz="1400" i="0" u="none" strike="noStrike" kern="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tems[]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tems[0] == 0)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true;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1" smtClean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7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 - O(n)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1656457"/>
          </a:xfrm>
        </p:spPr>
        <p:txBody>
          <a:bodyPr>
            <a:normAutofit fontScale="92500"/>
          </a:bodyPr>
          <a:lstStyle/>
          <a:p>
            <a:r>
              <a:rPr lang="en-AU" sz="2200" dirty="0" smtClean="0"/>
              <a:t>This algorithm performs in linear time</a:t>
            </a:r>
          </a:p>
          <a:p>
            <a:pPr lvl="1"/>
            <a:r>
              <a:rPr lang="en-AU" sz="1700" dirty="0" smtClean="0"/>
              <a:t>If n doubles, the time doubles</a:t>
            </a:r>
          </a:p>
          <a:p>
            <a:pPr lvl="1"/>
            <a:endParaRPr lang="en-AU" sz="2200" dirty="0" smtClean="0"/>
          </a:p>
          <a:p>
            <a:r>
              <a:rPr lang="en-AU" sz="2200" dirty="0" smtClean="0"/>
              <a:t>A search through an unordered array is an example of linear time</a:t>
            </a:r>
          </a:p>
          <a:p>
            <a:endParaRPr lang="en-AU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3528" y="2842558"/>
            <a:ext cx="7560840" cy="1826654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AU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ContainsValue(</a:t>
            </a:r>
            <a:r>
              <a:rPr kumimoji="0" lang="en-AU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AU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items[]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searchValue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i=0; </a:t>
            </a:r>
            <a:r>
              <a:rPr lang="en-US" sz="1400" kern="0" noProof="1">
                <a:solidFill>
                  <a:srgbClr val="1F1F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 ++i)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noProof="1" smtClean="0">
                <a:solidFill>
                  <a:srgbClr val="0D0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items[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searchValue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1" smtClean="0">
              <a:ln>
                <a:noFill/>
              </a:ln>
              <a:solidFill>
                <a:srgbClr val="1F1F2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AU" sz="1400" i="0" u="none" strike="noStrike" kern="0" cap="none" spc="0" normalizeH="0" baseline="0" noProof="0" dirty="0" smtClean="0">
              <a:ln>
                <a:noFill/>
              </a:ln>
              <a:solidFill>
                <a:srgbClr val="1F1F2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Quadratic O(n</a:t>
            </a:r>
            <a:r>
              <a:rPr lang="en-AU" baseline="30000" dirty="0" smtClean="0"/>
              <a:t>2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1872481"/>
          </a:xfrm>
        </p:spPr>
        <p:txBody>
          <a:bodyPr>
            <a:normAutofit/>
          </a:bodyPr>
          <a:lstStyle/>
          <a:p>
            <a:r>
              <a:rPr lang="en-AU" sz="1800" dirty="0" smtClean="0"/>
              <a:t>Quadratic order is far worse than linear, it’s proportional to the square of the size of the dataset</a:t>
            </a:r>
          </a:p>
          <a:p>
            <a:pPr lvl="1"/>
            <a:endParaRPr lang="en-AU" sz="1800" dirty="0" smtClean="0"/>
          </a:p>
          <a:p>
            <a:r>
              <a:rPr lang="en-AU" sz="1800" dirty="0" smtClean="0"/>
              <a:t>Consider the problem of testing if an unsorted array has an entry that appears twice; The following is a simple </a:t>
            </a:r>
            <a:r>
              <a:rPr lang="en-AU" sz="1800" dirty="0" smtClean="0">
                <a:solidFill>
                  <a:srgbClr val="00B0F0"/>
                </a:solidFill>
              </a:rPr>
              <a:t>brute-force </a:t>
            </a:r>
            <a:r>
              <a:rPr lang="en-AU" sz="1800" dirty="0" smtClean="0"/>
              <a:t>implementation</a:t>
            </a:r>
          </a:p>
          <a:p>
            <a:endParaRPr lang="en-AU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3528" y="2859782"/>
            <a:ext cx="7776864" cy="2160591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AU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ContainsDuplicate(</a:t>
            </a:r>
            <a:r>
              <a:rPr kumimoji="0" lang="en-AU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AU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items[]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endParaRPr lang="en-US" sz="1400" kern="0" dirty="0">
              <a:solidFill>
                <a:srgbClr val="1F1F2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kumimoji="0" lang="en-US" sz="1400" i="0" u="none" strike="noStrike" kern="0" cap="none" spc="0" normalizeH="0" baseline="0" noProof="1" smtClean="0">
              <a:ln>
                <a:noFill/>
              </a:ln>
              <a:solidFill>
                <a:srgbClr val="1F1F2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(int j = 0; j &lt; 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  <a:endParaRPr lang="en-US" sz="1400" kern="0" dirty="0">
              <a:solidFill>
                <a:srgbClr val="1F1F2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[i] ==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items[j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1400" i="0" u="none" strike="noStrike" kern="0" cap="none" spc="0" normalizeH="0" baseline="0" noProof="1" smtClean="0">
              <a:ln>
                <a:noFill/>
              </a:ln>
              <a:solidFill>
                <a:srgbClr val="0D0DFF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0D0D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1" smtClean="0">
                <a:ln>
                  <a:noFill/>
                </a:ln>
                <a:solidFill>
                  <a:srgbClr val="1F1F2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AU" sz="1400" i="0" u="none" strike="noStrike" kern="0" cap="none" spc="0" normalizeH="0" baseline="0" noProof="0" dirty="0" smtClean="0">
              <a:ln>
                <a:noFill/>
              </a:ln>
              <a:solidFill>
                <a:srgbClr val="1F1F2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Exponential O(2</a:t>
            </a:r>
            <a:r>
              <a:rPr lang="en-AU" baseline="30000" dirty="0" smtClean="0"/>
              <a:t>n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4104134" cy="3384649"/>
          </a:xfrm>
        </p:spPr>
        <p:txBody>
          <a:bodyPr>
            <a:normAutofit/>
          </a:bodyPr>
          <a:lstStyle/>
          <a:p>
            <a:r>
              <a:rPr lang="en-AU" sz="2000" dirty="0" smtClean="0"/>
              <a:t>Execution time doubles for each additional input into the dataset.</a:t>
            </a:r>
          </a:p>
          <a:p>
            <a:endParaRPr lang="en-AU" sz="2000" dirty="0"/>
          </a:p>
          <a:p>
            <a:r>
              <a:rPr lang="en-AU" sz="2000" dirty="0" smtClean="0"/>
              <a:t>Time will increase very sharply (worse than quadratic) as the dataset grows!</a:t>
            </a:r>
            <a:br>
              <a:rPr lang="en-AU" sz="2000" dirty="0" smtClean="0"/>
            </a:br>
            <a:endParaRPr lang="en-AU" sz="2000" dirty="0" smtClean="0"/>
          </a:p>
          <a:p>
            <a:r>
              <a:rPr lang="en-AU" sz="2000" dirty="0" smtClean="0"/>
              <a:t>In this example, the </a:t>
            </a:r>
            <a:r>
              <a:rPr lang="en-AU" sz="2000" dirty="0" err="1" smtClean="0"/>
              <a:t>fibonacci</a:t>
            </a:r>
            <a:r>
              <a:rPr lang="en-AU" sz="2000" dirty="0" smtClean="0"/>
              <a:t> method is called twice within its self. Until 0 or 1 is passed in.</a:t>
            </a:r>
          </a:p>
          <a:p>
            <a:pPr lvl="1"/>
            <a:endParaRPr lang="en-AU" sz="1800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05164" y="1263987"/>
            <a:ext cx="4464496" cy="3323987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0)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return</a:t>
            </a:r>
            <a:r>
              <a:rPr lang="it-IT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fibonacci(</a:t>
            </a:r>
            <a:r>
              <a:rPr lang="it-IT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- 1) + fibonacci(</a:t>
            </a:r>
            <a:r>
              <a:rPr lang="it-IT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- 2);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0; i &lt; 10; i++)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each execution of the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will take longer than the last time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increases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does the execution time.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AU" sz="1000" i="0" u="none" strike="noStrike" kern="0" cap="none" spc="0" normalizeH="0" baseline="0" noProof="0" dirty="0" smtClean="0">
              <a:ln>
                <a:noFill/>
              </a:ln>
              <a:solidFill>
                <a:srgbClr val="1F1F2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791</Words>
  <Application>Microsoft Office PowerPoint</Application>
  <PresentationFormat>On-screen Show (16:9)</PresentationFormat>
  <Paragraphs>124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Algorithm Efficiency and Big-O Notation</vt:lpstr>
      <vt:lpstr>Overview</vt:lpstr>
      <vt:lpstr>Algorithm Efficiency</vt:lpstr>
      <vt:lpstr>Big O Notation</vt:lpstr>
      <vt:lpstr>Big O Notation</vt:lpstr>
      <vt:lpstr>Constant – O(1)</vt:lpstr>
      <vt:lpstr>Linear  - O(n)</vt:lpstr>
      <vt:lpstr>Quadratic O(n2)</vt:lpstr>
      <vt:lpstr>Exponential O(2n)</vt:lpstr>
      <vt:lpstr>Logarithmic - O(log n)</vt:lpstr>
      <vt:lpstr>Related Notations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57</cp:revision>
  <dcterms:created xsi:type="dcterms:W3CDTF">2014-07-14T04:04:52Z</dcterms:created>
  <dcterms:modified xsi:type="dcterms:W3CDTF">2017-05-04T01:51:06Z</dcterms:modified>
</cp:coreProperties>
</file>