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7" r:id="rId15"/>
    <p:sldId id="278" r:id="rId16"/>
    <p:sldId id="298" r:id="rId17"/>
    <p:sldId id="299" r:id="rId18"/>
    <p:sldId id="281" r:id="rId19"/>
    <p:sldId id="282" r:id="rId20"/>
    <p:sldId id="294" r:id="rId21"/>
    <p:sldId id="296" r:id="rId22"/>
    <p:sldId id="295" r:id="rId23"/>
    <p:sldId id="283" r:id="rId24"/>
    <p:sldId id="297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7" d="100"/>
          <a:sy n="137" d="100"/>
        </p:scale>
        <p:origin x="138" y="2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42534-F4F8-481D-96B7-C40A05365C14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8028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 smtClean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smtClean="0">
                <a:solidFill>
                  <a:schemeClr val="bg1"/>
                </a:solidFill>
              </a:rPr>
              <a:t>EXCERCISE</a:t>
            </a:r>
            <a:endParaRPr lang="en-GB" sz="360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smtClean="0">
                <a:solidFill>
                  <a:schemeClr val="bg1"/>
                </a:solidFill>
              </a:rPr>
              <a:t>EXCERCISE</a:t>
            </a:r>
            <a:endParaRPr lang="en-GB" sz="360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smtClean="0"/>
              <a:t>Dynamic </a:t>
            </a:r>
            <a:r>
              <a:rPr lang="en-AU" dirty="0" smtClean="0"/>
              <a:t>Arrays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 smtClean="0"/>
              <a:t>Programming – Code Design and Data Structures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155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Adding to a Dynamic Array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344494" cy="1080393"/>
          </a:xfrm>
        </p:spPr>
        <p:txBody>
          <a:bodyPr/>
          <a:lstStyle/>
          <a:p>
            <a:r>
              <a:rPr lang="en-AU" dirty="0" smtClean="0"/>
              <a:t>To add to a dynamic array, we just copy the new element into the first empty slot</a:t>
            </a: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489966"/>
              </p:ext>
            </p:extLst>
          </p:nvPr>
        </p:nvGraphicFramePr>
        <p:xfrm>
          <a:off x="1219200" y="408391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1524000" y="3714750"/>
            <a:ext cx="0" cy="369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9100" y="334541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used </a:t>
            </a:r>
            <a:r>
              <a:rPr lang="en-AU" dirty="0" smtClean="0">
                <a:solidFill>
                  <a:schemeClr val="bg1"/>
                </a:solidFill>
              </a:rPr>
              <a:t>= 0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972300" y="3714750"/>
            <a:ext cx="0" cy="369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76900" y="334541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capacity </a:t>
            </a:r>
            <a:r>
              <a:rPr lang="en-AU" dirty="0" smtClean="0">
                <a:solidFill>
                  <a:schemeClr val="bg1"/>
                </a:solidFill>
              </a:rPr>
              <a:t>= 10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39752" y="2589252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10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1130774" y="259080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Adding: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13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Adding to a Dynamic Array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6"/>
            <a:ext cx="7200478" cy="1197348"/>
          </a:xfrm>
        </p:spPr>
        <p:txBody>
          <a:bodyPr/>
          <a:lstStyle/>
          <a:p>
            <a:r>
              <a:rPr lang="en-AU" dirty="0" smtClean="0"/>
              <a:t>To add to a dynamic array, we just copy the new element into the first empty slot</a:t>
            </a: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624906"/>
              </p:ext>
            </p:extLst>
          </p:nvPr>
        </p:nvGraphicFramePr>
        <p:xfrm>
          <a:off x="1219200" y="408391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10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2113156" y="3708710"/>
            <a:ext cx="0" cy="3752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08256" y="333937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used </a:t>
            </a:r>
            <a:r>
              <a:rPr lang="en-AU" dirty="0" smtClean="0">
                <a:solidFill>
                  <a:schemeClr val="bg1"/>
                </a:solidFill>
              </a:rPr>
              <a:t>= 1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972300" y="3714750"/>
            <a:ext cx="0" cy="369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76900" y="334541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capacity </a:t>
            </a:r>
            <a:r>
              <a:rPr lang="en-AU" dirty="0" smtClean="0">
                <a:solidFill>
                  <a:schemeClr val="bg1"/>
                </a:solidFill>
              </a:rPr>
              <a:t>= 10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39752" y="2587538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10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1130774" y="258908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Adding: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72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Adding to a </a:t>
            </a:r>
            <a:r>
              <a:rPr lang="en-AU" dirty="0"/>
              <a:t>D</a:t>
            </a:r>
            <a:r>
              <a:rPr lang="en-AU" dirty="0" smtClean="0"/>
              <a:t>ynamic Array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The problem comes when we run out of space</a:t>
            </a: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407871"/>
              </p:ext>
            </p:extLst>
          </p:nvPr>
        </p:nvGraphicFramePr>
        <p:xfrm>
          <a:off x="1219200" y="408736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10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12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7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16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9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8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3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4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12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14</a:t>
                      </a:r>
                      <a:endParaRPr lang="en-A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>
            <a:stCxn id="6" idx="2"/>
          </p:cNvCxnSpPr>
          <p:nvPr/>
        </p:nvCxnSpPr>
        <p:spPr>
          <a:xfrm>
            <a:off x="6972300" y="2972800"/>
            <a:ext cx="0" cy="4339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67400" y="260346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used </a:t>
            </a:r>
            <a:r>
              <a:rPr lang="en-AU" dirty="0" smtClean="0">
                <a:solidFill>
                  <a:schemeClr val="bg1"/>
                </a:solidFill>
              </a:rPr>
              <a:t>= </a:t>
            </a:r>
            <a:r>
              <a:rPr lang="en-AU" dirty="0" smtClean="0">
                <a:solidFill>
                  <a:schemeClr val="bg1"/>
                </a:solidFill>
              </a:rPr>
              <a:t>9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972300" y="3714750"/>
            <a:ext cx="0" cy="369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76900" y="334541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capacity </a:t>
            </a:r>
            <a:r>
              <a:rPr lang="en-AU" dirty="0" smtClean="0">
                <a:solidFill>
                  <a:schemeClr val="bg1"/>
                </a:solidFill>
              </a:rPr>
              <a:t>= 10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73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Adding to a Dynamic Array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10788"/>
              </p:ext>
            </p:extLst>
          </p:nvPr>
        </p:nvGraphicFramePr>
        <p:xfrm>
          <a:off x="1187624" y="235572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10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12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7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16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9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8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3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4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12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14</a:t>
                      </a:r>
                      <a:endParaRPr lang="en-A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>
            <a:stCxn id="6" idx="0"/>
          </p:cNvCxnSpPr>
          <p:nvPr/>
        </p:nvCxnSpPr>
        <p:spPr>
          <a:xfrm flipV="1">
            <a:off x="6940724" y="2766936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35824" y="337653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used </a:t>
            </a:r>
            <a:r>
              <a:rPr lang="en-AU" dirty="0" smtClean="0">
                <a:solidFill>
                  <a:schemeClr val="bg1"/>
                </a:solidFill>
              </a:rPr>
              <a:t>= </a:t>
            </a:r>
            <a:r>
              <a:rPr lang="en-AU" dirty="0" smtClean="0">
                <a:solidFill>
                  <a:schemeClr val="bg1"/>
                </a:solidFill>
              </a:rPr>
              <a:t>9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940724" y="1746126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45324" y="137679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capacity </a:t>
            </a:r>
            <a:r>
              <a:rPr lang="en-AU" dirty="0" smtClean="0">
                <a:solidFill>
                  <a:schemeClr val="bg1"/>
                </a:solidFill>
              </a:rPr>
              <a:t>= 10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78224" y="1571682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969246" y="157323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Adding: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06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Adding to a Dynamic Array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165438"/>
              </p:ext>
            </p:extLst>
          </p:nvPr>
        </p:nvGraphicFramePr>
        <p:xfrm>
          <a:off x="1194420" y="232654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10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12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7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16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9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8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3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4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12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14</a:t>
                      </a:r>
                      <a:endParaRPr lang="en-A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>
            <a:stCxn id="6" idx="0"/>
          </p:cNvCxnSpPr>
          <p:nvPr/>
        </p:nvCxnSpPr>
        <p:spPr>
          <a:xfrm flipV="1">
            <a:off x="6947520" y="2737756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42620" y="334735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used </a:t>
            </a:r>
            <a:r>
              <a:rPr lang="en-AU" dirty="0" smtClean="0">
                <a:solidFill>
                  <a:schemeClr val="bg1"/>
                </a:solidFill>
              </a:rPr>
              <a:t>= </a:t>
            </a:r>
            <a:r>
              <a:rPr lang="en-AU" dirty="0" smtClean="0">
                <a:solidFill>
                  <a:schemeClr val="bg1"/>
                </a:solidFill>
              </a:rPr>
              <a:t>9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947520" y="1716946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52120" y="134761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capacity </a:t>
            </a:r>
            <a:r>
              <a:rPr lang="en-AU" dirty="0" smtClean="0">
                <a:solidFill>
                  <a:schemeClr val="bg1"/>
                </a:solidFill>
              </a:rPr>
              <a:t>= 10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85020" y="1542502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12" name="TextBox 11"/>
          <p:cNvSpPr txBox="1"/>
          <p:nvPr/>
        </p:nvSpPr>
        <p:spPr>
          <a:xfrm>
            <a:off x="976042" y="154405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Adding:</a:t>
            </a:r>
            <a:endParaRPr lang="en-AU" dirty="0">
              <a:solidFill>
                <a:schemeClr val="bg1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19976"/>
              </p:ext>
            </p:extLst>
          </p:nvPr>
        </p:nvGraphicFramePr>
        <p:xfrm>
          <a:off x="1194420" y="3804556"/>
          <a:ext cx="60959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267435" y="3459173"/>
            <a:ext cx="3606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i="1" dirty="0" smtClean="0">
                <a:solidFill>
                  <a:schemeClr val="bg1"/>
                </a:solidFill>
              </a:rPr>
              <a:t>New array created twice the size of the original</a:t>
            </a:r>
            <a:endParaRPr lang="en-AU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57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Adding to a Dynamic Array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597151"/>
              </p:ext>
            </p:extLst>
          </p:nvPr>
        </p:nvGraphicFramePr>
        <p:xfrm>
          <a:off x="1189978" y="2346131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10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12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7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16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9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8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3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4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12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14</a:t>
                      </a:r>
                      <a:endParaRPr lang="en-A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>
            <a:stCxn id="6" idx="0"/>
          </p:cNvCxnSpPr>
          <p:nvPr/>
        </p:nvCxnSpPr>
        <p:spPr>
          <a:xfrm flipV="1">
            <a:off x="6943078" y="2757341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38178" y="3366941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used </a:t>
            </a:r>
            <a:r>
              <a:rPr lang="en-AU" dirty="0" smtClean="0">
                <a:solidFill>
                  <a:schemeClr val="bg1"/>
                </a:solidFill>
              </a:rPr>
              <a:t>= </a:t>
            </a:r>
            <a:r>
              <a:rPr lang="en-AU" dirty="0" smtClean="0">
                <a:solidFill>
                  <a:schemeClr val="bg1"/>
                </a:solidFill>
              </a:rPr>
              <a:t>9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943078" y="1736531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47678" y="1367199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capacity </a:t>
            </a:r>
            <a:r>
              <a:rPr lang="en-AU" dirty="0" smtClean="0">
                <a:solidFill>
                  <a:schemeClr val="bg1"/>
                </a:solidFill>
              </a:rPr>
              <a:t>= 10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80578" y="1562087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12" name="TextBox 11"/>
          <p:cNvSpPr txBox="1"/>
          <p:nvPr/>
        </p:nvSpPr>
        <p:spPr>
          <a:xfrm>
            <a:off x="971600" y="156363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Adding:</a:t>
            </a:r>
            <a:endParaRPr lang="en-AU" dirty="0">
              <a:solidFill>
                <a:schemeClr val="bg1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234357"/>
              </p:ext>
            </p:extLst>
          </p:nvPr>
        </p:nvGraphicFramePr>
        <p:xfrm>
          <a:off x="1189978" y="3824141"/>
          <a:ext cx="60959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900" b="0" dirty="0" smtClean="0"/>
                        <a:t>10</a:t>
                      </a:r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900" b="0" dirty="0" smtClean="0"/>
                        <a:t>12</a:t>
                      </a:r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900" b="0" dirty="0" smtClean="0"/>
                        <a:t>7</a:t>
                      </a:r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900" b="0" dirty="0" smtClean="0"/>
                        <a:t>16</a:t>
                      </a:r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900" b="0" dirty="0" smtClean="0"/>
                        <a:t>9</a:t>
                      </a:r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900" b="0" dirty="0" smtClean="0"/>
                        <a:t>8</a:t>
                      </a:r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900" b="0" dirty="0" smtClean="0"/>
                        <a:t>3</a:t>
                      </a:r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900" b="0" dirty="0" smtClean="0"/>
                        <a:t>4</a:t>
                      </a:r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900" b="0" dirty="0" smtClean="0"/>
                        <a:t>12</a:t>
                      </a:r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900" b="0" dirty="0" smtClean="0"/>
                        <a:t>14</a:t>
                      </a:r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262993" y="3478758"/>
            <a:ext cx="3386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i="1" dirty="0" smtClean="0">
                <a:solidFill>
                  <a:schemeClr val="bg1"/>
                </a:solidFill>
              </a:rPr>
              <a:t>Data from the old array is copied to the new</a:t>
            </a:r>
            <a:endParaRPr lang="en-AU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99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Adding to a Dynamic Array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AU" dirty="0"/>
          </a:p>
        </p:txBody>
      </p:sp>
      <p:cxnSp>
        <p:nvCxnSpPr>
          <p:cNvPr id="5" name="Straight Arrow Connector 4"/>
          <p:cNvCxnSpPr>
            <a:stCxn id="6" idx="2"/>
          </p:cNvCxnSpPr>
          <p:nvPr/>
        </p:nvCxnSpPr>
        <p:spPr>
          <a:xfrm>
            <a:off x="4380756" y="3408710"/>
            <a:ext cx="0" cy="3808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75856" y="303937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used </a:t>
            </a:r>
            <a:r>
              <a:rPr lang="en-AU" dirty="0" smtClean="0">
                <a:solidFill>
                  <a:schemeClr val="bg1"/>
                </a:solidFill>
              </a:rPr>
              <a:t>= 10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117714" y="3408710"/>
            <a:ext cx="0" cy="389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22314" y="3015717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capacity </a:t>
            </a:r>
            <a:r>
              <a:rPr lang="en-AU" dirty="0" smtClean="0">
                <a:solidFill>
                  <a:schemeClr val="bg1"/>
                </a:solidFill>
              </a:rPr>
              <a:t>= </a:t>
            </a:r>
            <a:r>
              <a:rPr lang="en-AU" dirty="0" smtClean="0">
                <a:solidFill>
                  <a:schemeClr val="bg1"/>
                </a:solidFill>
              </a:rPr>
              <a:t>20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80578" y="1562087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12" name="TextBox 11"/>
          <p:cNvSpPr txBox="1"/>
          <p:nvPr/>
        </p:nvSpPr>
        <p:spPr>
          <a:xfrm>
            <a:off x="971600" y="156363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Adding:</a:t>
            </a:r>
            <a:endParaRPr lang="en-AU" dirty="0">
              <a:solidFill>
                <a:schemeClr val="bg1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234357"/>
              </p:ext>
            </p:extLst>
          </p:nvPr>
        </p:nvGraphicFramePr>
        <p:xfrm>
          <a:off x="1189978" y="3824141"/>
          <a:ext cx="60959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900" b="0" dirty="0" smtClean="0"/>
                        <a:t>10</a:t>
                      </a:r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900" b="0" dirty="0" smtClean="0"/>
                        <a:t>12</a:t>
                      </a:r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900" b="0" dirty="0" smtClean="0"/>
                        <a:t>7</a:t>
                      </a:r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900" b="0" dirty="0" smtClean="0"/>
                        <a:t>16</a:t>
                      </a:r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900" b="0" dirty="0" smtClean="0"/>
                        <a:t>9</a:t>
                      </a:r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900" b="0" dirty="0" smtClean="0"/>
                        <a:t>8</a:t>
                      </a:r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900" b="0" dirty="0" smtClean="0"/>
                        <a:t>3</a:t>
                      </a:r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900" b="0" dirty="0" smtClean="0"/>
                        <a:t>4</a:t>
                      </a:r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900" b="0" dirty="0" smtClean="0"/>
                        <a:t>12</a:t>
                      </a:r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900" b="0" dirty="0" smtClean="0"/>
                        <a:t>14</a:t>
                      </a:r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262993" y="3478758"/>
            <a:ext cx="187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i="1" dirty="0" smtClean="0">
                <a:solidFill>
                  <a:schemeClr val="bg1"/>
                </a:solidFill>
              </a:rPr>
              <a:t>The old array is deleted</a:t>
            </a:r>
            <a:endParaRPr lang="en-AU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33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Adding to a Dynamic Array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AU" dirty="0"/>
          </a:p>
        </p:txBody>
      </p:sp>
      <p:cxnSp>
        <p:nvCxnSpPr>
          <p:cNvPr id="5" name="Straight Arrow Connector 4"/>
          <p:cNvCxnSpPr>
            <a:stCxn id="6" idx="2"/>
          </p:cNvCxnSpPr>
          <p:nvPr/>
        </p:nvCxnSpPr>
        <p:spPr>
          <a:xfrm>
            <a:off x="4691236" y="3414991"/>
            <a:ext cx="0" cy="3808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86336" y="3045659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used </a:t>
            </a:r>
            <a:r>
              <a:rPr lang="en-AU" dirty="0" smtClean="0">
                <a:solidFill>
                  <a:schemeClr val="bg1"/>
                </a:solidFill>
              </a:rPr>
              <a:t>= </a:t>
            </a:r>
            <a:r>
              <a:rPr lang="en-AU" dirty="0" smtClean="0">
                <a:solidFill>
                  <a:schemeClr val="bg1"/>
                </a:solidFill>
              </a:rPr>
              <a:t>12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117714" y="3408710"/>
            <a:ext cx="0" cy="389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22314" y="3015717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capacity </a:t>
            </a:r>
            <a:r>
              <a:rPr lang="en-AU" dirty="0" smtClean="0">
                <a:solidFill>
                  <a:schemeClr val="bg1"/>
                </a:solidFill>
              </a:rPr>
              <a:t>= </a:t>
            </a:r>
            <a:r>
              <a:rPr lang="en-AU" dirty="0" smtClean="0">
                <a:solidFill>
                  <a:schemeClr val="bg1"/>
                </a:solidFill>
              </a:rPr>
              <a:t>20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80578" y="1562087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12" name="TextBox 11"/>
          <p:cNvSpPr txBox="1"/>
          <p:nvPr/>
        </p:nvSpPr>
        <p:spPr>
          <a:xfrm>
            <a:off x="971600" y="156363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Adding:</a:t>
            </a:r>
            <a:endParaRPr lang="en-AU" dirty="0">
              <a:solidFill>
                <a:schemeClr val="bg1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616519"/>
              </p:ext>
            </p:extLst>
          </p:nvPr>
        </p:nvGraphicFramePr>
        <p:xfrm>
          <a:off x="1189978" y="3824141"/>
          <a:ext cx="60959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900" b="0" dirty="0" smtClean="0"/>
                        <a:t>10</a:t>
                      </a:r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900" b="0" dirty="0" smtClean="0"/>
                        <a:t>12</a:t>
                      </a:r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900" b="0" dirty="0" smtClean="0"/>
                        <a:t>7</a:t>
                      </a:r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900" b="0" dirty="0" smtClean="0"/>
                        <a:t>16</a:t>
                      </a:r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900" b="0" dirty="0" smtClean="0"/>
                        <a:t>9</a:t>
                      </a:r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900" b="0" dirty="0" smtClean="0"/>
                        <a:t>8</a:t>
                      </a:r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900" b="0" dirty="0" smtClean="0"/>
                        <a:t>3</a:t>
                      </a:r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900" b="0" dirty="0" smtClean="0"/>
                        <a:t>4</a:t>
                      </a:r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900" b="0" dirty="0" smtClean="0"/>
                        <a:t>12</a:t>
                      </a:r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900" b="0" dirty="0" smtClean="0"/>
                        <a:t>14</a:t>
                      </a:r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900" b="0" dirty="0" smtClean="0"/>
                        <a:t>1</a:t>
                      </a:r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262993" y="3478758"/>
            <a:ext cx="256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i="1" dirty="0" smtClean="0">
                <a:solidFill>
                  <a:schemeClr val="bg1"/>
                </a:solidFill>
              </a:rPr>
              <a:t>Finally the new element is added</a:t>
            </a:r>
            <a:endParaRPr lang="en-AU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09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Adding to a Dynamic Array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TextBox 3"/>
          <p:cNvSpPr txBox="1"/>
          <p:nvPr/>
        </p:nvSpPr>
        <p:spPr>
          <a:xfrm>
            <a:off x="381000" y="1200150"/>
            <a:ext cx="8001000" cy="32932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AU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AddToArrayEnd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newElement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IF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used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capacity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endParaRPr lang="en-A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newData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array[capacity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 2];</a:t>
            </a:r>
          </a:p>
          <a:p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copy(</a:t>
            </a:r>
            <a:r>
              <a:rPr lang="en-AU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newData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data);</a:t>
            </a:r>
            <a:endParaRPr lang="en-AU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delete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en-AU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data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newData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capacity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*= 2</a:t>
            </a:r>
          </a:p>
          <a:p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END IF</a:t>
            </a:r>
          </a:p>
          <a:p>
            <a:endParaRPr lang="en-AU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data[used]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newElement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used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+= 1;</a:t>
            </a:r>
            <a:b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42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Adding to </a:t>
            </a:r>
            <a:r>
              <a:rPr lang="en-AU" dirty="0" smtClean="0"/>
              <a:t>the Middle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Adding to the middle, between existing elements, is similar</a:t>
            </a:r>
          </a:p>
          <a:p>
            <a:pPr lvl="1"/>
            <a:r>
              <a:rPr lang="en-AU" dirty="0" smtClean="0"/>
              <a:t>The same size check must be done first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Instead </a:t>
            </a:r>
            <a:r>
              <a:rPr lang="en-AU" dirty="0" smtClean="0"/>
              <a:t>of appending the new data at the end </a:t>
            </a:r>
            <a:r>
              <a:rPr lang="en-AU" dirty="0" smtClean="0"/>
              <a:t>we</a:t>
            </a:r>
          </a:p>
          <a:p>
            <a:pPr lvl="1"/>
            <a:r>
              <a:rPr lang="en-AU" dirty="0" smtClean="0"/>
              <a:t>Shift all elements after where you want to add the new data forward by one slot, to make room for the new data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5379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Contents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dirty="0" smtClean="0"/>
              <a:t>What are dynamic arrays?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Creating Arrays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Adding elements.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Growing the array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Removing elements </a:t>
            </a:r>
          </a:p>
          <a:p>
            <a:pPr lvl="1"/>
            <a:r>
              <a:rPr lang="en-AU" dirty="0" smtClean="0"/>
              <a:t>Ordered</a:t>
            </a:r>
          </a:p>
          <a:p>
            <a:pPr lvl="1"/>
            <a:r>
              <a:rPr lang="en-AU" dirty="0" smtClean="0"/>
              <a:t>Unordered</a:t>
            </a:r>
          </a:p>
        </p:txBody>
      </p:sp>
    </p:spTree>
    <p:extLst>
      <p:ext uri="{BB962C8B-B14F-4D97-AF65-F5344CB8AC3E}">
        <p14:creationId xmlns:p14="http://schemas.microsoft.com/office/powerpoint/2010/main" val="113884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Adding to a Dynamic Array</a:t>
            </a:r>
            <a:endParaRPr lang="en-AU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724400" y="2391068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333750" y="202173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used </a:t>
            </a:r>
            <a:r>
              <a:rPr lang="en-AU" dirty="0" smtClean="0">
                <a:solidFill>
                  <a:schemeClr val="bg1"/>
                </a:solidFill>
              </a:rPr>
              <a:t>= 11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162800" y="2162468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13813" y="1779662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capacity </a:t>
            </a:r>
            <a:r>
              <a:rPr lang="en-AU" dirty="0" smtClean="0">
                <a:solidFill>
                  <a:schemeClr val="bg1"/>
                </a:solidFill>
              </a:rPr>
              <a:t>= 20</a:t>
            </a:r>
            <a:endParaRPr lang="en-AU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568849"/>
              </p:ext>
            </p:extLst>
          </p:nvPr>
        </p:nvGraphicFramePr>
        <p:xfrm>
          <a:off x="1219200" y="2772068"/>
          <a:ext cx="60959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900" b="0" dirty="0" smtClean="0"/>
                        <a:t>10</a:t>
                      </a:r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900" b="0" dirty="0" smtClean="0"/>
                        <a:t>12</a:t>
                      </a:r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900" b="0" dirty="0" smtClean="0"/>
                        <a:t>7</a:t>
                      </a:r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900" b="0" dirty="0" smtClean="0"/>
                        <a:t>16</a:t>
                      </a:r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900" b="0" dirty="0" smtClean="0"/>
                        <a:t>9</a:t>
                      </a:r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900" b="0" dirty="0" smtClean="0"/>
                        <a:t>8</a:t>
                      </a:r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900" b="0" dirty="0" smtClean="0"/>
                        <a:t>3</a:t>
                      </a:r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900" b="0" dirty="0" smtClean="0"/>
                        <a:t>4</a:t>
                      </a:r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900" b="0" dirty="0" smtClean="0"/>
                        <a:t>12</a:t>
                      </a:r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900" b="0" dirty="0" smtClean="0"/>
                        <a:t>14</a:t>
                      </a:r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900" b="0" dirty="0" smtClean="0"/>
                        <a:t>1</a:t>
                      </a:r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V="1">
            <a:off x="3059832" y="3147814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51720" y="379588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i="1" dirty="0" smtClean="0">
                <a:solidFill>
                  <a:schemeClr val="bg1"/>
                </a:solidFill>
              </a:rPr>
              <a:t>insert element here</a:t>
            </a:r>
            <a:endParaRPr lang="en-AU" i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80692" y="1485796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99</a:t>
            </a:r>
            <a:endParaRPr lang="en-AU" dirty="0"/>
          </a:p>
        </p:txBody>
      </p:sp>
      <p:sp>
        <p:nvSpPr>
          <p:cNvPr id="14" name="TextBox 13"/>
          <p:cNvSpPr txBox="1"/>
          <p:nvPr/>
        </p:nvSpPr>
        <p:spPr>
          <a:xfrm>
            <a:off x="899592" y="149163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Adding: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14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Adding to a Dynamic Array</a:t>
            </a:r>
            <a:endParaRPr lang="en-AU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026546" y="2391068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635896" y="202173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used </a:t>
            </a:r>
            <a:r>
              <a:rPr lang="en-AU" dirty="0" smtClean="0">
                <a:solidFill>
                  <a:schemeClr val="bg1"/>
                </a:solidFill>
              </a:rPr>
              <a:t>= 11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162800" y="2162468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13813" y="1779662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capacity </a:t>
            </a:r>
            <a:r>
              <a:rPr lang="en-AU" dirty="0" smtClean="0">
                <a:solidFill>
                  <a:schemeClr val="bg1"/>
                </a:solidFill>
              </a:rPr>
              <a:t>= 20</a:t>
            </a:r>
            <a:endParaRPr lang="en-AU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782041"/>
              </p:ext>
            </p:extLst>
          </p:nvPr>
        </p:nvGraphicFramePr>
        <p:xfrm>
          <a:off x="1219200" y="2772068"/>
          <a:ext cx="60959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900" b="0" dirty="0" smtClean="0"/>
                        <a:t>10</a:t>
                      </a:r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900" b="0" dirty="0" smtClean="0"/>
                        <a:t>12</a:t>
                      </a:r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900" b="0" dirty="0" smtClean="0"/>
                        <a:t>7</a:t>
                      </a:r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900" b="0" dirty="0" smtClean="0"/>
                        <a:t>16</a:t>
                      </a:r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900" b="0" dirty="0" smtClean="0"/>
                        <a:t>9</a:t>
                      </a:r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900" b="0" dirty="0" smtClean="0"/>
                        <a:t>8</a:t>
                      </a:r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900" b="1" dirty="0" smtClean="0"/>
                        <a:t>3</a:t>
                      </a:r>
                      <a:endParaRPr lang="en-AU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900" b="1" dirty="0" smtClean="0"/>
                        <a:t>4</a:t>
                      </a:r>
                      <a:endParaRPr lang="en-AU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900" b="1" dirty="0" smtClean="0"/>
                        <a:t>12</a:t>
                      </a:r>
                      <a:endParaRPr lang="en-AU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900" b="1" dirty="0" smtClean="0"/>
                        <a:t>14</a:t>
                      </a:r>
                      <a:endParaRPr lang="en-AU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900" b="1" dirty="0" smtClean="0"/>
                        <a:t>1</a:t>
                      </a:r>
                      <a:endParaRPr lang="en-AU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V="1">
            <a:off x="3059832" y="3147814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51720" y="379588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i="1" dirty="0" smtClean="0">
                <a:solidFill>
                  <a:schemeClr val="bg1"/>
                </a:solidFill>
              </a:rPr>
              <a:t>insert element here</a:t>
            </a:r>
            <a:endParaRPr lang="en-AU" i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80692" y="1485796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99</a:t>
            </a:r>
            <a:endParaRPr lang="en-AU" dirty="0"/>
          </a:p>
        </p:txBody>
      </p:sp>
      <p:sp>
        <p:nvSpPr>
          <p:cNvPr id="14" name="TextBox 13"/>
          <p:cNvSpPr txBox="1"/>
          <p:nvPr/>
        </p:nvSpPr>
        <p:spPr>
          <a:xfrm>
            <a:off x="899592" y="149163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Adding: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419872" y="3291830"/>
            <a:ext cx="13045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59832" y="3235474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i="1" dirty="0" smtClean="0">
                <a:solidFill>
                  <a:schemeClr val="bg1"/>
                </a:solidFill>
              </a:rPr>
              <a:t>shift elements</a:t>
            </a:r>
            <a:endParaRPr lang="en-AU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28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Adding to a Dynamic Array</a:t>
            </a:r>
            <a:endParaRPr lang="en-AU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048994" y="2391068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658344" y="202173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used </a:t>
            </a:r>
            <a:r>
              <a:rPr lang="en-AU" dirty="0" smtClean="0">
                <a:solidFill>
                  <a:schemeClr val="bg1"/>
                </a:solidFill>
              </a:rPr>
              <a:t>= </a:t>
            </a:r>
            <a:r>
              <a:rPr lang="en-AU" b="1" dirty="0" smtClean="0">
                <a:solidFill>
                  <a:schemeClr val="bg1"/>
                </a:solidFill>
              </a:rPr>
              <a:t>12</a:t>
            </a:r>
            <a:endParaRPr lang="en-AU" b="1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162800" y="2162468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13813" y="1779662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capacity </a:t>
            </a:r>
            <a:r>
              <a:rPr lang="en-AU" dirty="0" smtClean="0">
                <a:solidFill>
                  <a:schemeClr val="bg1"/>
                </a:solidFill>
              </a:rPr>
              <a:t>= 20</a:t>
            </a:r>
            <a:endParaRPr lang="en-AU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749889"/>
              </p:ext>
            </p:extLst>
          </p:nvPr>
        </p:nvGraphicFramePr>
        <p:xfrm>
          <a:off x="1219200" y="2772068"/>
          <a:ext cx="60959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900" b="0" dirty="0" smtClean="0"/>
                        <a:t>10</a:t>
                      </a:r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900" b="0" dirty="0" smtClean="0"/>
                        <a:t>12</a:t>
                      </a:r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900" b="0" dirty="0" smtClean="0"/>
                        <a:t>7</a:t>
                      </a:r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900" b="0" dirty="0" smtClean="0"/>
                        <a:t>16</a:t>
                      </a:r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900" b="0" dirty="0" smtClean="0"/>
                        <a:t>9</a:t>
                      </a:r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900" b="0" dirty="0" smtClean="0"/>
                        <a:t>8</a:t>
                      </a:r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900" b="1" dirty="0" smtClean="0"/>
                        <a:t>99</a:t>
                      </a:r>
                      <a:endParaRPr lang="en-AU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900" b="0" dirty="0" smtClean="0"/>
                        <a:t>3</a:t>
                      </a:r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900" b="0" dirty="0" smtClean="0"/>
                        <a:t>4</a:t>
                      </a:r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900" b="0" dirty="0" smtClean="0"/>
                        <a:t>12</a:t>
                      </a:r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900" b="0" dirty="0" smtClean="0"/>
                        <a:t>14</a:t>
                      </a:r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900" b="0" dirty="0" smtClean="0"/>
                        <a:t>1</a:t>
                      </a:r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V="1">
            <a:off x="3203848" y="3147814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95736" y="379588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i="1" dirty="0" smtClean="0">
                <a:solidFill>
                  <a:schemeClr val="bg1"/>
                </a:solidFill>
              </a:rPr>
              <a:t>insert element here</a:t>
            </a:r>
            <a:endParaRPr lang="en-AU" i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80692" y="1485796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99</a:t>
            </a:r>
            <a:endParaRPr lang="en-AU" dirty="0"/>
          </a:p>
        </p:txBody>
      </p:sp>
      <p:sp>
        <p:nvSpPr>
          <p:cNvPr id="14" name="TextBox 13"/>
          <p:cNvSpPr txBox="1"/>
          <p:nvPr/>
        </p:nvSpPr>
        <p:spPr>
          <a:xfrm>
            <a:off x="899592" y="149163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Adding: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66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Expanding the Array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AU" dirty="0" smtClean="0"/>
              <a:t>In the example given, we doubled the size of the array every time we run out of space</a:t>
            </a:r>
          </a:p>
          <a:p>
            <a:pPr lvl="1"/>
            <a:r>
              <a:rPr lang="en-AU" dirty="0" smtClean="0"/>
              <a:t>This could lead to large amounts of memory wasted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You might want to only expand the array by 50% every time it needs to grow</a:t>
            </a:r>
          </a:p>
          <a:p>
            <a:pPr lvl="1"/>
            <a:r>
              <a:rPr lang="en-AU" dirty="0" smtClean="0"/>
              <a:t>Or 25%</a:t>
            </a:r>
          </a:p>
          <a:p>
            <a:pPr lvl="1"/>
            <a:r>
              <a:rPr lang="en-AU" dirty="0" smtClean="0"/>
              <a:t>Or 10%</a:t>
            </a:r>
          </a:p>
          <a:p>
            <a:pPr lvl="1"/>
            <a:r>
              <a:rPr lang="en-AU" dirty="0" smtClean="0"/>
              <a:t>Or only by a single element</a:t>
            </a:r>
          </a:p>
          <a:p>
            <a:pPr lvl="1"/>
            <a:r>
              <a:rPr lang="en-AU" dirty="0" smtClean="0"/>
              <a:t>Or by a specified grow size</a:t>
            </a:r>
          </a:p>
          <a:p>
            <a:endParaRPr lang="en-AU" dirty="0" smtClean="0"/>
          </a:p>
          <a:p>
            <a:r>
              <a:rPr lang="en-AU" dirty="0" smtClean="0"/>
              <a:t>The less you expand the array by, the closer it will match the exact amount of memory used</a:t>
            </a:r>
          </a:p>
          <a:p>
            <a:pPr lvl="1"/>
            <a:r>
              <a:rPr lang="en-AU" dirty="0" smtClean="0"/>
              <a:t>However, the smaller the expansion, the more often you will need to allocate, copy and </a:t>
            </a:r>
            <a:r>
              <a:rPr lang="en-AU" dirty="0" err="1" smtClean="0"/>
              <a:t>deallocate</a:t>
            </a:r>
            <a:r>
              <a:rPr lang="en-AU" dirty="0" smtClean="0"/>
              <a:t> the array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4745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Expanding the Array – Debug Only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AU" dirty="0" smtClean="0"/>
              <a:t>One technique developers use to limit run-time array growth and wasted space</a:t>
            </a:r>
          </a:p>
          <a:p>
            <a:pPr lvl="1"/>
            <a:r>
              <a:rPr lang="en-AU" dirty="0"/>
              <a:t>O</a:t>
            </a:r>
            <a:r>
              <a:rPr lang="en-AU" dirty="0" smtClean="0"/>
              <a:t>nly allow expansion during development of the game</a:t>
            </a:r>
          </a:p>
          <a:p>
            <a:pPr lvl="1"/>
            <a:r>
              <a:rPr lang="en-AU" dirty="0" smtClean="0"/>
              <a:t>Track maximum used elements during development</a:t>
            </a:r>
          </a:p>
          <a:p>
            <a:pPr lvl="1"/>
            <a:r>
              <a:rPr lang="en-AU" dirty="0" smtClean="0"/>
              <a:t>In final release allocate each array to fit the maximum used element count from production and don’t allow array expansion</a:t>
            </a:r>
          </a:p>
          <a:p>
            <a:pPr lvl="1"/>
            <a:endParaRPr lang="en-AU" dirty="0"/>
          </a:p>
          <a:p>
            <a:r>
              <a:rPr lang="en-AU" dirty="0" smtClean="0"/>
              <a:t>Not always a suitable option</a:t>
            </a:r>
          </a:p>
          <a:p>
            <a:pPr lvl="1"/>
            <a:r>
              <a:rPr lang="en-AU" dirty="0" smtClean="0"/>
              <a:t>Maximum required elements may change from play-through to play-through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5482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Removing From a Dynamic Array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Removing from the end of a dynamic array is very easy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Just subtract 1 from the </a:t>
            </a:r>
            <a:r>
              <a:rPr lang="en-AU" dirty="0" smtClean="0">
                <a:solidFill>
                  <a:srgbClr val="00B0F0"/>
                </a:solidFill>
              </a:rPr>
              <a:t>used </a:t>
            </a:r>
            <a:r>
              <a:rPr lang="en-AU" dirty="0" smtClean="0"/>
              <a:t>variable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We don’t need to modify the existing data</a:t>
            </a:r>
          </a:p>
          <a:p>
            <a:pPr lvl="1"/>
            <a:r>
              <a:rPr lang="en-AU" dirty="0" smtClean="0"/>
              <a:t>It becomes the same as the junk data that the allocated array started as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13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Removing From a Dynamic Array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Removing from the middle is a bit harder and provides us with a choice</a:t>
            </a:r>
          </a:p>
          <a:p>
            <a:pPr lvl="1"/>
            <a:r>
              <a:rPr lang="en-AU" dirty="0" smtClean="0"/>
              <a:t>If we don’t care about the order of elements in the array we can just copy the last element over the top of the element we want to remove</a:t>
            </a:r>
          </a:p>
          <a:p>
            <a:pPr lvl="1"/>
            <a:r>
              <a:rPr lang="en-AU" dirty="0" smtClean="0"/>
              <a:t>If we do care about order, we have to move all elements after the end of the array back by one element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After doing either of these, we decrement </a:t>
            </a:r>
            <a:r>
              <a:rPr lang="en-AU" dirty="0" smtClean="0">
                <a:solidFill>
                  <a:srgbClr val="00B0F0"/>
                </a:solidFill>
              </a:rPr>
              <a:t>used </a:t>
            </a:r>
            <a:r>
              <a:rPr lang="en-AU" dirty="0" smtClean="0"/>
              <a:t>like before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7250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Removing from a dynamic array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lang="en-AU" dirty="0" smtClean="0"/>
              <a:t>From end: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r>
              <a:rPr lang="en-AU" dirty="0" smtClean="0"/>
              <a:t>From middle unordered:</a:t>
            </a:r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r>
              <a:rPr lang="en-AU" dirty="0" smtClean="0"/>
              <a:t>From middle ordered: 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dirty="0" smtClean="0"/>
              <a:t> </a:t>
            </a: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05107" y="162362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10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12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7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16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9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8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3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4</a:t>
                      </a:r>
                      <a:endParaRPr lang="en-AU" b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6086707" y="1994468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11544" y="2220074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used </a:t>
            </a:r>
            <a:r>
              <a:rPr lang="en-AU" dirty="0" smtClean="0">
                <a:solidFill>
                  <a:schemeClr val="bg1"/>
                </a:solidFill>
              </a:rPr>
              <a:t>= 8</a:t>
            </a:r>
            <a:endParaRPr lang="en-AU" dirty="0">
              <a:solidFill>
                <a:schemeClr val="bg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899531" y="289818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10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12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7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16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9</a:t>
                      </a:r>
                      <a:endParaRPr lang="en-AU" b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8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3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4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6081131" y="3269022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05968" y="349462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used </a:t>
            </a:r>
            <a:r>
              <a:rPr lang="en-AU" dirty="0" smtClean="0">
                <a:solidFill>
                  <a:schemeClr val="bg1"/>
                </a:solidFill>
              </a:rPr>
              <a:t>= 8</a:t>
            </a:r>
            <a:endParaRPr lang="en-AU" dirty="0">
              <a:solidFill>
                <a:schemeClr val="bg1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886521" y="409575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10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12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7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16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9</a:t>
                      </a:r>
                      <a:endParaRPr lang="en-AU" b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8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3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4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 flipV="1">
            <a:off x="6068121" y="446659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92958" y="469219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used </a:t>
            </a:r>
            <a:r>
              <a:rPr lang="en-AU" dirty="0" smtClean="0">
                <a:solidFill>
                  <a:schemeClr val="bg1"/>
                </a:solidFill>
              </a:rPr>
              <a:t>= 8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86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Removing from a dynamic array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lang="en-AU" dirty="0" smtClean="0"/>
              <a:t>From end: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r>
              <a:rPr lang="en-AU" dirty="0" smtClean="0"/>
              <a:t>From middle unordered:</a:t>
            </a:r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r>
              <a:rPr lang="en-AU" dirty="0" smtClean="0"/>
              <a:t>From middle ordered: 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dirty="0" smtClean="0"/>
              <a:t> </a:t>
            </a: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05107" y="162362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10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12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7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16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9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8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3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4</a:t>
                      </a:r>
                      <a:endParaRPr lang="en-AU" b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5494763" y="1994468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19600" y="2220074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used </a:t>
            </a:r>
            <a:r>
              <a:rPr lang="en-AU" dirty="0" smtClean="0">
                <a:solidFill>
                  <a:schemeClr val="bg1"/>
                </a:solidFill>
              </a:rPr>
              <a:t>= 7</a:t>
            </a:r>
            <a:endParaRPr lang="en-AU" dirty="0">
              <a:solidFill>
                <a:schemeClr val="bg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174891"/>
              </p:ext>
            </p:extLst>
          </p:nvPr>
        </p:nvGraphicFramePr>
        <p:xfrm>
          <a:off x="899531" y="289818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10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12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7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16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4</a:t>
                      </a:r>
                      <a:endParaRPr lang="en-AU" b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8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3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4</a:t>
                      </a:r>
                      <a:endParaRPr lang="en-AU" b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6081131" y="3269022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05968" y="349462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used </a:t>
            </a:r>
            <a:r>
              <a:rPr lang="en-AU" dirty="0" smtClean="0">
                <a:solidFill>
                  <a:schemeClr val="bg1"/>
                </a:solidFill>
              </a:rPr>
              <a:t>= 8</a:t>
            </a:r>
            <a:endParaRPr lang="en-AU" dirty="0">
              <a:solidFill>
                <a:schemeClr val="bg1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983293"/>
              </p:ext>
            </p:extLst>
          </p:nvPr>
        </p:nvGraphicFramePr>
        <p:xfrm>
          <a:off x="886521" y="409575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10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12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7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16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8</a:t>
                      </a:r>
                      <a:endParaRPr lang="en-AU" b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8</a:t>
                      </a:r>
                      <a:endParaRPr lang="en-AU" b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3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4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 flipV="1">
            <a:off x="6068121" y="446659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92958" y="469219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used </a:t>
            </a:r>
            <a:r>
              <a:rPr lang="en-AU" dirty="0" smtClean="0">
                <a:solidFill>
                  <a:schemeClr val="bg1"/>
                </a:solidFill>
              </a:rPr>
              <a:t>= 8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7" name="Curved Right Arrow 6"/>
          <p:cNvSpPr/>
          <p:nvPr/>
        </p:nvSpPr>
        <p:spPr>
          <a:xfrm rot="5400000">
            <a:off x="4467395" y="1757907"/>
            <a:ext cx="225606" cy="188860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7" name="Curved Right Arrow 16"/>
          <p:cNvSpPr/>
          <p:nvPr/>
        </p:nvSpPr>
        <p:spPr>
          <a:xfrm rot="5400000">
            <a:off x="3845616" y="3482009"/>
            <a:ext cx="225606" cy="79511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88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Removing from a dynamic array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lang="en-AU" dirty="0" smtClean="0"/>
              <a:t>From end: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r>
              <a:rPr lang="en-AU" dirty="0" smtClean="0"/>
              <a:t>From middle unordered:</a:t>
            </a:r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r>
              <a:rPr lang="en-AU" dirty="0" smtClean="0"/>
              <a:t>From middle ordered: 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dirty="0" smtClean="0"/>
              <a:t> </a:t>
            </a: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0217"/>
              </p:ext>
            </p:extLst>
          </p:nvPr>
        </p:nvGraphicFramePr>
        <p:xfrm>
          <a:off x="905107" y="162362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10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12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7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16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9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8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3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5494763" y="1994468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19600" y="2220074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used </a:t>
            </a:r>
            <a:r>
              <a:rPr lang="en-AU" dirty="0" smtClean="0">
                <a:solidFill>
                  <a:schemeClr val="bg1"/>
                </a:solidFill>
              </a:rPr>
              <a:t>= 7</a:t>
            </a:r>
            <a:endParaRPr lang="en-AU" dirty="0">
              <a:solidFill>
                <a:schemeClr val="bg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113417"/>
              </p:ext>
            </p:extLst>
          </p:nvPr>
        </p:nvGraphicFramePr>
        <p:xfrm>
          <a:off x="899531" y="289818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10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12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7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16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4</a:t>
                      </a:r>
                      <a:endParaRPr lang="en-AU" b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8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3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4</a:t>
                      </a:r>
                      <a:endParaRPr lang="en-AU" b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5465026" y="3269022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89863" y="349462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used </a:t>
            </a:r>
            <a:r>
              <a:rPr lang="en-AU" dirty="0" smtClean="0">
                <a:solidFill>
                  <a:schemeClr val="bg1"/>
                </a:solidFill>
              </a:rPr>
              <a:t>= 7</a:t>
            </a:r>
            <a:endParaRPr lang="en-AU" dirty="0">
              <a:solidFill>
                <a:schemeClr val="bg1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421774"/>
              </p:ext>
            </p:extLst>
          </p:nvPr>
        </p:nvGraphicFramePr>
        <p:xfrm>
          <a:off x="886521" y="409575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10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12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7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16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8</a:t>
                      </a:r>
                      <a:endParaRPr lang="en-AU" b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3</a:t>
                      </a:r>
                      <a:endParaRPr lang="en-AU" b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3</a:t>
                      </a:r>
                      <a:endParaRPr lang="en-AU" b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4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 flipV="1">
            <a:off x="6068121" y="446659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92958" y="469219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used </a:t>
            </a:r>
            <a:r>
              <a:rPr lang="en-AU" dirty="0" smtClean="0">
                <a:solidFill>
                  <a:schemeClr val="bg1"/>
                </a:solidFill>
              </a:rPr>
              <a:t>= 8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7" name="Curved Right Arrow 16"/>
          <p:cNvSpPr/>
          <p:nvPr/>
        </p:nvSpPr>
        <p:spPr>
          <a:xfrm rot="5400000">
            <a:off x="4478442" y="3490522"/>
            <a:ext cx="225606" cy="79511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33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Dynamic Arrays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560518" cy="3384649"/>
          </a:xfrm>
        </p:spPr>
        <p:txBody>
          <a:bodyPr>
            <a:normAutofit/>
          </a:bodyPr>
          <a:lstStyle/>
          <a:p>
            <a:r>
              <a:rPr lang="en-AU" sz="2400" dirty="0" smtClean="0"/>
              <a:t>Often you need to allocate memory for an array when you don’t know exactly how big it will need to be</a:t>
            </a:r>
          </a:p>
          <a:p>
            <a:pPr lvl="1"/>
            <a:endParaRPr lang="en-AU" sz="2000" dirty="0" smtClean="0"/>
          </a:p>
          <a:p>
            <a:r>
              <a:rPr lang="en-AU" sz="2400" dirty="0" smtClean="0"/>
              <a:t>A dynamic array is an array that grows and </a:t>
            </a:r>
            <a:r>
              <a:rPr lang="en-AU" sz="2400" dirty="0" smtClean="0"/>
              <a:t>shrinks to roughly match the size of the data stored within it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27867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Removing from a dynamic array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lang="en-AU" dirty="0" smtClean="0"/>
              <a:t>From end: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r>
              <a:rPr lang="en-AU" dirty="0" smtClean="0"/>
              <a:t>From middle unordered:</a:t>
            </a:r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r>
              <a:rPr lang="en-AU" dirty="0" smtClean="0"/>
              <a:t>From middle ordered: 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dirty="0" smtClean="0"/>
              <a:t> </a:t>
            </a: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968909"/>
              </p:ext>
            </p:extLst>
          </p:nvPr>
        </p:nvGraphicFramePr>
        <p:xfrm>
          <a:off x="905107" y="162362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10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12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7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16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9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8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3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5494763" y="1994468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19600" y="2220074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used </a:t>
            </a:r>
            <a:r>
              <a:rPr lang="en-AU" dirty="0" smtClean="0">
                <a:solidFill>
                  <a:schemeClr val="bg1"/>
                </a:solidFill>
              </a:rPr>
              <a:t>= 7</a:t>
            </a:r>
            <a:endParaRPr lang="en-AU" dirty="0">
              <a:solidFill>
                <a:schemeClr val="bg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532052"/>
              </p:ext>
            </p:extLst>
          </p:nvPr>
        </p:nvGraphicFramePr>
        <p:xfrm>
          <a:off x="899531" y="289818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10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12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7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16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4</a:t>
                      </a:r>
                      <a:endParaRPr lang="en-AU" b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8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3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5465026" y="3269022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89863" y="349462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used </a:t>
            </a:r>
            <a:r>
              <a:rPr lang="en-AU" dirty="0" smtClean="0">
                <a:solidFill>
                  <a:schemeClr val="bg1"/>
                </a:solidFill>
              </a:rPr>
              <a:t>= 7</a:t>
            </a:r>
            <a:endParaRPr lang="en-AU" dirty="0">
              <a:solidFill>
                <a:schemeClr val="bg1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412092"/>
              </p:ext>
            </p:extLst>
          </p:nvPr>
        </p:nvGraphicFramePr>
        <p:xfrm>
          <a:off x="886521" y="409575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10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12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7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16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8</a:t>
                      </a:r>
                      <a:endParaRPr lang="en-AU" b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3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4</a:t>
                      </a:r>
                      <a:endParaRPr lang="en-AU" b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4</a:t>
                      </a:r>
                      <a:endParaRPr lang="en-AU" b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 flipV="1">
            <a:off x="6068121" y="446659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92958" y="469219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used </a:t>
            </a:r>
            <a:r>
              <a:rPr lang="en-AU" dirty="0" smtClean="0">
                <a:solidFill>
                  <a:schemeClr val="bg1"/>
                </a:solidFill>
              </a:rPr>
              <a:t>= 8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7" name="Curved Right Arrow 16"/>
          <p:cNvSpPr/>
          <p:nvPr/>
        </p:nvSpPr>
        <p:spPr>
          <a:xfrm rot="5400000">
            <a:off x="5045934" y="3498296"/>
            <a:ext cx="225606" cy="79511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56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Removing from a dynamic array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lang="en-AU" dirty="0" smtClean="0"/>
              <a:t>From end: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r>
              <a:rPr lang="en-AU" dirty="0" smtClean="0"/>
              <a:t>From middle unordered:</a:t>
            </a:r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r>
              <a:rPr lang="en-AU" dirty="0" smtClean="0"/>
              <a:t>From middle ordered: 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dirty="0" smtClean="0"/>
              <a:t> </a:t>
            </a: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021481"/>
              </p:ext>
            </p:extLst>
          </p:nvPr>
        </p:nvGraphicFramePr>
        <p:xfrm>
          <a:off x="905107" y="162362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10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12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7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16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9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8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3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5494763" y="1994468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19600" y="2220074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used </a:t>
            </a:r>
            <a:r>
              <a:rPr lang="en-AU" dirty="0" smtClean="0">
                <a:solidFill>
                  <a:schemeClr val="bg1"/>
                </a:solidFill>
              </a:rPr>
              <a:t>= 7</a:t>
            </a:r>
            <a:endParaRPr lang="en-AU" dirty="0">
              <a:solidFill>
                <a:schemeClr val="bg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68145"/>
              </p:ext>
            </p:extLst>
          </p:nvPr>
        </p:nvGraphicFramePr>
        <p:xfrm>
          <a:off x="899531" y="289818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10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12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7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16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4</a:t>
                      </a:r>
                      <a:endParaRPr lang="en-AU" b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8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3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5465026" y="3269022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89863" y="349462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used </a:t>
            </a:r>
            <a:r>
              <a:rPr lang="en-AU" dirty="0" smtClean="0">
                <a:solidFill>
                  <a:schemeClr val="bg1"/>
                </a:solidFill>
              </a:rPr>
              <a:t>= 7</a:t>
            </a:r>
            <a:endParaRPr lang="en-AU" dirty="0">
              <a:solidFill>
                <a:schemeClr val="bg1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552658"/>
              </p:ext>
            </p:extLst>
          </p:nvPr>
        </p:nvGraphicFramePr>
        <p:xfrm>
          <a:off x="886521" y="409575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10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12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7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16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8</a:t>
                      </a:r>
                      <a:endParaRPr lang="en-AU" b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3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4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4</a:t>
                      </a:r>
                      <a:endParaRPr lang="en-AU" b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 flipV="1">
            <a:off x="5465026" y="446784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89863" y="469344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used </a:t>
            </a:r>
            <a:r>
              <a:rPr lang="en-AU" dirty="0" smtClean="0">
                <a:solidFill>
                  <a:schemeClr val="bg1"/>
                </a:solidFill>
              </a:rPr>
              <a:t>= 7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66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Removing from a dynamic array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lang="en-AU" dirty="0" smtClean="0"/>
              <a:t>From end: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r>
              <a:rPr lang="en-AU" dirty="0" smtClean="0"/>
              <a:t>From middle unordered:</a:t>
            </a:r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r>
              <a:rPr lang="en-AU" dirty="0" smtClean="0"/>
              <a:t>From middle ordered: 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dirty="0" smtClean="0"/>
              <a:t> </a:t>
            </a: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786230"/>
              </p:ext>
            </p:extLst>
          </p:nvPr>
        </p:nvGraphicFramePr>
        <p:xfrm>
          <a:off x="905107" y="162362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10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12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7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16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9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8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3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5494763" y="1994468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19600" y="2220074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used </a:t>
            </a:r>
            <a:r>
              <a:rPr lang="en-AU" dirty="0" smtClean="0">
                <a:solidFill>
                  <a:schemeClr val="bg1"/>
                </a:solidFill>
              </a:rPr>
              <a:t>= 7</a:t>
            </a:r>
            <a:endParaRPr lang="en-AU" dirty="0">
              <a:solidFill>
                <a:schemeClr val="bg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163637"/>
              </p:ext>
            </p:extLst>
          </p:nvPr>
        </p:nvGraphicFramePr>
        <p:xfrm>
          <a:off x="899531" y="289818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10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12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7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16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4</a:t>
                      </a:r>
                      <a:endParaRPr lang="en-AU" b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8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3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5465026" y="3269022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89863" y="349462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used </a:t>
            </a:r>
            <a:r>
              <a:rPr lang="en-AU" dirty="0" smtClean="0">
                <a:solidFill>
                  <a:schemeClr val="bg1"/>
                </a:solidFill>
              </a:rPr>
              <a:t>= 7</a:t>
            </a:r>
            <a:endParaRPr lang="en-AU" dirty="0">
              <a:solidFill>
                <a:schemeClr val="bg1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733818"/>
              </p:ext>
            </p:extLst>
          </p:nvPr>
        </p:nvGraphicFramePr>
        <p:xfrm>
          <a:off x="886521" y="409575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10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12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7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16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8</a:t>
                      </a:r>
                      <a:endParaRPr lang="en-AU" b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3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4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 flipV="1">
            <a:off x="5465026" y="446784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89863" y="469344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used </a:t>
            </a:r>
            <a:r>
              <a:rPr lang="en-AU" dirty="0" smtClean="0">
                <a:solidFill>
                  <a:schemeClr val="bg1"/>
                </a:solidFill>
              </a:rPr>
              <a:t>= 7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12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Summary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dirty="0" smtClean="0"/>
              <a:t>Dynamic arrays are a commonly used tool in programming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They allow you to store data in situations where it is hard or even impossible to know how much data will be needed prior to storing it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They are simple to implement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You could add more features than were described here:</a:t>
            </a:r>
          </a:p>
          <a:p>
            <a:pPr lvl="1"/>
            <a:r>
              <a:rPr lang="en-AU" dirty="0" smtClean="0"/>
              <a:t>Functions that change the allocated size</a:t>
            </a:r>
          </a:p>
          <a:p>
            <a:pPr lvl="1"/>
            <a:r>
              <a:rPr lang="en-AU" dirty="0" smtClean="0"/>
              <a:t>Functions that add and remove more than one element at a time</a:t>
            </a:r>
          </a:p>
          <a:p>
            <a:pPr lvl="1"/>
            <a:r>
              <a:rPr lang="en-AU" dirty="0" smtClean="0"/>
              <a:t>Functions that clear all elements in the array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2517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Further Reading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Sedgewick, R, Wayne, K, 2011, </a:t>
            </a:r>
            <a:r>
              <a:rPr lang="en-AU" i="1" dirty="0" smtClean="0"/>
              <a:t>Algorithms</a:t>
            </a:r>
            <a:r>
              <a:rPr lang="en-AU" dirty="0" smtClean="0"/>
              <a:t>, 4th Edition, Addison-Wesley</a:t>
            </a:r>
            <a:endParaRPr lang="en-AU" dirty="0"/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5520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Lifetime of a Dynamic Array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632526" cy="3384649"/>
          </a:xfr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The </a:t>
            </a:r>
            <a:r>
              <a:rPr lang="en-AU" dirty="0" smtClean="0"/>
              <a:t>array is created </a:t>
            </a:r>
            <a:r>
              <a:rPr lang="en-AU" dirty="0" smtClean="0"/>
              <a:t>and space is allocated – </a:t>
            </a:r>
            <a:r>
              <a:rPr lang="en-AU" dirty="0" smtClean="0"/>
              <a:t>typically more than is initially </a:t>
            </a:r>
            <a:r>
              <a:rPr lang="en-AU" dirty="0" smtClean="0"/>
              <a:t>needed</a:t>
            </a:r>
          </a:p>
          <a:p>
            <a:pPr lvl="2"/>
            <a:endParaRPr lang="en-AU" dirty="0" smtClean="0"/>
          </a:p>
          <a:p>
            <a:r>
              <a:rPr lang="en-AU" dirty="0" smtClean="0"/>
              <a:t>Elements are added to the array, filling up the allocated </a:t>
            </a:r>
            <a:r>
              <a:rPr lang="en-AU" dirty="0" smtClean="0"/>
              <a:t>space</a:t>
            </a:r>
          </a:p>
          <a:p>
            <a:pPr lvl="2"/>
            <a:endParaRPr lang="en-AU" dirty="0" smtClean="0"/>
          </a:p>
          <a:p>
            <a:r>
              <a:rPr lang="en-AU" dirty="0" smtClean="0"/>
              <a:t>When the array runs out of space:</a:t>
            </a:r>
            <a:endParaRPr lang="en-AU" dirty="0" smtClean="0"/>
          </a:p>
          <a:p>
            <a:pPr lvl="1"/>
            <a:r>
              <a:rPr lang="en-AU" dirty="0" smtClean="0"/>
              <a:t>A new, bigger array is </a:t>
            </a:r>
            <a:r>
              <a:rPr lang="en-AU" dirty="0" smtClean="0"/>
              <a:t>allocated</a:t>
            </a:r>
          </a:p>
          <a:p>
            <a:pPr lvl="1"/>
            <a:r>
              <a:rPr lang="en-AU" dirty="0" smtClean="0"/>
              <a:t>The </a:t>
            </a:r>
            <a:r>
              <a:rPr lang="en-AU" dirty="0" smtClean="0"/>
              <a:t>original data </a:t>
            </a:r>
            <a:r>
              <a:rPr lang="en-AU" dirty="0" smtClean="0"/>
              <a:t>is copied </a:t>
            </a:r>
            <a:r>
              <a:rPr lang="en-AU" dirty="0" smtClean="0"/>
              <a:t>into the new </a:t>
            </a:r>
            <a:r>
              <a:rPr lang="en-AU" dirty="0" smtClean="0"/>
              <a:t>array</a:t>
            </a:r>
          </a:p>
          <a:p>
            <a:pPr lvl="1"/>
            <a:r>
              <a:rPr lang="en-AU" dirty="0" smtClean="0"/>
              <a:t>The </a:t>
            </a:r>
            <a:r>
              <a:rPr lang="en-AU" dirty="0" smtClean="0"/>
              <a:t>new data </a:t>
            </a:r>
            <a:r>
              <a:rPr lang="en-AU" dirty="0" smtClean="0"/>
              <a:t>appended</a:t>
            </a:r>
          </a:p>
          <a:p>
            <a:pPr lvl="1"/>
            <a:r>
              <a:rPr lang="en-AU" dirty="0" smtClean="0"/>
              <a:t>The </a:t>
            </a:r>
            <a:r>
              <a:rPr lang="en-AU" dirty="0" smtClean="0"/>
              <a:t>old array is </a:t>
            </a:r>
            <a:r>
              <a:rPr lang="en-AU" dirty="0" smtClean="0"/>
              <a:t>deleted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98878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Common Functions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632526" cy="3384649"/>
          </a:xfrm>
        </p:spPr>
        <p:txBody>
          <a:bodyPr>
            <a:normAutofit fontScale="70000" lnSpcReduction="20000"/>
          </a:bodyPr>
          <a:lstStyle/>
          <a:p>
            <a:r>
              <a:rPr lang="en-AU" dirty="0" smtClean="0"/>
              <a:t>Creating the </a:t>
            </a:r>
            <a:r>
              <a:rPr lang="en-AU" dirty="0" smtClean="0"/>
              <a:t>dynamic </a:t>
            </a:r>
            <a:r>
              <a:rPr lang="en-AU" dirty="0" smtClean="0"/>
              <a:t>array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Adding elements to the </a:t>
            </a:r>
            <a:r>
              <a:rPr lang="en-AU" dirty="0" smtClean="0"/>
              <a:t>end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Adding elements in the </a:t>
            </a:r>
            <a:r>
              <a:rPr lang="en-AU" dirty="0" smtClean="0"/>
              <a:t>middle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Removing elements from the </a:t>
            </a:r>
            <a:r>
              <a:rPr lang="en-AU" dirty="0" smtClean="0"/>
              <a:t>end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Removing elements from the </a:t>
            </a:r>
            <a:r>
              <a:rPr lang="en-AU" dirty="0" smtClean="0"/>
              <a:t>middle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Resizing the array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9796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Creating a Dynamic Array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Dynamic Arrays normally contain:</a:t>
            </a:r>
            <a:endParaRPr lang="en-AU" dirty="0" smtClean="0"/>
          </a:p>
          <a:p>
            <a:pPr lvl="1"/>
            <a:r>
              <a:rPr lang="en-AU" dirty="0" smtClean="0">
                <a:solidFill>
                  <a:srgbClr val="00B0F0"/>
                </a:solidFill>
              </a:rPr>
              <a:t>Storage</a:t>
            </a:r>
            <a:r>
              <a:rPr lang="en-AU" dirty="0" smtClean="0"/>
              <a:t>: A pointer </a:t>
            </a:r>
            <a:r>
              <a:rPr lang="en-AU" dirty="0" smtClean="0"/>
              <a:t>to </a:t>
            </a:r>
            <a:r>
              <a:rPr lang="en-AU" dirty="0" smtClean="0"/>
              <a:t>data allocated on the heap</a:t>
            </a:r>
            <a:endParaRPr lang="en-AU" dirty="0" smtClean="0"/>
          </a:p>
          <a:p>
            <a:pPr lvl="1"/>
            <a:r>
              <a:rPr lang="en-AU" dirty="0" smtClean="0">
                <a:solidFill>
                  <a:srgbClr val="00B0F0"/>
                </a:solidFill>
              </a:rPr>
              <a:t>Capacity</a:t>
            </a:r>
            <a:r>
              <a:rPr lang="en-AU" dirty="0" smtClean="0"/>
              <a:t>: A </a:t>
            </a:r>
            <a:r>
              <a:rPr lang="en-AU" dirty="0" smtClean="0"/>
              <a:t>number storing how </a:t>
            </a:r>
            <a:r>
              <a:rPr lang="en-AU" dirty="0" smtClean="0"/>
              <a:t>many elements we can fit</a:t>
            </a:r>
            <a:endParaRPr lang="en-AU" dirty="0" smtClean="0"/>
          </a:p>
          <a:p>
            <a:pPr lvl="1"/>
            <a:r>
              <a:rPr lang="en-AU" dirty="0" smtClean="0">
                <a:solidFill>
                  <a:srgbClr val="00B0F0"/>
                </a:solidFill>
              </a:rPr>
              <a:t>Used</a:t>
            </a:r>
            <a:r>
              <a:rPr lang="en-AU" dirty="0" smtClean="0"/>
              <a:t>: A </a:t>
            </a:r>
            <a:r>
              <a:rPr lang="en-AU" dirty="0" smtClean="0"/>
              <a:t>number storing how many elements are currently in use</a:t>
            </a:r>
          </a:p>
        </p:txBody>
      </p:sp>
    </p:spTree>
    <p:extLst>
      <p:ext uri="{BB962C8B-B14F-4D97-AF65-F5344CB8AC3E}">
        <p14:creationId xmlns:p14="http://schemas.microsoft.com/office/powerpoint/2010/main" val="216536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Creating a Dynamic Array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416502" cy="1944489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We create the dynamic array with a small amount of working data to start with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We keep track of how many elements are actually being used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566938"/>
              </p:ext>
            </p:extLst>
          </p:nvPr>
        </p:nvGraphicFramePr>
        <p:xfrm>
          <a:off x="1219200" y="408391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1524000" y="3714750"/>
            <a:ext cx="0" cy="369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9100" y="334541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used </a:t>
            </a:r>
            <a:r>
              <a:rPr lang="en-AU" dirty="0" smtClean="0">
                <a:solidFill>
                  <a:schemeClr val="bg1"/>
                </a:solidFill>
              </a:rPr>
              <a:t>= 0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972300" y="3714750"/>
            <a:ext cx="0" cy="369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76900" y="334541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c</a:t>
            </a:r>
            <a:r>
              <a:rPr lang="en-AU" dirty="0" smtClean="0">
                <a:solidFill>
                  <a:schemeClr val="bg1"/>
                </a:solidFill>
              </a:rPr>
              <a:t>apacity </a:t>
            </a:r>
            <a:r>
              <a:rPr lang="en-AU" dirty="0" smtClean="0">
                <a:solidFill>
                  <a:schemeClr val="bg1"/>
                </a:solidFill>
              </a:rPr>
              <a:t>= 10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24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Creating a Dynamic Array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2050418" y="1635646"/>
            <a:ext cx="4909492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A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CreateArray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initialSize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en-A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= new array[</a:t>
            </a:r>
            <a:r>
              <a:rPr lang="en-A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initialSize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capacity 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initialSize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used 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= 0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31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Adding to a Dynamic Array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344494" cy="3384649"/>
          </a:xfrm>
        </p:spPr>
        <p:txBody>
          <a:bodyPr/>
          <a:lstStyle/>
          <a:p>
            <a:r>
              <a:rPr lang="en-AU" dirty="0" smtClean="0"/>
              <a:t>To add to a dynamic array, we just copy the new element into the first empty slot</a:t>
            </a:r>
            <a:endParaRPr lang="en-AU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676756"/>
              </p:ext>
            </p:extLst>
          </p:nvPr>
        </p:nvGraphicFramePr>
        <p:xfrm>
          <a:off x="1219200" y="408391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1524000" y="3714750"/>
            <a:ext cx="0" cy="369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9100" y="334541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used </a:t>
            </a:r>
            <a:r>
              <a:rPr lang="en-AU" dirty="0" smtClean="0">
                <a:solidFill>
                  <a:schemeClr val="bg1"/>
                </a:solidFill>
              </a:rPr>
              <a:t>= 0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972300" y="3714750"/>
            <a:ext cx="0" cy="369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676900" y="334541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capacity </a:t>
            </a:r>
            <a:r>
              <a:rPr lang="en-AU" dirty="0" smtClean="0">
                <a:solidFill>
                  <a:schemeClr val="bg1"/>
                </a:solidFill>
              </a:rPr>
              <a:t>= 10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07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628</TotalTime>
  <Words>1415</Words>
  <Application>Microsoft Office PowerPoint</Application>
  <PresentationFormat>On-screen Show (16:9)</PresentationFormat>
  <Paragraphs>526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Consolas</vt:lpstr>
      <vt:lpstr>Office Theme</vt:lpstr>
      <vt:lpstr>Dynamic Arrays</vt:lpstr>
      <vt:lpstr>Contents</vt:lpstr>
      <vt:lpstr>Dynamic Arrays</vt:lpstr>
      <vt:lpstr>Lifetime of a Dynamic Array</vt:lpstr>
      <vt:lpstr>Common Functions</vt:lpstr>
      <vt:lpstr>Creating a Dynamic Array</vt:lpstr>
      <vt:lpstr>Creating a Dynamic Array</vt:lpstr>
      <vt:lpstr>Creating a Dynamic Array</vt:lpstr>
      <vt:lpstr>Adding to a Dynamic Array</vt:lpstr>
      <vt:lpstr>Adding to a Dynamic Array</vt:lpstr>
      <vt:lpstr>Adding to a Dynamic Array</vt:lpstr>
      <vt:lpstr>Adding to a Dynamic Array</vt:lpstr>
      <vt:lpstr>Adding to a Dynamic Array</vt:lpstr>
      <vt:lpstr>Adding to a Dynamic Array</vt:lpstr>
      <vt:lpstr>Adding to a Dynamic Array</vt:lpstr>
      <vt:lpstr>Adding to a Dynamic Array</vt:lpstr>
      <vt:lpstr>Adding to a Dynamic Array</vt:lpstr>
      <vt:lpstr>Adding to a Dynamic Array</vt:lpstr>
      <vt:lpstr>Adding to the Middle</vt:lpstr>
      <vt:lpstr>Adding to a Dynamic Array</vt:lpstr>
      <vt:lpstr>Adding to a Dynamic Array</vt:lpstr>
      <vt:lpstr>Adding to a Dynamic Array</vt:lpstr>
      <vt:lpstr>Expanding the Array</vt:lpstr>
      <vt:lpstr>Expanding the Array – Debug Only</vt:lpstr>
      <vt:lpstr>Removing From a Dynamic Array</vt:lpstr>
      <vt:lpstr>Removing From a Dynamic Array</vt:lpstr>
      <vt:lpstr>Removing from a dynamic array</vt:lpstr>
      <vt:lpstr>Removing from a dynamic array</vt:lpstr>
      <vt:lpstr>Removing from a dynamic array</vt:lpstr>
      <vt:lpstr>Removing from a dynamic array</vt:lpstr>
      <vt:lpstr>Removing from a dynamic array</vt:lpstr>
      <vt:lpstr>Removing from a dynamic array</vt:lpstr>
      <vt:lpstr>Summary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Richard Stern</cp:lastModifiedBy>
  <cp:revision>48</cp:revision>
  <dcterms:created xsi:type="dcterms:W3CDTF">2014-07-14T04:04:52Z</dcterms:created>
  <dcterms:modified xsi:type="dcterms:W3CDTF">2017-05-04T04:01:19Z</dcterms:modified>
</cp:coreProperties>
</file>