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3" r:id="rId2"/>
    <p:sldId id="265" r:id="rId3"/>
    <p:sldId id="266" r:id="rId4"/>
    <p:sldId id="272" r:id="rId5"/>
    <p:sldId id="269" r:id="rId6"/>
    <p:sldId id="273" r:id="rId7"/>
    <p:sldId id="274" r:id="rId8"/>
    <p:sldId id="276" r:id="rId9"/>
    <p:sldId id="270" r:id="rId10"/>
    <p:sldId id="271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57FF"/>
    <a:srgbClr val="2B91AF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6" d="100"/>
          <a:sy n="146" d="100"/>
        </p:scale>
        <p:origin x="594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95DE15-1CB2-4A24-AFFF-D3DDE89DC4AB}" type="datetimeFigureOut">
              <a:rPr lang="en-GB" smtClean="0"/>
              <a:t>30/05/2016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D1121-D736-4287-BB14-2A76EC012B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21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55576" y="771550"/>
            <a:ext cx="7632848" cy="1728192"/>
          </a:xfrm>
        </p:spPr>
        <p:txBody>
          <a:bodyPr>
            <a:normAutofit/>
          </a:bodyPr>
          <a:lstStyle>
            <a:lvl1pPr algn="l">
              <a:defRPr sz="4800"/>
            </a:lvl1pPr>
          </a:lstStyle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5576" y="2571750"/>
            <a:ext cx="7632848" cy="1152128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subtitle</a:t>
            </a:r>
            <a:endParaRPr lang="en-A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755650" y="4386138"/>
            <a:ext cx="7272734" cy="345852"/>
          </a:xfrm>
        </p:spPr>
        <p:txBody>
          <a:bodyPr>
            <a:noAutofit/>
          </a:bodyPr>
          <a:lstStyle>
            <a:lvl1pPr marL="0" indent="0"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2pPr>
            <a:lvl3pPr marL="914400" indent="0">
              <a:buNone/>
              <a:defRPr sz="1100">
                <a:solidFill>
                  <a:schemeClr val="bg1">
                    <a:lumMod val="75000"/>
                  </a:schemeClr>
                </a:solidFill>
              </a:defRPr>
            </a:lvl3pPr>
            <a:lvl4pPr marL="1371600" indent="0">
              <a:buNone/>
              <a:defRPr sz="1050">
                <a:solidFill>
                  <a:schemeClr val="bg1">
                    <a:lumMod val="75000"/>
                  </a:schemeClr>
                </a:solidFill>
              </a:defRPr>
            </a:lvl4pPr>
            <a:lvl5pPr marL="1828800" indent="0">
              <a:buNone/>
              <a:defRPr sz="1050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add or edit date and editor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755650" y="3827810"/>
            <a:ext cx="7632774" cy="486320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rgbClr val="00B0F0"/>
                </a:solidFill>
              </a:defRPr>
            </a:lvl1pPr>
          </a:lstStyle>
          <a:p>
            <a:pPr lvl="0"/>
            <a:r>
              <a:rPr lang="en-US" dirty="0" smtClean="0"/>
              <a:t>Click to edit COURSE AREA - Topic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18763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1203325"/>
            <a:ext cx="7776542" cy="338464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Click to edit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81093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7" y="205979"/>
            <a:ext cx="8641085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NOTES</a:t>
            </a:r>
          </a:p>
          <a:p>
            <a:pPr lvl="0"/>
            <a:r>
              <a:rPr lang="en-US" dirty="0" smtClean="0"/>
              <a:t>Click to edit notes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23850" y="1200150"/>
            <a:ext cx="6192838" cy="33940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9564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3528" y="1203598"/>
            <a:ext cx="5486400" cy="37444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950496" y="1203598"/>
            <a:ext cx="2736304" cy="283249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962565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1760" y="205979"/>
            <a:ext cx="655285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NOTES</a:t>
            </a:r>
          </a:p>
          <a:p>
            <a:pPr lvl="0"/>
            <a:r>
              <a:rPr lang="en-US" dirty="0" smtClean="0"/>
              <a:t>Click to edit notes</a:t>
            </a:r>
            <a:endParaRPr lang="en-GB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79513" y="31143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 smtClean="0">
                <a:solidFill>
                  <a:schemeClr val="bg1"/>
                </a:solidFill>
              </a:rPr>
              <a:t>EXCERCISE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50825" y="1200150"/>
            <a:ext cx="6265863" cy="3394075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  <a:lvl2pPr marL="914400" indent="-457200">
              <a:buFont typeface="+mj-lt"/>
              <a:buAutoNum type="alphaLcParenR"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6096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108520" y="205979"/>
            <a:ext cx="9433048" cy="8572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1760" y="205979"/>
            <a:ext cx="655285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NOTES</a:t>
            </a:r>
          </a:p>
          <a:p>
            <a:pPr lvl="0"/>
            <a:r>
              <a:rPr lang="en-US" dirty="0" smtClean="0"/>
              <a:t>Click to edit notes</a:t>
            </a:r>
            <a:endParaRPr lang="en-GB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79513" y="31143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 smtClean="0">
                <a:solidFill>
                  <a:schemeClr val="bg1"/>
                </a:solidFill>
              </a:rPr>
              <a:t>EXCERCISE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323850" y="1200150"/>
            <a:ext cx="6264275" cy="3394075"/>
          </a:xfrm>
        </p:spPr>
        <p:txBody>
          <a:bodyPr/>
          <a:lstStyle>
            <a:lvl1pPr marL="514350" indent="-514350">
              <a:buFont typeface="+mj-lt"/>
              <a:buAutoNum type="arabicPeriod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914400" indent="-457200">
              <a:buFont typeface="+mj-lt"/>
              <a:buAutoNum type="alphaLcParenR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 marL="1371600" indent="-4572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 marL="1714500" indent="-3429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 marL="2171700" indent="-3429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2776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1200151"/>
            <a:ext cx="7776864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19674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7" r:id="rId4"/>
    <p:sldLayoutId id="2147483659" r:id="rId5"/>
    <p:sldLayoutId id="2147483660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00B0F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92D050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B0F0"/>
        </a:buClr>
        <a:buFont typeface="Arial" panose="020B0604020202020204" pitchFamily="34" charset="0"/>
        <a:buChar char="–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rmf.io/cxx11/rule-of-zero/" TargetMode="External"/><Relationship Id="rId2" Type="http://schemas.openxmlformats.org/officeDocument/2006/relationships/hyperlink" Target="http://en.cppreference.com/w/cpp/language/rule_of_thre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cottmeyers.blogspot.com.au/2014/03/a-concern-about-rule-of-zero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Rule of Three/Five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Guidelines for C++ classes</a:t>
            </a:r>
            <a:endParaRPr lang="en-AU" dirty="0"/>
          </a:p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AU" dirty="0" smtClean="0"/>
              <a:t>Last modified 11/04/16 by Richard Stern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AU" dirty="0" smtClean="0"/>
              <a:t>Programming – Introduction to C++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155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References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323850" y="1203325"/>
            <a:ext cx="7777163" cy="3384550"/>
          </a:xfrm>
        </p:spPr>
        <p:txBody>
          <a:bodyPr>
            <a:normAutofit fontScale="85000" lnSpcReduction="20000"/>
          </a:bodyPr>
          <a:lstStyle/>
          <a:p>
            <a:r>
              <a:rPr lang="en-AU" i="1" dirty="0" smtClean="0"/>
              <a:t>The rule of three/five/zero</a:t>
            </a:r>
            <a:r>
              <a:rPr lang="en-AU" dirty="0" smtClean="0"/>
              <a:t>, cppreference.com</a:t>
            </a:r>
            <a:br>
              <a:rPr lang="en-AU" dirty="0" smtClean="0"/>
            </a:br>
            <a:r>
              <a:rPr lang="en-AU" dirty="0" smtClean="0">
                <a:hlinkClick r:id="rId2"/>
              </a:rPr>
              <a:t>http</a:t>
            </a:r>
            <a:r>
              <a:rPr lang="en-AU" dirty="0">
                <a:hlinkClick r:id="rId2"/>
              </a:rPr>
              <a:t>://</a:t>
            </a:r>
            <a:r>
              <a:rPr lang="en-AU" dirty="0" smtClean="0">
                <a:hlinkClick r:id="rId2"/>
              </a:rPr>
              <a:t>en.cppreference.com/w/cpp/language/rule_of_three</a:t>
            </a:r>
            <a:endParaRPr lang="en-AU" dirty="0" smtClean="0"/>
          </a:p>
          <a:p>
            <a:pPr lvl="1"/>
            <a:endParaRPr lang="en-AU" dirty="0" smtClean="0"/>
          </a:p>
          <a:p>
            <a:r>
              <a:rPr lang="en-AU" dirty="0" smtClean="0"/>
              <a:t>R. </a:t>
            </a:r>
            <a:r>
              <a:rPr lang="en-AU" dirty="0" err="1" smtClean="0"/>
              <a:t>Martinho</a:t>
            </a:r>
            <a:r>
              <a:rPr lang="en-AU" dirty="0" smtClean="0"/>
              <a:t> </a:t>
            </a:r>
            <a:r>
              <a:rPr lang="en-AU" dirty="0" err="1" smtClean="0"/>
              <a:t>Fernandes</a:t>
            </a:r>
            <a:r>
              <a:rPr lang="en-AU" dirty="0" smtClean="0"/>
              <a:t>, 2012, </a:t>
            </a:r>
            <a:r>
              <a:rPr lang="en-AU" i="1" dirty="0" smtClean="0"/>
              <a:t>Rule of Zero</a:t>
            </a:r>
            <a:r>
              <a:rPr lang="en-AU" dirty="0" smtClean="0"/>
              <a:t/>
            </a:r>
            <a:br>
              <a:rPr lang="en-AU" dirty="0" smtClean="0"/>
            </a:br>
            <a:r>
              <a:rPr lang="en-AU" i="1" dirty="0">
                <a:hlinkClick r:id="rId3"/>
              </a:rPr>
              <a:t>https://rmf.io/cxx11/rule-of-zero</a:t>
            </a:r>
            <a:r>
              <a:rPr lang="en-AU" i="1" dirty="0" smtClean="0">
                <a:hlinkClick r:id="rId3"/>
              </a:rPr>
              <a:t>/</a:t>
            </a:r>
            <a:endParaRPr lang="en-AU" i="1" dirty="0" smtClean="0"/>
          </a:p>
          <a:p>
            <a:pPr lvl="1"/>
            <a:endParaRPr lang="en-AU" i="1" dirty="0" smtClean="0"/>
          </a:p>
          <a:p>
            <a:r>
              <a:rPr lang="en-AU" dirty="0" smtClean="0"/>
              <a:t>S. Meyers, 2014, </a:t>
            </a:r>
            <a:r>
              <a:rPr lang="en-AU" i="1" dirty="0" smtClean="0"/>
              <a:t>A Concern about the Rule </a:t>
            </a:r>
            <a:r>
              <a:rPr lang="en-AU" i="1" dirty="0"/>
              <a:t>of Zero</a:t>
            </a:r>
            <a:r>
              <a:rPr lang="en-AU" dirty="0"/>
              <a:t>, </a:t>
            </a:r>
            <a:r>
              <a:rPr lang="en-AU" dirty="0">
                <a:hlinkClick r:id="rId4"/>
              </a:rPr>
              <a:t>http://</a:t>
            </a:r>
            <a:r>
              <a:rPr lang="en-AU" dirty="0" smtClean="0">
                <a:hlinkClick r:id="rId4"/>
              </a:rPr>
              <a:t>scottmeyers.blogspot.com.au/2014/03/a-concern-about-rule-of-zero.html</a:t>
            </a:r>
            <a:endParaRPr lang="en-AU" dirty="0" smtClean="0"/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34623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Contents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r>
              <a:rPr lang="en-AU" dirty="0" smtClean="0"/>
              <a:t>Introduction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Rule of Three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Rule of Five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Defining Defaults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Summary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References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2121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Introduction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AU" dirty="0" smtClean="0"/>
              <a:t>The rule of three and rule of five are guidelines to help you build safer code.</a:t>
            </a:r>
          </a:p>
          <a:p>
            <a:pPr lvl="1"/>
            <a:r>
              <a:rPr lang="en-AU" dirty="0" smtClean="0"/>
              <a:t>They are only a guide and do not always apply.</a:t>
            </a:r>
          </a:p>
          <a:p>
            <a:pPr lvl="1"/>
            <a:endParaRPr lang="en-AU" dirty="0"/>
          </a:p>
          <a:p>
            <a:r>
              <a:rPr lang="en-AU" dirty="0" smtClean="0"/>
              <a:t>They describe when you should and shouldn’t override a classes default constructors/destructors.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561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Rule of Three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r>
              <a:rPr lang="en-AU" dirty="0" smtClean="0"/>
              <a:t>If a class defines a destructor, copy constructor, or copy assignment operator then it should define all three.</a:t>
            </a:r>
          </a:p>
          <a:p>
            <a:pPr lvl="1"/>
            <a:r>
              <a:rPr lang="en-AU" dirty="0" smtClean="0"/>
              <a:t>Classes only need to define any of these if they contain pointers.</a:t>
            </a:r>
          </a:p>
          <a:p>
            <a:pPr lvl="1"/>
            <a:r>
              <a:rPr lang="en-AU" dirty="0" smtClean="0"/>
              <a:t>If a class contains pointers then the defaults for these three operations will probably be wrong.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Superseded in C++11 by the rule of five.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6538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Example</a:t>
            </a:r>
            <a:endParaRPr lang="en-AU" dirty="0"/>
          </a:p>
        </p:txBody>
      </p:sp>
      <p:sp>
        <p:nvSpPr>
          <p:cNvPr id="6" name="Rectangle 5"/>
          <p:cNvSpPr/>
          <p:nvPr/>
        </p:nvSpPr>
        <p:spPr>
          <a:xfrm>
            <a:off x="467544" y="987574"/>
            <a:ext cx="7344816" cy="38164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365760"/>
            <a:r>
              <a:rPr lang="en-US" sz="9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//Destructor</a:t>
            </a:r>
            <a:endParaRPr lang="en-AU" sz="9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defTabSz="365760"/>
            <a:r>
              <a:rPr lang="en-US" sz="9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AU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::~</a:t>
            </a:r>
            <a:r>
              <a:rPr lang="en-AU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String()</a:t>
            </a:r>
          </a:p>
          <a:p>
            <a:pPr defTabSz="365760"/>
            <a:r>
              <a:rPr lang="en-AU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365760"/>
            <a:r>
              <a:rPr lang="en-AU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9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delete</a:t>
            </a:r>
            <a:r>
              <a:rPr lang="en-AU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AU" sz="9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m_text</a:t>
            </a:r>
            <a:r>
              <a:rPr lang="en-AU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en-AU" sz="9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defTabSz="365760"/>
            <a:r>
              <a:rPr lang="en-AU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AU" sz="9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defTabSz="365760"/>
            <a:endParaRPr lang="en-AU" sz="9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defTabSz="365760"/>
            <a:r>
              <a:rPr lang="en-AU" sz="9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AU" sz="9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Copy Constructor (Performs a deep copy)</a:t>
            </a:r>
            <a:endParaRPr lang="en-AU" sz="900" dirty="0">
              <a:solidFill>
                <a:srgbClr val="008000"/>
              </a:solidFill>
              <a:latin typeface="Consolas" pitchFamily="49" charset="0"/>
              <a:cs typeface="Consolas" pitchFamily="49" charset="0"/>
            </a:endParaRPr>
          </a:p>
          <a:p>
            <a:pPr defTabSz="365760"/>
            <a:r>
              <a:rPr lang="en-US" sz="9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AU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::String(</a:t>
            </a:r>
            <a:r>
              <a:rPr lang="en-US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AU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9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AU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&amp; 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other</a:t>
            </a:r>
            <a:r>
              <a:rPr lang="en-AU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en-AU" sz="9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defTabSz="365760"/>
            <a:r>
              <a:rPr lang="en-AU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365760"/>
            <a:r>
              <a:rPr lang="en-AU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AU" sz="9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m_length</a:t>
            </a:r>
            <a:r>
              <a:rPr lang="en-AU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other</a:t>
            </a:r>
            <a:r>
              <a:rPr lang="en-AU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AU" sz="9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m_length</a:t>
            </a:r>
            <a:r>
              <a:rPr lang="en-AU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en-AU" sz="9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defTabSz="365760"/>
            <a:r>
              <a:rPr lang="en-AU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AU" sz="9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m_text</a:t>
            </a:r>
            <a:r>
              <a:rPr lang="en-AU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AU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US" sz="9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 c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har</a:t>
            </a:r>
            <a:r>
              <a:rPr lang="en-AU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AU" sz="9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m_length</a:t>
            </a:r>
            <a:r>
              <a:rPr lang="en-AU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AU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+ 1];</a:t>
            </a:r>
          </a:p>
          <a:p>
            <a:pPr defTabSz="365760"/>
            <a:r>
              <a:rPr lang="en-AU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AU" sz="9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strcpy_s</a:t>
            </a:r>
            <a:r>
              <a:rPr lang="en-AU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AU" sz="9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m_text</a:t>
            </a:r>
            <a:r>
              <a:rPr lang="en-AU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AU" sz="9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m_length</a:t>
            </a:r>
            <a:r>
              <a:rPr lang="en-AU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+ 1, 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other</a:t>
            </a:r>
            <a:r>
              <a:rPr lang="en-AU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AU" sz="9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m_text</a:t>
            </a:r>
            <a:r>
              <a:rPr lang="en-AU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);</a:t>
            </a:r>
            <a:endParaRPr lang="en-AU" sz="9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defTabSz="365760"/>
            <a:r>
              <a:rPr lang="en-AU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365760"/>
            <a:endParaRPr lang="en-AU" sz="9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defTabSz="365760"/>
            <a:r>
              <a:rPr lang="en-AU" sz="9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//Copy </a:t>
            </a:r>
            <a:r>
              <a:rPr lang="en-AU" sz="9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assignment </a:t>
            </a:r>
            <a:r>
              <a:rPr lang="en-AU" sz="9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(Performs a deep copy)</a:t>
            </a:r>
          </a:p>
          <a:p>
            <a:pPr defTabSz="365760"/>
            <a:r>
              <a:rPr lang="en-US" sz="9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AU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&amp; </a:t>
            </a:r>
            <a:r>
              <a:rPr lang="en-US" sz="9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AU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en-AU" sz="900" dirty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operator= </a:t>
            </a:r>
            <a:r>
              <a:rPr lang="en-AU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AU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9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AU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&amp; 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other</a:t>
            </a:r>
            <a:r>
              <a:rPr lang="en-AU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en-AU" sz="9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defTabSz="365760"/>
            <a:r>
              <a:rPr lang="en-AU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365760"/>
            <a:r>
              <a:rPr lang="en-AU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AU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if(</a:t>
            </a:r>
            <a:r>
              <a:rPr lang="en-AU" sz="9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m_length</a:t>
            </a:r>
            <a:r>
              <a:rPr lang="en-AU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&lt; 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other</a:t>
            </a:r>
            <a:r>
              <a:rPr lang="en-AU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AU" sz="9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m_length</a:t>
            </a:r>
            <a:r>
              <a:rPr lang="en-AU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defTabSz="365760"/>
            <a:r>
              <a:rPr lang="en-AU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{</a:t>
            </a:r>
          </a:p>
          <a:p>
            <a:pPr defTabSz="365760"/>
            <a:r>
              <a:rPr lang="en-AU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AU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delete </a:t>
            </a:r>
            <a:r>
              <a:rPr lang="en-AU" sz="9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m_text</a:t>
            </a:r>
            <a:r>
              <a:rPr lang="en-AU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en-AU" sz="9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defTabSz="365760"/>
            <a:r>
              <a:rPr lang="en-AU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AU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AU" sz="9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m_text</a:t>
            </a:r>
            <a:r>
              <a:rPr lang="en-AU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9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 c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har</a:t>
            </a:r>
            <a:r>
              <a:rPr lang="en-AU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other</a:t>
            </a:r>
            <a:r>
              <a:rPr lang="en-AU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AU" sz="9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m_length</a:t>
            </a:r>
            <a:r>
              <a:rPr lang="en-AU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AU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+ 1];</a:t>
            </a:r>
          </a:p>
          <a:p>
            <a:pPr defTabSz="365760"/>
            <a:r>
              <a:rPr lang="en-AU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}</a:t>
            </a:r>
          </a:p>
          <a:p>
            <a:pPr defTabSz="365760"/>
            <a:r>
              <a:rPr lang="en-AU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AU" sz="9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m_length</a:t>
            </a:r>
            <a:r>
              <a:rPr lang="en-AU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AU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other</a:t>
            </a:r>
            <a:r>
              <a:rPr lang="en-AU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AU" sz="9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m_length</a:t>
            </a:r>
            <a:r>
              <a:rPr lang="en-AU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defTabSz="365760"/>
            <a:r>
              <a:rPr lang="en-AU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AU" sz="9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strcpy_s</a:t>
            </a:r>
            <a:r>
              <a:rPr lang="en-AU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AU" sz="9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m_text</a:t>
            </a:r>
            <a:r>
              <a:rPr lang="en-AU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AU" sz="9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m_length</a:t>
            </a:r>
            <a:r>
              <a:rPr lang="en-AU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+ 1, 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other</a:t>
            </a:r>
            <a:r>
              <a:rPr lang="en-AU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AU" sz="9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m_text</a:t>
            </a:r>
            <a:r>
              <a:rPr lang="en-AU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);</a:t>
            </a:r>
            <a:endParaRPr lang="en-AU" sz="9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defTabSz="365760"/>
            <a:endParaRPr lang="en-AU" sz="9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defTabSz="365760"/>
            <a:r>
              <a:rPr lang="en-AU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9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defTabSz="365760"/>
            <a:r>
              <a:rPr lang="en-AU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9645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Rule of Five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AU" dirty="0" smtClean="0"/>
              <a:t>C++11 added </a:t>
            </a:r>
            <a:r>
              <a:rPr lang="en-AU" i="1" dirty="0" smtClean="0"/>
              <a:t>move semantics</a:t>
            </a:r>
            <a:r>
              <a:rPr lang="en-AU" dirty="0" smtClean="0"/>
              <a:t>.</a:t>
            </a:r>
          </a:p>
          <a:p>
            <a:r>
              <a:rPr lang="en-AU" dirty="0" smtClean="0"/>
              <a:t>If any are defined, they should all be defined:</a:t>
            </a:r>
          </a:p>
          <a:p>
            <a:pPr lvl="1"/>
            <a:r>
              <a:rPr lang="en-AU" dirty="0" smtClean="0"/>
              <a:t>destructor</a:t>
            </a:r>
          </a:p>
          <a:p>
            <a:pPr lvl="1"/>
            <a:r>
              <a:rPr lang="en-AU" dirty="0" smtClean="0"/>
              <a:t>copy constructor</a:t>
            </a:r>
          </a:p>
          <a:p>
            <a:pPr lvl="1"/>
            <a:r>
              <a:rPr lang="en-AU" dirty="0" smtClean="0"/>
              <a:t>move constructor</a:t>
            </a:r>
          </a:p>
          <a:p>
            <a:pPr lvl="1"/>
            <a:r>
              <a:rPr lang="en-AU" dirty="0" smtClean="0"/>
              <a:t>copy assignment operator</a:t>
            </a:r>
          </a:p>
          <a:p>
            <a:pPr lvl="1"/>
            <a:r>
              <a:rPr lang="en-AU" dirty="0" smtClean="0"/>
              <a:t>move assignment operator</a:t>
            </a:r>
          </a:p>
          <a:p>
            <a:pPr lvl="1"/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2598682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Example</a:t>
            </a:r>
            <a:endParaRPr lang="en-AU" dirty="0"/>
          </a:p>
        </p:txBody>
      </p:sp>
      <p:sp>
        <p:nvSpPr>
          <p:cNvPr id="6" name="Rectangle 5"/>
          <p:cNvSpPr/>
          <p:nvPr/>
        </p:nvSpPr>
        <p:spPr>
          <a:xfrm>
            <a:off x="467544" y="1347614"/>
            <a:ext cx="7344816" cy="32403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365760"/>
            <a:r>
              <a:rPr lang="en-US" sz="9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//Move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365760"/>
            <a:r>
              <a:rPr lang="en-US" sz="9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::String(</a:t>
            </a:r>
            <a:r>
              <a:rPr lang="en-US" sz="9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 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other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defTabSz="365760"/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defTabSz="365760"/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m_length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9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other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.m_length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defTabSz="365760"/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AU" sz="9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m_text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9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other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AU" sz="9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m_text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365760"/>
            <a:r>
              <a:rPr lang="en-US" sz="9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90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other</a:t>
            </a:r>
            <a:r>
              <a:rPr lang="en-US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.m_length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0;</a:t>
            </a:r>
          </a:p>
          <a:p>
            <a:pPr defTabSz="365760"/>
            <a:r>
              <a:rPr lang="en-US" sz="9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other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AU" sz="9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m_text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nullptr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defTabSz="365760"/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defTabSz="365760"/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itchFamily="49" charset="0"/>
            </a:endParaRPr>
          </a:p>
          <a:p>
            <a:pPr defTabSz="365760"/>
            <a:r>
              <a:rPr lang="en-US" sz="9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//Move assignment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365760"/>
            <a:r>
              <a:rPr lang="en-US" sz="9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sz="9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9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operator=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9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 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other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defTabSz="365760"/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defTabSz="365760"/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m_length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9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other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.m_length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defTabSz="365760"/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AU" sz="9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m_text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9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other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AU" sz="9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m_text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365760"/>
            <a:r>
              <a:rPr lang="en-US" sz="9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90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other</a:t>
            </a:r>
            <a:r>
              <a:rPr lang="en-US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.m_length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0;</a:t>
            </a:r>
          </a:p>
          <a:p>
            <a:pPr defTabSz="365760"/>
            <a:r>
              <a:rPr lang="en-US" sz="9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other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AU" sz="9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m_text</a:t>
            </a:r>
            <a:r>
              <a:rPr lang="en-AU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nullptr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defTabSz="365760"/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365760"/>
            <a:r>
              <a:rPr lang="en-US" sz="9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return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defTabSz="365760"/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AU" sz="9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662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Defining Defaults</a:t>
            </a:r>
            <a:endParaRPr lang="en-AU" dirty="0"/>
          </a:p>
        </p:txBody>
      </p:sp>
      <p:sp>
        <p:nvSpPr>
          <p:cNvPr id="6" name="Rectangle 5"/>
          <p:cNvSpPr/>
          <p:nvPr/>
        </p:nvSpPr>
        <p:spPr>
          <a:xfrm>
            <a:off x="467544" y="3075806"/>
            <a:ext cx="7344816" cy="13681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 defTabSz="365760"/>
            <a:endParaRPr lang="en-US" sz="900" dirty="0" smtClean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0" defTabSz="365760"/>
            <a:r>
              <a:rPr lang="en-US" sz="9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//Defining the defaults.</a:t>
            </a:r>
          </a:p>
          <a:p>
            <a:pPr lvl="0" defTabSz="365760"/>
            <a:r>
              <a:rPr lang="en-US" sz="9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itchFamily="49" charset="0"/>
              </a:rPr>
              <a:t>//Most of the time works exactly the same as if we left them out, but this makes it more explicit.</a:t>
            </a:r>
            <a:endParaRPr lang="en-AU" sz="9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lvl="0" defTabSz="365760"/>
            <a:r>
              <a:rPr lang="en-AU" sz="9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~</a:t>
            </a:r>
            <a:r>
              <a:rPr lang="en-AU" sz="9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AU" sz="9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() = </a:t>
            </a:r>
            <a:r>
              <a:rPr lang="en-US" sz="9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default;</a:t>
            </a:r>
            <a:endParaRPr lang="en-AU" sz="9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lvl="0" defTabSz="365760"/>
            <a:r>
              <a:rPr lang="en-AU" sz="9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String(</a:t>
            </a:r>
            <a:r>
              <a:rPr lang="en-US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AU" sz="9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9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AU" sz="9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&amp; 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other</a:t>
            </a:r>
            <a:r>
              <a:rPr lang="en-AU" sz="9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AU" sz="9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default;</a:t>
            </a:r>
            <a:endParaRPr lang="en-AU" sz="9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lvl="0" defTabSz="365760"/>
            <a:r>
              <a:rPr lang="en-US" sz="9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AU" sz="9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&amp; </a:t>
            </a:r>
            <a:r>
              <a:rPr lang="en-AU" sz="90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operator</a:t>
            </a:r>
            <a:r>
              <a:rPr lang="en-AU" sz="900" dirty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AU" sz="9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AU" sz="9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9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AU" sz="9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&amp; 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other</a:t>
            </a:r>
            <a:r>
              <a:rPr lang="en-AU" sz="9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AU" sz="9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default;</a:t>
            </a:r>
            <a:endParaRPr lang="en-AU" sz="9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lvl="0" defTabSz="365760"/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String(</a:t>
            </a:r>
            <a:r>
              <a:rPr lang="en-US" sz="9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 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other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AU" sz="9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default;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0" defTabSz="365760"/>
            <a:r>
              <a:rPr lang="en-US" sz="9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sz="900" dirty="0" smtClean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</a:t>
            </a:r>
            <a:r>
              <a:rPr lang="en-US" sz="9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9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 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other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AU" sz="9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default</a:t>
            </a:r>
            <a:r>
              <a:rPr lang="en-US" sz="9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323528" y="1200151"/>
            <a:ext cx="7560840" cy="1731639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92D05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B0F0"/>
              </a:buClr>
              <a:buFont typeface="Arial" panose="020B0604020202020204" pitchFamily="34" charset="0"/>
              <a:buChar char="–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 smtClean="0"/>
              <a:t>In some situations you cannot (or do not want to) override the defaults. 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You should still define them anyway </a:t>
            </a:r>
            <a:r>
              <a:rPr lang="en-AU" dirty="0"/>
              <a:t>to indicate that this is the intention rather than an </a:t>
            </a:r>
            <a:r>
              <a:rPr lang="en-AU" dirty="0" smtClean="0"/>
              <a:t>oversight.</a:t>
            </a:r>
          </a:p>
          <a:p>
            <a:pPr lvl="1"/>
            <a:r>
              <a:rPr lang="en-AU" dirty="0" smtClean="0"/>
              <a:t>Use the </a:t>
            </a:r>
            <a:r>
              <a:rPr lang="en-AU" i="1" dirty="0" smtClean="0"/>
              <a:t>default</a:t>
            </a:r>
            <a:r>
              <a:rPr lang="en-AU" dirty="0" smtClean="0"/>
              <a:t> keyword!</a:t>
            </a:r>
            <a:endParaRPr lang="en-AU" dirty="0"/>
          </a:p>
          <a:p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390905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Summary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</p:spPr>
        <p:txBody>
          <a:bodyPr/>
          <a:lstStyle/>
          <a:p>
            <a:r>
              <a:rPr lang="en-AU" dirty="0" smtClean="0"/>
              <a:t>These rules help you understand when you should override the default members of a class.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These are useful guidelines, practice them even if you don’t always use them.</a:t>
            </a:r>
            <a:endParaRPr lang="en-AU" dirty="0"/>
          </a:p>
          <a:p>
            <a:pPr lvl="1"/>
            <a:r>
              <a:rPr lang="en-AU" dirty="0" smtClean="0"/>
              <a:t>Make sure you understand what each one does.</a:t>
            </a:r>
          </a:p>
          <a:p>
            <a:pPr lvl="1"/>
            <a:r>
              <a:rPr lang="en-AU" dirty="0" smtClean="0"/>
              <a:t>Make sure you can write them if needed.</a:t>
            </a:r>
          </a:p>
          <a:p>
            <a:pPr lvl="1"/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7650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BFBF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581</TotalTime>
  <Words>362</Words>
  <Application>Microsoft Office PowerPoint</Application>
  <PresentationFormat>On-screen Show (16:9)</PresentationFormat>
  <Paragraphs>108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Consolas</vt:lpstr>
      <vt:lpstr>Office Theme</vt:lpstr>
      <vt:lpstr>Rule of Three/Five</vt:lpstr>
      <vt:lpstr>Contents</vt:lpstr>
      <vt:lpstr>Introduction</vt:lpstr>
      <vt:lpstr>Rule of Three</vt:lpstr>
      <vt:lpstr>Example</vt:lpstr>
      <vt:lpstr>Rule of Five</vt:lpstr>
      <vt:lpstr>Example</vt:lpstr>
      <vt:lpstr>Defining Defaults</vt:lpstr>
      <vt:lpstr>Summary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Neil</dc:creator>
  <cp:lastModifiedBy>Richard Stern</cp:lastModifiedBy>
  <cp:revision>36</cp:revision>
  <dcterms:created xsi:type="dcterms:W3CDTF">2014-07-14T04:04:52Z</dcterms:created>
  <dcterms:modified xsi:type="dcterms:W3CDTF">2016-05-29T23:08:33Z</dcterms:modified>
</cp:coreProperties>
</file>