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3" r:id="rId2"/>
    <p:sldId id="284" r:id="rId3"/>
    <p:sldId id="285" r:id="rId4"/>
    <p:sldId id="292" r:id="rId5"/>
    <p:sldId id="286" r:id="rId6"/>
    <p:sldId id="287" r:id="rId7"/>
    <p:sldId id="288" r:id="rId8"/>
    <p:sldId id="289" r:id="rId9"/>
    <p:sldId id="290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1" d="100"/>
          <a:sy n="141" d="100"/>
        </p:scale>
        <p:origin x="138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5DE15-1CB2-4A24-AFFF-D3DDE89DC4AB}" type="datetimeFigureOut">
              <a:rPr lang="en-GB" smtClean="0"/>
              <a:t>19/01/2017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D1121-D736-4287-BB14-2A76EC012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1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5576" y="771550"/>
            <a:ext cx="7632848" cy="1728192"/>
          </a:xfrm>
        </p:spPr>
        <p:txBody>
          <a:bodyPr>
            <a:normAutofit/>
          </a:bodyPr>
          <a:lstStyle>
            <a:lvl1pPr algn="l">
              <a:defRPr sz="4800"/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576" y="2571750"/>
            <a:ext cx="7632848" cy="1152128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55650" y="4386138"/>
            <a:ext cx="7272734" cy="345852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 marL="914400" indent="0"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3pPr>
            <a:lvl4pPr marL="13716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4pPr>
            <a:lvl5pPr marL="18288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add or edit date and editor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55650" y="3827810"/>
            <a:ext cx="7632774" cy="48632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 smtClean="0"/>
              <a:t>Click to edit COURSE AREA - 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876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203325"/>
            <a:ext cx="7776542" cy="338464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edit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109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7" y="205979"/>
            <a:ext cx="8641085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192838" cy="3394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564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3528" y="1203598"/>
            <a:ext cx="5486400" cy="37444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950496" y="1203598"/>
            <a:ext cx="2736304" cy="28324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6256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50825" y="1200150"/>
            <a:ext cx="6265863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lphaLcParenR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6096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08520" y="205979"/>
            <a:ext cx="9433048" cy="857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264275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914400" indent="-457200">
              <a:buFont typeface="+mj-lt"/>
              <a:buAutoNum type="alphaLcParenR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 marL="1371600" indent="-4572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 marL="17145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 marL="21717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2776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200151"/>
            <a:ext cx="7776864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96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7" r:id="rId4"/>
    <p:sldLayoutId id="2147483659" r:id="rId5"/>
    <p:sldLayoutId id="2147483660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92D050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B0F0"/>
        </a:buClr>
        <a:buFont typeface="Arial" panose="020B0604020202020204" pitchFamily="34" charset="0"/>
        <a:buChar char="–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Deep Versus Shallow Copy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The difference is crucial!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dirty="0" smtClean="0"/>
              <a:t>Last modified </a:t>
            </a:r>
            <a:r>
              <a:rPr lang="en-AU" dirty="0" smtClean="0"/>
              <a:t>19/01/17 </a:t>
            </a:r>
            <a:r>
              <a:rPr lang="en-AU" dirty="0" smtClean="0"/>
              <a:t>by Jeff Cotter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 smtClean="0"/>
              <a:t>Programming – Introduction to C++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155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Shallow Copy vs Deep Copy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copy constructor is typically used to perform a </a:t>
            </a:r>
            <a:r>
              <a:rPr lang="en-US" dirty="0" smtClean="0">
                <a:solidFill>
                  <a:srgbClr val="FFFF00"/>
                </a:solidFill>
              </a:rPr>
              <a:t>deep copy </a:t>
            </a:r>
            <a:r>
              <a:rPr lang="en-US" dirty="0" smtClean="0"/>
              <a:t>of the contents of a class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FFFF00"/>
                </a:solidFill>
              </a:rPr>
              <a:t>shallow copy </a:t>
            </a:r>
            <a:r>
              <a:rPr lang="en-US" dirty="0" smtClean="0"/>
              <a:t>is simply an element by element copy of the data from one object to the next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FFFF00"/>
                </a:solidFill>
              </a:rPr>
              <a:t>deep copy </a:t>
            </a:r>
            <a:r>
              <a:rPr lang="en-US" dirty="0" smtClean="0"/>
              <a:t>is one where all data the class holds is duplicated, including the contents of references and pointers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73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Shallow Copy vs Deep Copy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/>
          <a:lstStyle/>
          <a:p>
            <a:r>
              <a:rPr lang="en-AU" dirty="0" smtClean="0"/>
              <a:t>It’s very important to understand the difference and when each is appropriate or inappropriate</a:t>
            </a:r>
            <a:endParaRPr lang="en-AU" dirty="0" smtClean="0"/>
          </a:p>
          <a:p>
            <a:r>
              <a:rPr lang="en-AU" dirty="0" smtClean="0"/>
              <a:t>Using the wrong one almost always has catastrophic results!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3138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Shallow Copy vs Deep Copy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/>
          <a:lstStyle/>
          <a:p>
            <a:r>
              <a:rPr lang="en-AU" dirty="0" smtClean="0"/>
              <a:t>This is best shown with an example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Here we see object A</a:t>
            </a:r>
            <a:endParaRPr lang="en-AU" dirty="0"/>
          </a:p>
        </p:txBody>
      </p:sp>
      <p:sp>
        <p:nvSpPr>
          <p:cNvPr id="4" name="Rounded Rectangle 3"/>
          <p:cNvSpPr/>
          <p:nvPr/>
        </p:nvSpPr>
        <p:spPr>
          <a:xfrm>
            <a:off x="914400" y="3562350"/>
            <a:ext cx="11430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3356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Shallow Copy vs Deep Copy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/>
          <a:lstStyle/>
          <a:p>
            <a:r>
              <a:rPr lang="en-AU" dirty="0" smtClean="0"/>
              <a:t>This is best shown with an example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Here we see object A</a:t>
            </a:r>
          </a:p>
          <a:p>
            <a:pPr lvl="1"/>
            <a:r>
              <a:rPr lang="en-AU" dirty="0" smtClean="0"/>
              <a:t>Object A has a pointer to an array of data</a:t>
            </a:r>
            <a:endParaRPr lang="en-AU" dirty="0"/>
          </a:p>
        </p:txBody>
      </p:sp>
      <p:sp>
        <p:nvSpPr>
          <p:cNvPr id="4" name="Rounded Rectangle 3"/>
          <p:cNvSpPr/>
          <p:nvPr/>
        </p:nvSpPr>
        <p:spPr>
          <a:xfrm>
            <a:off x="914400" y="3562350"/>
            <a:ext cx="11430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3976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Shallow Copy vs Deep Copy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/>
          <a:lstStyle/>
          <a:p>
            <a:r>
              <a:rPr lang="en-AU" dirty="0" smtClean="0"/>
              <a:t>This is best shown with an example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Here we see object A</a:t>
            </a:r>
          </a:p>
          <a:p>
            <a:pPr lvl="1"/>
            <a:r>
              <a:rPr lang="en-AU" dirty="0" smtClean="0"/>
              <a:t>Object A has a pointer to an array of data</a:t>
            </a:r>
            <a:endParaRPr lang="en-AU" dirty="0"/>
          </a:p>
        </p:txBody>
      </p:sp>
      <p:sp>
        <p:nvSpPr>
          <p:cNvPr id="4" name="Rounded Rectangle 3"/>
          <p:cNvSpPr/>
          <p:nvPr/>
        </p:nvSpPr>
        <p:spPr>
          <a:xfrm>
            <a:off x="914400" y="3562350"/>
            <a:ext cx="11430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cxnSp>
        <p:nvCxnSpPr>
          <p:cNvPr id="6" name="Straight Arrow Connector 5"/>
          <p:cNvCxnSpPr>
            <a:stCxn id="4" idx="3"/>
          </p:cNvCxnSpPr>
          <p:nvPr/>
        </p:nvCxnSpPr>
        <p:spPr>
          <a:xfrm>
            <a:off x="2057400" y="401955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3124200" y="3823447"/>
            <a:ext cx="48768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1371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Shallow Copy vs Deep Copy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1446866"/>
          </a:xfrm>
        </p:spPr>
        <p:txBody>
          <a:bodyPr>
            <a:normAutofit fontScale="70000" lnSpcReduction="20000"/>
          </a:bodyPr>
          <a:lstStyle/>
          <a:p>
            <a:r>
              <a:rPr lang="en-AU" dirty="0" smtClean="0"/>
              <a:t>If we now create a second object, B and perform a </a:t>
            </a:r>
            <a:r>
              <a:rPr lang="en-AU" dirty="0" smtClean="0">
                <a:solidFill>
                  <a:srgbClr val="FFFF00"/>
                </a:solidFill>
              </a:rPr>
              <a:t>shallow copy </a:t>
            </a:r>
            <a:r>
              <a:rPr lang="en-AU" dirty="0" smtClean="0"/>
              <a:t>of A the pointer inside A is duplicated, so we have two pointers pointing at the same data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In this case, A and B share the same array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09918" y="2655794"/>
            <a:ext cx="11430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cxnSp>
        <p:nvCxnSpPr>
          <p:cNvPr id="6" name="Straight Arrow Connector 5"/>
          <p:cNvCxnSpPr>
            <a:stCxn id="4" idx="3"/>
          </p:cNvCxnSpPr>
          <p:nvPr/>
        </p:nvCxnSpPr>
        <p:spPr>
          <a:xfrm>
            <a:off x="2052918" y="3112994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3119718" y="2916891"/>
            <a:ext cx="48768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</a:t>
            </a:r>
            <a:endParaRPr lang="en-AU" dirty="0"/>
          </a:p>
        </p:txBody>
      </p:sp>
      <p:sp>
        <p:nvSpPr>
          <p:cNvPr id="8" name="Rounded Rectangle 7"/>
          <p:cNvSpPr/>
          <p:nvPr/>
        </p:nvSpPr>
        <p:spPr>
          <a:xfrm>
            <a:off x="909918" y="3867150"/>
            <a:ext cx="11430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B</a:t>
            </a:r>
          </a:p>
        </p:txBody>
      </p:sp>
      <p:cxnSp>
        <p:nvCxnSpPr>
          <p:cNvPr id="9" name="Straight Arrow Connector 8"/>
          <p:cNvCxnSpPr>
            <a:stCxn id="8" idx="3"/>
            <a:endCxn id="7" idx="1"/>
          </p:cNvCxnSpPr>
          <p:nvPr/>
        </p:nvCxnSpPr>
        <p:spPr>
          <a:xfrm flipV="1">
            <a:off x="2052918" y="3107391"/>
            <a:ext cx="1066800" cy="12169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69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Shallow Copy vs Deep Copy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1523067"/>
          </a:xfrm>
        </p:spPr>
        <p:txBody>
          <a:bodyPr>
            <a:normAutofit fontScale="92500" lnSpcReduction="20000"/>
          </a:bodyPr>
          <a:lstStyle/>
          <a:p>
            <a:r>
              <a:rPr lang="en-AU" dirty="0" smtClean="0"/>
              <a:t>With a </a:t>
            </a:r>
            <a:r>
              <a:rPr lang="en-AU" dirty="0" smtClean="0">
                <a:solidFill>
                  <a:srgbClr val="FFFF00"/>
                </a:solidFill>
              </a:rPr>
              <a:t>deep copy</a:t>
            </a:r>
            <a:r>
              <a:rPr lang="en-AU" dirty="0" smtClean="0"/>
              <a:t>, the array is duplicated as well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A and B now have their own identical copies of the data</a:t>
            </a:r>
            <a:endParaRPr lang="en-AU" dirty="0"/>
          </a:p>
        </p:txBody>
      </p:sp>
      <p:sp>
        <p:nvSpPr>
          <p:cNvPr id="4" name="Rounded Rectangle 3"/>
          <p:cNvSpPr/>
          <p:nvPr/>
        </p:nvSpPr>
        <p:spPr>
          <a:xfrm>
            <a:off x="909918" y="2655794"/>
            <a:ext cx="11430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cxnSp>
        <p:nvCxnSpPr>
          <p:cNvPr id="6" name="Straight Arrow Connector 5"/>
          <p:cNvCxnSpPr>
            <a:stCxn id="4" idx="3"/>
          </p:cNvCxnSpPr>
          <p:nvPr/>
        </p:nvCxnSpPr>
        <p:spPr>
          <a:xfrm>
            <a:off x="2052918" y="3112994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3119718" y="2916891"/>
            <a:ext cx="48768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</a:t>
            </a:r>
            <a:endParaRPr lang="en-AU" dirty="0"/>
          </a:p>
        </p:txBody>
      </p:sp>
      <p:sp>
        <p:nvSpPr>
          <p:cNvPr id="8" name="Rounded Rectangle 7"/>
          <p:cNvSpPr/>
          <p:nvPr/>
        </p:nvSpPr>
        <p:spPr>
          <a:xfrm>
            <a:off x="909918" y="3867150"/>
            <a:ext cx="11430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B</a:t>
            </a:r>
          </a:p>
        </p:txBody>
      </p:sp>
      <p:cxnSp>
        <p:nvCxnSpPr>
          <p:cNvPr id="9" name="Straight Arrow Connector 8"/>
          <p:cNvCxnSpPr>
            <a:stCxn id="8" idx="3"/>
            <a:endCxn id="10" idx="1"/>
          </p:cNvCxnSpPr>
          <p:nvPr/>
        </p:nvCxnSpPr>
        <p:spPr>
          <a:xfrm>
            <a:off x="2052918" y="432435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3119718" y="4133850"/>
            <a:ext cx="48768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3151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Summary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 fontScale="92500" lnSpcReduction="10000"/>
          </a:bodyPr>
          <a:lstStyle/>
          <a:p>
            <a:r>
              <a:rPr lang="en-AU" dirty="0" smtClean="0"/>
              <a:t>A shallow copy of an object is a simple bitwise-copy from one object to another</a:t>
            </a:r>
            <a:endParaRPr lang="en-AU" dirty="0" smtClean="0"/>
          </a:p>
          <a:p>
            <a:pPr lvl="1"/>
            <a:endParaRPr lang="en-AU" dirty="0" smtClean="0"/>
          </a:p>
          <a:p>
            <a:r>
              <a:rPr lang="en-AU" dirty="0" smtClean="0"/>
              <a:t>A deep copy of an object copies all of the internal resources correctly, allocating memory where appropriate</a:t>
            </a:r>
          </a:p>
          <a:p>
            <a:endParaRPr lang="en-AU" dirty="0" smtClean="0"/>
          </a:p>
          <a:p>
            <a:r>
              <a:rPr lang="en-AU" dirty="0" smtClean="0"/>
              <a:t>Using the wrong one is usually catastrophic</a:t>
            </a:r>
            <a:endParaRPr lang="en-AU" dirty="0" smtClean="0"/>
          </a:p>
          <a:p>
            <a:pPr lvl="1"/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417366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755</TotalTime>
  <Words>312</Words>
  <Application>Microsoft Office PowerPoint</Application>
  <PresentationFormat>On-screen Show (16:9)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Deep Versus Shallow Copy</vt:lpstr>
      <vt:lpstr>Shallow Copy vs Deep Copy</vt:lpstr>
      <vt:lpstr>Shallow Copy vs Deep Copy</vt:lpstr>
      <vt:lpstr>Shallow Copy vs Deep Copy</vt:lpstr>
      <vt:lpstr>Shallow Copy vs Deep Copy</vt:lpstr>
      <vt:lpstr>Shallow Copy vs Deep Copy</vt:lpstr>
      <vt:lpstr>Shallow Copy vs Deep Copy</vt:lpstr>
      <vt:lpstr>Shallow Copy vs Deep Copy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</dc:creator>
  <cp:lastModifiedBy>Jeff Cotter</cp:lastModifiedBy>
  <cp:revision>49</cp:revision>
  <dcterms:created xsi:type="dcterms:W3CDTF">2014-07-14T04:04:52Z</dcterms:created>
  <dcterms:modified xsi:type="dcterms:W3CDTF">2017-01-19T05:20:57Z</dcterms:modified>
</cp:coreProperties>
</file>