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72" r:id="rId4"/>
    <p:sldId id="275" r:id="rId5"/>
    <p:sldId id="276" r:id="rId6"/>
    <p:sldId id="277" r:id="rId7"/>
    <p:sldId id="270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6" autoAdjust="0"/>
  </p:normalViewPr>
  <p:slideViewPr>
    <p:cSldViewPr>
      <p:cViewPr varScale="1">
        <p:scale>
          <a:sx n="129" d="100"/>
          <a:sy n="129" d="100"/>
        </p:scale>
        <p:origin x="11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operation of the merge sort algorithm is the merging of two sorted sequences (presented here in the pseudocode for the Merge function)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Merge function, A is an array and p, q, and r are indices numbering elements of the array such that p &lt;= q &lt; r.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assumes that the two sub-arrays A[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p..q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and A[q+1..r] are in sorted order.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merges them to form a single sorted sub-array that replaces the current sub array A[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p..r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take our playing card example again: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we have two piles of cards face up on a table. Each pile is sorted with the smallest cards on top. 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wish to merge the two piles into a single sorted output pile.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basic step consists of choosing the smaller of the two cards on top of the face-up piles, removing it from its pile, and placing this card onto the output pile.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repeat this step until one input pile is empty, at which time we just take the remaining input pile and place it on the output pile.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pseudocode for the Merge function here implements this basic idea. However we have a slight twist. We’ve made the last element in the array ‘empty’ so as to signify the end of the array (this could be implemented in practice in a number of ways). 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array index specifies an empty element, we add the rest of the elements in the other array to the output array.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array indices will never point to empty elements since we know in advance that exactly r-p+1 elements will be placed in our output array, and we can stop once we have performed that many steps.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Merge function as a subroutine in the merge sort algorithm.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MergeSort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 p, r) sorts the elements in the sub-array A[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p..r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 &gt;= r, then the sub-array has at most one element and is therefore already sorted.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 divide the array into two sub-arrays and pass those arrays as input into the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MergeSort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(that is, call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MergeSort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recursively)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A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0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omputersciencetheory/mergeso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Merge Sort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Merge Sort</a:t>
            </a:r>
          </a:p>
          <a:p>
            <a:endParaRPr lang="en-AU" dirty="0"/>
          </a:p>
          <a:p>
            <a:r>
              <a:rPr lang="en-AU" dirty="0"/>
              <a:t>Implementation</a:t>
            </a:r>
          </a:p>
          <a:p>
            <a:endParaRPr lang="en-AU" dirty="0"/>
          </a:p>
          <a:p>
            <a:r>
              <a:rPr lang="en-AU" dirty="0"/>
              <a:t>Visualization</a:t>
            </a:r>
          </a:p>
          <a:p>
            <a:endParaRPr lang="en-AU" dirty="0"/>
          </a:p>
          <a:p>
            <a:r>
              <a:rPr lang="en-AU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032126" cy="33846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Merge pairs of 1-item arrays to form a sorted array of length 2</a:t>
            </a:r>
          </a:p>
          <a:p>
            <a:r>
              <a:rPr lang="en-US" dirty="0"/>
              <a:t>Merge pairs of arrays of length 2 to form a sorted array of length 4</a:t>
            </a:r>
          </a:p>
          <a:p>
            <a:r>
              <a:rPr lang="en-US" dirty="0"/>
              <a:t>…and so on until</a:t>
            </a:r>
          </a:p>
          <a:p>
            <a:r>
              <a:rPr lang="en-US" dirty="0"/>
              <a:t>2 arrays of length n/2 are merged to form the final sorted array</a:t>
            </a:r>
          </a:p>
          <a:p>
            <a:endParaRPr lang="en-AU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7697"/>
            <a:ext cx="46482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02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816102" cy="338464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key operation is the merging of two sorted sequences </a:t>
            </a:r>
            <a:endParaRPr lang="en-US" dirty="0"/>
          </a:p>
          <a:p>
            <a:r>
              <a:rPr lang="en-US" dirty="0"/>
              <a:t>A is an array, p, q, and r are indices numbering elements such that p ≤ q &lt; r</a:t>
            </a:r>
          </a:p>
          <a:p>
            <a:r>
              <a:rPr lang="en-US" dirty="0"/>
              <a:t>Merge assumes subarrays A[</a:t>
            </a:r>
            <a:r>
              <a:rPr lang="en-US" dirty="0" err="1"/>
              <a:t>p..q</a:t>
            </a:r>
            <a:r>
              <a:rPr lang="en-US" dirty="0"/>
              <a:t>] and A[q+1..r] are in sorted order</a:t>
            </a:r>
          </a:p>
          <a:p>
            <a:r>
              <a:rPr lang="en-US" dirty="0"/>
              <a:t>Subarrays merged to form current sub array A[</a:t>
            </a:r>
            <a:r>
              <a:rPr lang="en-US" dirty="0" err="1"/>
              <a:t>p..r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When merging, right array has no more values when j &gt;= </a:t>
            </a:r>
            <a:r>
              <a:rPr lang="en-US" dirty="0" err="1"/>
              <a:t>rightEnd</a:t>
            </a:r>
            <a:endParaRPr lang="en-US" dirty="0"/>
          </a:p>
          <a:p>
            <a:pPr lvl="1"/>
            <a:r>
              <a:rPr lang="en-US" dirty="0"/>
              <a:t>Similarly, left array is empty when 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leftEnd</a:t>
            </a:r>
            <a:endParaRPr lang="en-AU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33428" y="267494"/>
            <a:ext cx="4752528" cy="4680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AU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Merge (A, p, q, r)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leftEnd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q – p + 1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rightEnd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r – q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create array L[0..leftEnd]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create array R[0..leftEnd]</a:t>
            </a:r>
          </a:p>
          <a:p>
            <a:pPr defTabSz="194400"/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 to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leftEnd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L[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= A[p +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j = 0 to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rightEnd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R[j] = A[q + j + 1]</a:t>
            </a:r>
          </a:p>
          <a:p>
            <a:pPr defTabSz="194400"/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j = 0</a:t>
            </a:r>
          </a:p>
          <a:p>
            <a:pPr defTabSz="194400"/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k = p to r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(j &gt;=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rightEnd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or (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leftEnd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and L[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≤ R[j]) then 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A[k] = L[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else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A[k] = R[j]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j = j + 1</a:t>
            </a:r>
          </a:p>
          <a:p>
            <a:pPr defTabSz="194400"/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(A, p, r)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if p &lt; r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then q = (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p+r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)/2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(A, p, q)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(A, q+1, r)</a:t>
            </a: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Merge(A, p, q, r)</a:t>
            </a:r>
            <a:endParaRPr lang="en-AU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2990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4" name="mergesor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9833" y="1116828"/>
            <a:ext cx="6624575" cy="35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Guaranteed to be O(n log n)</a:t>
            </a:r>
          </a:p>
          <a:p>
            <a:pPr lvl="1"/>
            <a:r>
              <a:rPr lang="en-US" dirty="0"/>
              <a:t>Because it always splits the work in half</a:t>
            </a:r>
          </a:p>
          <a:p>
            <a:r>
              <a:rPr lang="en-US" dirty="0"/>
              <a:t>Better running time than Insertion Sort </a:t>
            </a:r>
          </a:p>
          <a:p>
            <a:pPr lvl="1"/>
            <a:r>
              <a:rPr lang="en-US" dirty="0"/>
              <a:t>Typically only slightly below that of Quick Sort</a:t>
            </a:r>
          </a:p>
          <a:p>
            <a:r>
              <a:rPr lang="en-AU" dirty="0"/>
              <a:t>Requires additional scratch space proportional to the size of the input array </a:t>
            </a:r>
          </a:p>
          <a:p>
            <a:pPr lvl="1"/>
            <a:r>
              <a:rPr lang="en-US" dirty="0"/>
              <a:t>This might make it unfavorable in situations where memory is an issue (e.g., embedded systems)</a:t>
            </a:r>
          </a:p>
          <a:p>
            <a:pPr lvl="1"/>
            <a:r>
              <a:rPr lang="en-US" dirty="0"/>
              <a:t>When implemented using linked lists, no temporary arrays are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04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Merge sort is a fast, stable sorting algorithm</a:t>
            </a:r>
          </a:p>
          <a:p>
            <a:r>
              <a:rPr lang="en-AU" dirty="0"/>
              <a:t>It has guaranteed O(n log(n)) efficiency</a:t>
            </a:r>
          </a:p>
          <a:p>
            <a:r>
              <a:rPr lang="en-AU" dirty="0"/>
              <a:t>When sorting arrays it requires additional scratch space for temporary arrays</a:t>
            </a:r>
          </a:p>
          <a:p>
            <a:pPr lvl="1"/>
            <a:r>
              <a:rPr lang="en-AU" dirty="0"/>
              <a:t>This isn’t needed with a linked-list implementation</a:t>
            </a:r>
          </a:p>
          <a:p>
            <a:r>
              <a:rPr lang="en-AU" dirty="0"/>
              <a:t>Relatively simple to code, and offers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err="1"/>
              <a:t>Cormen</a:t>
            </a:r>
            <a:r>
              <a:rPr lang="en-AU" dirty="0"/>
              <a:t>, T, 2009, </a:t>
            </a:r>
            <a:r>
              <a:rPr lang="en-AU" i="1" dirty="0"/>
              <a:t>Introduction to Algorithms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MIT Press</a:t>
            </a:r>
          </a:p>
          <a:p>
            <a:r>
              <a:rPr lang="en-GB" dirty="0"/>
              <a:t>Cprogramming.com. 2017. </a:t>
            </a:r>
            <a:r>
              <a:rPr lang="en-GB" i="1" dirty="0"/>
              <a:t>Merge Sort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http://www.cprogramming.com/tutorial/computersciencetheory/mergesort.html</a:t>
            </a:r>
            <a:r>
              <a:rPr lang="en-GB" dirty="0"/>
              <a:t>. [Accessed 27 April 2017].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322</Words>
  <Application>Microsoft Office PowerPoint</Application>
  <PresentationFormat>On-screen Show (16:9)</PresentationFormat>
  <Paragraphs>93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Merge Sort</vt:lpstr>
      <vt:lpstr>Contents</vt:lpstr>
      <vt:lpstr>Merge Sort</vt:lpstr>
      <vt:lpstr>Implementation</vt:lpstr>
      <vt:lpstr>Visualization</vt:lpstr>
      <vt:lpstr>Performance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31</cp:revision>
  <dcterms:created xsi:type="dcterms:W3CDTF">2014-07-14T04:04:52Z</dcterms:created>
  <dcterms:modified xsi:type="dcterms:W3CDTF">2017-05-02T00:52:44Z</dcterms:modified>
</cp:coreProperties>
</file>