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72" r:id="rId4"/>
    <p:sldId id="273" r:id="rId5"/>
    <p:sldId id="274" r:id="rId6"/>
    <p:sldId id="275" r:id="rId7"/>
    <p:sldId id="276" r:id="rId8"/>
    <p:sldId id="270" r:id="rId9"/>
    <p:sldId id="27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>
      <p:cViewPr varScale="1">
        <p:scale>
          <a:sx n="157" d="100"/>
          <a:sy n="157" d="100"/>
        </p:scale>
        <p:origin x="162" y="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odeling.com/artifacts/activityDiagram.htm" TargetMode="External"/><Relationship Id="rId2" Type="http://schemas.openxmlformats.org/officeDocument/2006/relationships/hyperlink" Target="http://www.sparxsystems.com.au/resources/uml2_tutorial/uml2_activitydiagra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Activity Diagrams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/>
              <a:t>What Are Activity Diagrams</a:t>
            </a:r>
          </a:p>
          <a:p>
            <a:pPr lvl="1"/>
            <a:endParaRPr lang="en-AU" dirty="0"/>
          </a:p>
          <a:p>
            <a:r>
              <a:rPr lang="en-AU" dirty="0"/>
              <a:t>Activity Diagram Basics</a:t>
            </a:r>
          </a:p>
          <a:p>
            <a:pPr lvl="1"/>
            <a:endParaRPr lang="en-AU" dirty="0"/>
          </a:p>
          <a:p>
            <a:r>
              <a:rPr lang="en-AU" dirty="0"/>
              <a:t>Concurrent Activities</a:t>
            </a:r>
          </a:p>
          <a:p>
            <a:pPr lvl="1"/>
            <a:endParaRPr lang="en-AU" dirty="0"/>
          </a:p>
          <a:p>
            <a:r>
              <a:rPr lang="en-AU" dirty="0" err="1"/>
              <a:t>Swimlanes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When to Use Activity Diagrams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Activity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Depicts the dynamic behaviour of a </a:t>
            </a:r>
            <a:r>
              <a:rPr lang="en-GB" dirty="0" smtClean="0"/>
              <a:t>system</a:t>
            </a:r>
          </a:p>
          <a:p>
            <a:pPr lvl="1"/>
            <a:endParaRPr lang="en-GB" dirty="0"/>
          </a:p>
          <a:p>
            <a:r>
              <a:rPr lang="en-GB" dirty="0"/>
              <a:t>Shows the flow of control between the actions the system </a:t>
            </a:r>
            <a:r>
              <a:rPr lang="en-GB" dirty="0" smtClean="0"/>
              <a:t>performs</a:t>
            </a:r>
          </a:p>
          <a:p>
            <a:pPr lvl="1"/>
            <a:endParaRPr lang="en-GB" dirty="0"/>
          </a:p>
          <a:p>
            <a:r>
              <a:rPr lang="en-GB" dirty="0"/>
              <a:t>Very similar to a flow chart</a:t>
            </a:r>
          </a:p>
          <a:p>
            <a:pPr lvl="1"/>
            <a:r>
              <a:rPr lang="en-GB" dirty="0"/>
              <a:t>The exception being that activity diagrams can show concurrent </a:t>
            </a:r>
            <a:r>
              <a:rPr lang="en-GB" dirty="0" smtClean="0"/>
              <a:t>processes</a:t>
            </a:r>
          </a:p>
          <a:p>
            <a:pPr lvl="1"/>
            <a:endParaRPr lang="en-GB" dirty="0"/>
          </a:p>
          <a:p>
            <a:r>
              <a:rPr lang="en-GB" dirty="0"/>
              <a:t>Shows the work flow from a start point to a finish point, detailing all the decision paths that exist between those two points</a:t>
            </a:r>
          </a:p>
        </p:txBody>
      </p:sp>
    </p:spTree>
    <p:extLst>
      <p:ext uri="{BB962C8B-B14F-4D97-AF65-F5344CB8AC3E}">
        <p14:creationId xmlns:p14="http://schemas.microsoft.com/office/powerpoint/2010/main" val="7473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407996" cy="338464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These diagrams are used to provide a graphical view of a use case </a:t>
            </a:r>
            <a:r>
              <a:rPr lang="en-GB" dirty="0" smtClean="0"/>
              <a:t>scenario</a:t>
            </a:r>
          </a:p>
          <a:p>
            <a:pPr lvl="1"/>
            <a:endParaRPr lang="en-GB" dirty="0"/>
          </a:p>
          <a:p>
            <a:r>
              <a:rPr lang="en-GB" dirty="0"/>
              <a:t>Conditional behaviour is shown by </a:t>
            </a:r>
            <a:r>
              <a:rPr lang="en-GB" i="1" dirty="0">
                <a:solidFill>
                  <a:srgbClr val="00B0F0"/>
                </a:solidFill>
              </a:rPr>
              <a:t>branches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and </a:t>
            </a:r>
            <a:r>
              <a:rPr lang="en-GB" i="1" dirty="0">
                <a:solidFill>
                  <a:srgbClr val="00B0F0"/>
                </a:solidFill>
              </a:rPr>
              <a:t>merges</a:t>
            </a:r>
            <a:endParaRPr lang="en-GB" dirty="0">
              <a:solidFill>
                <a:srgbClr val="00B0F0"/>
              </a:solidFill>
            </a:endParaRPr>
          </a:p>
          <a:p>
            <a:pPr lvl="1"/>
            <a:r>
              <a:rPr lang="en-GB" dirty="0"/>
              <a:t>These are drawn as </a:t>
            </a:r>
            <a:r>
              <a:rPr lang="en-GB" dirty="0" smtClean="0"/>
              <a:t>diamonds</a:t>
            </a:r>
          </a:p>
          <a:p>
            <a:pPr lvl="1"/>
            <a:endParaRPr lang="en-GB" dirty="0"/>
          </a:p>
          <a:p>
            <a:r>
              <a:rPr lang="en-GB" dirty="0"/>
              <a:t>The arrows between nodes indicates when the first action completes the second action begins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46" y="1063228"/>
            <a:ext cx="3312076" cy="39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4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Concurrent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912446" cy="338464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</a:t>
            </a:r>
            <a:r>
              <a:rPr lang="en-GB" i="1" dirty="0">
                <a:solidFill>
                  <a:srgbClr val="00B0F0"/>
                </a:solidFill>
              </a:rPr>
              <a:t>fork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represents the separation of activities into two or more concurrent activates</a:t>
            </a:r>
          </a:p>
          <a:p>
            <a:pPr lvl="1"/>
            <a:r>
              <a:rPr lang="en-GB" dirty="0"/>
              <a:t>Concurrent activities are typically implemented using threads, but could be activities performed on different </a:t>
            </a:r>
            <a:r>
              <a:rPr lang="en-GB" dirty="0" smtClean="0"/>
              <a:t>computers</a:t>
            </a:r>
          </a:p>
          <a:p>
            <a:pPr lvl="1"/>
            <a:endParaRPr lang="en-GB" dirty="0"/>
          </a:p>
          <a:p>
            <a:r>
              <a:rPr lang="en-GB" dirty="0"/>
              <a:t>A </a:t>
            </a:r>
            <a:r>
              <a:rPr lang="en-GB" i="1" dirty="0">
                <a:solidFill>
                  <a:srgbClr val="00B0F0"/>
                </a:solidFill>
              </a:rPr>
              <a:t>fork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is drawn as a black bar with one arrow pointing in, and two or more pointing out</a:t>
            </a:r>
          </a:p>
          <a:p>
            <a:pPr lvl="1"/>
            <a:r>
              <a:rPr lang="en-GB" dirty="0"/>
              <a:t>Each output represents a flow of control to be executed </a:t>
            </a:r>
            <a:r>
              <a:rPr lang="en-GB" dirty="0" smtClean="0"/>
              <a:t>concurrently</a:t>
            </a:r>
          </a:p>
          <a:p>
            <a:pPr lvl="1"/>
            <a:endParaRPr lang="en-GB" dirty="0"/>
          </a:p>
          <a:p>
            <a:r>
              <a:rPr lang="en-GB" dirty="0"/>
              <a:t>A </a:t>
            </a:r>
            <a:r>
              <a:rPr lang="en-GB" i="1" dirty="0">
                <a:solidFill>
                  <a:srgbClr val="00B0F0"/>
                </a:solidFill>
              </a:rPr>
              <a:t>join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is a way of synchronizing concurrent flows</a:t>
            </a:r>
          </a:p>
          <a:p>
            <a:pPr lvl="1"/>
            <a:r>
              <a:rPr lang="en-GB" dirty="0"/>
              <a:t>It is essentially the opposite of a </a:t>
            </a:r>
            <a:r>
              <a:rPr lang="en-GB" i="1" dirty="0">
                <a:solidFill>
                  <a:srgbClr val="00B0F0"/>
                </a:solidFill>
              </a:rPr>
              <a:t>fork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1097519"/>
            <a:ext cx="1676161" cy="39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Swimlanes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968230" cy="338464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One thing activity diagrams don’t show is who or what does each of the actions</a:t>
            </a:r>
          </a:p>
          <a:p>
            <a:pPr lvl="1"/>
            <a:r>
              <a:rPr lang="en-GB" dirty="0"/>
              <a:t>Often though, the exact division of labour does not </a:t>
            </a:r>
            <a:r>
              <a:rPr lang="en-GB" dirty="0" smtClean="0"/>
              <a:t>matter</a:t>
            </a:r>
          </a:p>
          <a:p>
            <a:pPr lvl="1"/>
            <a:endParaRPr lang="en-GB" dirty="0"/>
          </a:p>
          <a:p>
            <a:r>
              <a:rPr lang="en-GB" dirty="0"/>
              <a:t>If you need to show this information, decorate the diagram with </a:t>
            </a:r>
            <a:r>
              <a:rPr lang="en-GB" i="1" dirty="0" err="1">
                <a:solidFill>
                  <a:srgbClr val="00B0F0"/>
                </a:solidFill>
              </a:rPr>
              <a:t>swimlanes</a:t>
            </a:r>
            <a:endParaRPr lang="en-GB" i="1" dirty="0">
              <a:solidFill>
                <a:srgbClr val="00B0F0"/>
              </a:solidFill>
            </a:endParaRPr>
          </a:p>
          <a:p>
            <a:pPr lvl="1"/>
            <a:r>
              <a:rPr lang="en-GB" dirty="0"/>
              <a:t>The diagram is divided into </a:t>
            </a:r>
            <a:r>
              <a:rPr lang="en-GB" i="1" dirty="0">
                <a:solidFill>
                  <a:srgbClr val="00B0F0"/>
                </a:solidFill>
              </a:rPr>
              <a:t>lanes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corresponding to each of the participants</a:t>
            </a:r>
          </a:p>
          <a:p>
            <a:pPr lvl="1"/>
            <a:r>
              <a:rPr lang="en-GB" dirty="0"/>
              <a:t>All actions in a lane are done by the corresponding participant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728496"/>
            <a:ext cx="3773462" cy="42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6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Activity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 you want to graphically show the flow of execution that occurs when performing a </a:t>
            </a:r>
            <a:r>
              <a:rPr lang="en-GB" dirty="0" smtClean="0"/>
              <a:t>task</a:t>
            </a:r>
          </a:p>
          <a:p>
            <a:pPr lvl="1"/>
            <a:endParaRPr lang="en-GB" dirty="0"/>
          </a:p>
          <a:p>
            <a:r>
              <a:rPr lang="en-GB" dirty="0"/>
              <a:t>When you want to show </a:t>
            </a:r>
            <a:r>
              <a:rPr lang="en-GB" dirty="0" smtClean="0"/>
              <a:t>concurrency</a:t>
            </a:r>
          </a:p>
          <a:p>
            <a:pPr lvl="1"/>
            <a:endParaRPr lang="en-GB" dirty="0"/>
          </a:p>
          <a:p>
            <a:r>
              <a:rPr lang="en-GB" dirty="0"/>
              <a:t>When you want to show both the basic course of action together with the alternative courses</a:t>
            </a:r>
          </a:p>
        </p:txBody>
      </p:sp>
    </p:spTree>
    <p:extLst>
      <p:ext uri="{BB962C8B-B14F-4D97-AF65-F5344CB8AC3E}">
        <p14:creationId xmlns:p14="http://schemas.microsoft.com/office/powerpoint/2010/main" val="60070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/>
              <a:t>Activity diagrams show the flow of control between actions performed in a </a:t>
            </a:r>
            <a:r>
              <a:rPr lang="en-AU" dirty="0" smtClean="0"/>
              <a:t>system</a:t>
            </a:r>
          </a:p>
          <a:p>
            <a:pPr lvl="1"/>
            <a:endParaRPr lang="en-AU" dirty="0"/>
          </a:p>
          <a:p>
            <a:r>
              <a:rPr lang="en-AU" dirty="0"/>
              <a:t>They provide an intuitive graphical view of the system </a:t>
            </a:r>
            <a:r>
              <a:rPr lang="en-AU" dirty="0" smtClean="0"/>
              <a:t>behaviour</a:t>
            </a:r>
          </a:p>
          <a:p>
            <a:pPr lvl="1"/>
            <a:endParaRPr lang="en-AU" dirty="0"/>
          </a:p>
          <a:p>
            <a:r>
              <a:rPr lang="en-AU" dirty="0"/>
              <a:t> Alternative paths can be shown using </a:t>
            </a:r>
            <a:r>
              <a:rPr lang="en-AU" i="1" dirty="0">
                <a:solidFill>
                  <a:srgbClr val="00B0F0"/>
                </a:solidFill>
              </a:rPr>
              <a:t>branches</a:t>
            </a:r>
            <a:r>
              <a:rPr lang="en-AU" dirty="0">
                <a:solidFill>
                  <a:srgbClr val="00B0F0"/>
                </a:solidFill>
              </a:rPr>
              <a:t> </a:t>
            </a:r>
            <a:r>
              <a:rPr lang="en-AU" dirty="0"/>
              <a:t>and </a:t>
            </a:r>
            <a:r>
              <a:rPr lang="en-AU" i="1" dirty="0" smtClean="0">
                <a:solidFill>
                  <a:srgbClr val="00B0F0"/>
                </a:solidFill>
              </a:rPr>
              <a:t>merges</a:t>
            </a:r>
          </a:p>
          <a:p>
            <a:pPr lvl="1"/>
            <a:endParaRPr lang="en-AU" dirty="0"/>
          </a:p>
          <a:p>
            <a:r>
              <a:rPr lang="en-AU" dirty="0"/>
              <a:t>Concurrent activities can be shown using </a:t>
            </a:r>
            <a:r>
              <a:rPr lang="en-AU" i="1" dirty="0">
                <a:solidFill>
                  <a:srgbClr val="00B0F0"/>
                </a:solidFill>
              </a:rPr>
              <a:t>forks</a:t>
            </a:r>
            <a:r>
              <a:rPr lang="en-AU" dirty="0">
                <a:solidFill>
                  <a:srgbClr val="00B0F0"/>
                </a:solidFill>
              </a:rPr>
              <a:t> </a:t>
            </a:r>
            <a:r>
              <a:rPr lang="en-AU" dirty="0"/>
              <a:t>and </a:t>
            </a:r>
            <a:r>
              <a:rPr lang="en-AU" i="1" dirty="0">
                <a:solidFill>
                  <a:srgbClr val="00B0F0"/>
                </a:solidFill>
              </a:rPr>
              <a:t>joins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/>
              <a:t>Sparx</a:t>
            </a:r>
            <a:r>
              <a:rPr lang="en-GB" dirty="0"/>
              <a:t> Systems. 2017. </a:t>
            </a:r>
            <a:r>
              <a:rPr lang="en-GB" i="1" dirty="0"/>
              <a:t>Activity Diagram</a:t>
            </a:r>
            <a:r>
              <a:rPr lang="en-GB" dirty="0"/>
              <a:t>. [ONLINE] Available at: </a:t>
            </a:r>
            <a:r>
              <a:rPr lang="en-GB" dirty="0">
                <a:hlinkClick r:id="rId2"/>
              </a:rPr>
              <a:t>http://www.sparxsystems.com.au/resources/uml2_tutorial/uml2_activitydiagram.html</a:t>
            </a:r>
            <a:r>
              <a:rPr lang="en-GB" dirty="0"/>
              <a:t>. [Accessed 13 April 2017</a:t>
            </a:r>
            <a:r>
              <a:rPr lang="en-GB" dirty="0" smtClean="0"/>
              <a:t>]</a:t>
            </a:r>
          </a:p>
          <a:p>
            <a:pPr lvl="1"/>
            <a:endParaRPr lang="en-GB" dirty="0"/>
          </a:p>
          <a:p>
            <a:r>
              <a:rPr lang="en-GB" dirty="0"/>
              <a:t>Scott W. Ambler. 2017. </a:t>
            </a:r>
            <a:r>
              <a:rPr lang="en-GB" i="1" dirty="0"/>
              <a:t>UML 2 Activity Diagrams: An Agile Introduction</a:t>
            </a:r>
            <a:r>
              <a:rPr lang="en-GB" dirty="0"/>
              <a:t>. [ONLINE] Available at: </a:t>
            </a:r>
            <a:r>
              <a:rPr lang="en-GB" dirty="0">
                <a:hlinkClick r:id="rId3"/>
              </a:rPr>
              <a:t>http://www.agilemodeling.com/artifacts/activityDiagram.htm</a:t>
            </a:r>
            <a:r>
              <a:rPr lang="en-GB" dirty="0"/>
              <a:t>. [Accessed 13 April </a:t>
            </a:r>
            <a:r>
              <a:rPr lang="en-GB"/>
              <a:t>2017</a:t>
            </a:r>
            <a:r>
              <a:rPr lang="en-GB" smtClean="0"/>
              <a:t>]</a:t>
            </a:r>
          </a:p>
          <a:p>
            <a:pPr lvl="1"/>
            <a:endParaRPr lang="en-GB" dirty="0"/>
          </a:p>
          <a:p>
            <a:r>
              <a:rPr lang="en-GB" dirty="0"/>
              <a:t>Roger S. Pressman, 2014. </a:t>
            </a:r>
            <a:r>
              <a:rPr lang="en-GB" i="1" dirty="0"/>
              <a:t>Software Engineering: A Practitioner's Approach (Irwin Computer Science)</a:t>
            </a:r>
            <a:r>
              <a:rPr lang="en-GB" dirty="0"/>
              <a:t>. 8 Edition. McGraw-Hill Education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374</Words>
  <Application>Microsoft Office PowerPoint</Application>
  <PresentationFormat>On-screen Show (16:9)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Activity Diagrams</vt:lpstr>
      <vt:lpstr>Contents</vt:lpstr>
      <vt:lpstr>What Are Activity Diagrams</vt:lpstr>
      <vt:lpstr>Activity Diagram Basics</vt:lpstr>
      <vt:lpstr>Concurrent Activities</vt:lpstr>
      <vt:lpstr>Swimlanes</vt:lpstr>
      <vt:lpstr>When to Use Activity Diagrams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39</cp:revision>
  <dcterms:created xsi:type="dcterms:W3CDTF">2014-07-14T04:04:52Z</dcterms:created>
  <dcterms:modified xsi:type="dcterms:W3CDTF">2017-04-19T07:21:26Z</dcterms:modified>
</cp:coreProperties>
</file>