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5" r:id="rId3"/>
    <p:sldId id="266" r:id="rId4"/>
    <p:sldId id="272" r:id="rId5"/>
    <p:sldId id="273" r:id="rId6"/>
    <p:sldId id="276" r:id="rId7"/>
    <p:sldId id="277" r:id="rId8"/>
    <p:sldId id="274" r:id="rId9"/>
    <p:sldId id="275" r:id="rId10"/>
    <p:sldId id="278" r:id="rId11"/>
    <p:sldId id="279" r:id="rId12"/>
    <p:sldId id="284" r:id="rId13"/>
    <p:sldId id="280" r:id="rId14"/>
    <p:sldId id="281" r:id="rId15"/>
    <p:sldId id="282" r:id="rId16"/>
    <p:sldId id="285" r:id="rId17"/>
    <p:sldId id="287" r:id="rId18"/>
    <p:sldId id="286" r:id="rId19"/>
    <p:sldId id="270" r:id="rId20"/>
    <p:sldId id="271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odeling.com/artifacts/classDiagram.htm" TargetMode="External"/><Relationship Id="rId2" Type="http://schemas.openxmlformats.org/officeDocument/2006/relationships/hyperlink" Target="https://www.ibm.com/developerworks/rational/library/content/RationalEdge/sep04/be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Class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Show the relationship between certain </a:t>
            </a:r>
            <a:r>
              <a:rPr lang="en-GB" dirty="0" smtClean="0"/>
              <a:t>objects</a:t>
            </a:r>
          </a:p>
          <a:p>
            <a:pPr lvl="1"/>
            <a:endParaRPr lang="en-GB" dirty="0"/>
          </a:p>
          <a:p>
            <a:r>
              <a:rPr lang="en-GB" dirty="0"/>
              <a:t>There are 5 kinds of association</a:t>
            </a:r>
          </a:p>
          <a:p>
            <a:pPr lvl="1"/>
            <a:r>
              <a:rPr lang="en-GB" dirty="0">
                <a:solidFill>
                  <a:srgbClr val="00B0F0"/>
                </a:solidFill>
              </a:rPr>
              <a:t>Bi-directional</a:t>
            </a:r>
          </a:p>
          <a:p>
            <a:pPr lvl="1"/>
            <a:r>
              <a:rPr lang="en-GB" dirty="0" err="1">
                <a:solidFill>
                  <a:srgbClr val="00B0F0"/>
                </a:solidFill>
              </a:rPr>
              <a:t>Uni</a:t>
            </a:r>
            <a:r>
              <a:rPr lang="en-GB" dirty="0">
                <a:solidFill>
                  <a:srgbClr val="00B0F0"/>
                </a:solidFill>
              </a:rPr>
              <a:t>-directional</a:t>
            </a:r>
          </a:p>
          <a:p>
            <a:pPr lvl="1"/>
            <a:r>
              <a:rPr lang="en-GB" dirty="0">
                <a:solidFill>
                  <a:srgbClr val="00B0F0"/>
                </a:solidFill>
              </a:rPr>
              <a:t>Aggregation</a:t>
            </a:r>
          </a:p>
          <a:p>
            <a:pPr lvl="1"/>
            <a:r>
              <a:rPr lang="en-GB" dirty="0">
                <a:solidFill>
                  <a:srgbClr val="00B0F0"/>
                </a:solidFill>
              </a:rPr>
              <a:t>Composition</a:t>
            </a:r>
          </a:p>
          <a:p>
            <a:pPr lvl="1"/>
            <a:r>
              <a:rPr lang="en-GB" dirty="0">
                <a:solidFill>
                  <a:srgbClr val="00B0F0"/>
                </a:solidFill>
              </a:rPr>
              <a:t>Association Class </a:t>
            </a:r>
            <a:r>
              <a:rPr lang="en-GB" dirty="0"/>
              <a:t>(not shown)</a:t>
            </a:r>
          </a:p>
        </p:txBody>
      </p:sp>
    </p:spTree>
    <p:extLst>
      <p:ext uri="{BB962C8B-B14F-4D97-AF65-F5344CB8AC3E}">
        <p14:creationId xmlns:p14="http://schemas.microsoft.com/office/powerpoint/2010/main" val="417214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Bi-Directional (standard) Associations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216051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 link between two </a:t>
            </a:r>
            <a:r>
              <a:rPr lang="en-GB" dirty="0" smtClean="0"/>
              <a:t>classes</a:t>
            </a:r>
          </a:p>
          <a:p>
            <a:pPr lvl="1"/>
            <a:endParaRPr lang="en-GB" dirty="0"/>
          </a:p>
          <a:p>
            <a:r>
              <a:rPr lang="en-GB" dirty="0"/>
              <a:t>Associations are always assumed to be bi-directional</a:t>
            </a:r>
          </a:p>
          <a:p>
            <a:pPr lvl="1"/>
            <a:r>
              <a:rPr lang="en-GB" dirty="0"/>
              <a:t>Means that both classes are aware of the </a:t>
            </a:r>
            <a:r>
              <a:rPr lang="en-GB" dirty="0" smtClean="0"/>
              <a:t>relationship</a:t>
            </a:r>
          </a:p>
          <a:p>
            <a:pPr lvl="2"/>
            <a:endParaRPr lang="en-GB" dirty="0"/>
          </a:p>
          <a:p>
            <a:r>
              <a:rPr lang="en-GB" i="1" dirty="0" err="1">
                <a:solidFill>
                  <a:srgbClr val="00B0F0"/>
                </a:solidFill>
              </a:rPr>
              <a:t>audioList</a:t>
            </a:r>
            <a:r>
              <a:rPr lang="en-GB" i="1" dirty="0">
                <a:solidFill>
                  <a:srgbClr val="00B0F0"/>
                </a:solidFill>
              </a:rPr>
              <a:t> </a:t>
            </a:r>
            <a:r>
              <a:rPr lang="en-GB" dirty="0"/>
              <a:t>is a container with one or more </a:t>
            </a:r>
            <a:r>
              <a:rPr lang="en-GB" i="1" dirty="0">
                <a:solidFill>
                  <a:srgbClr val="00B0F0"/>
                </a:solidFill>
              </a:rPr>
              <a:t>Audio</a:t>
            </a:r>
            <a:r>
              <a:rPr lang="en-GB" i="1" dirty="0"/>
              <a:t> </a:t>
            </a:r>
            <a:r>
              <a:rPr lang="en-GB" dirty="0"/>
              <a:t>instances</a:t>
            </a:r>
          </a:p>
          <a:p>
            <a:pPr lvl="1"/>
            <a:r>
              <a:rPr lang="en-GB" dirty="0"/>
              <a:t>You could also list </a:t>
            </a:r>
            <a:r>
              <a:rPr lang="en-GB" i="1" dirty="0" err="1">
                <a:solidFill>
                  <a:srgbClr val="00B0F0"/>
                </a:solidFill>
              </a:rPr>
              <a:t>audioList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in the attribute list of </a:t>
            </a:r>
            <a:r>
              <a:rPr lang="en-GB" i="1" dirty="0" err="1">
                <a:solidFill>
                  <a:srgbClr val="00B0F0"/>
                </a:solidFill>
              </a:rPr>
              <a:t>SoundManager</a:t>
            </a:r>
            <a:r>
              <a:rPr lang="en-GB" dirty="0"/>
              <a:t>, but its inclusion is implied by the association</a:t>
            </a:r>
          </a:p>
          <a:p>
            <a:pPr lvl="1"/>
            <a:r>
              <a:rPr lang="en-GB" dirty="0"/>
              <a:t>(likewise for the </a:t>
            </a:r>
            <a:r>
              <a:rPr lang="en-GB" i="1" dirty="0" err="1">
                <a:solidFill>
                  <a:srgbClr val="00B0F0"/>
                </a:solidFill>
              </a:rPr>
              <a:t>soundManager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variable in </a:t>
            </a:r>
            <a:r>
              <a:rPr lang="en-GB" i="1" dirty="0">
                <a:solidFill>
                  <a:srgbClr val="00B0F0"/>
                </a:solidFill>
              </a:rPr>
              <a:t>Audio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2" y="3510011"/>
            <a:ext cx="6159410" cy="1338609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55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Bi-Directional (standard) Associations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These are actually not that common in game </a:t>
            </a:r>
            <a:r>
              <a:rPr lang="en-GB" dirty="0" smtClean="0"/>
              <a:t>programming</a:t>
            </a:r>
          </a:p>
          <a:p>
            <a:pPr lvl="1"/>
            <a:endParaRPr lang="en-GB" dirty="0"/>
          </a:p>
          <a:p>
            <a:r>
              <a:rPr lang="en-GB" dirty="0"/>
              <a:t>They increase coupling, making the system less adaptable to </a:t>
            </a:r>
            <a:r>
              <a:rPr lang="en-GB" dirty="0" smtClean="0"/>
              <a:t>change</a:t>
            </a:r>
          </a:p>
          <a:p>
            <a:pPr lvl="1"/>
            <a:endParaRPr lang="en-GB" dirty="0"/>
          </a:p>
          <a:p>
            <a:r>
              <a:rPr lang="en-GB" dirty="0"/>
              <a:t>Usually there are better ways to structure the code</a:t>
            </a:r>
          </a:p>
          <a:p>
            <a:pPr lvl="1"/>
            <a:r>
              <a:rPr lang="en-GB" dirty="0"/>
              <a:t>In the </a:t>
            </a:r>
            <a:r>
              <a:rPr lang="en-GB" i="1" dirty="0" err="1">
                <a:solidFill>
                  <a:srgbClr val="00B0F0"/>
                </a:solidFill>
              </a:rPr>
              <a:t>SoundManager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example, we could call </a:t>
            </a:r>
            <a:r>
              <a:rPr lang="en-GB" i="1" dirty="0">
                <a:solidFill>
                  <a:srgbClr val="00B0F0"/>
                </a:solidFill>
              </a:rPr>
              <a:t>Play()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on an </a:t>
            </a:r>
            <a:r>
              <a:rPr lang="en-GB" i="1" dirty="0">
                <a:solidFill>
                  <a:srgbClr val="00B0F0"/>
                </a:solidFill>
              </a:rPr>
              <a:t>Audio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instance, which then calls the appropriate </a:t>
            </a:r>
            <a:r>
              <a:rPr lang="en-GB" i="1" dirty="0" err="1">
                <a:solidFill>
                  <a:srgbClr val="00B0F0"/>
                </a:solidFill>
              </a:rPr>
              <a:t>SoundManager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code to play the sound</a:t>
            </a:r>
          </a:p>
          <a:p>
            <a:pPr lvl="1"/>
            <a:r>
              <a:rPr lang="en-GB" dirty="0"/>
              <a:t>Refer to the </a:t>
            </a:r>
            <a:r>
              <a:rPr lang="en-GB" dirty="0" err="1">
                <a:solidFill>
                  <a:srgbClr val="00B0F0"/>
                </a:solidFill>
              </a:rPr>
              <a:t>aieBootstrap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framework to see the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0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Association Multiplicity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6226203" cy="2520552"/>
          </a:xfrm>
        </p:spPr>
        <p:txBody>
          <a:bodyPr>
            <a:normAutofit/>
          </a:bodyPr>
          <a:lstStyle/>
          <a:p>
            <a:r>
              <a:rPr lang="en-GB" dirty="0"/>
              <a:t>In the example, the association has multiplicity values</a:t>
            </a:r>
          </a:p>
          <a:p>
            <a:pPr lvl="1"/>
            <a:r>
              <a:rPr lang="en-GB" sz="2000" dirty="0"/>
              <a:t>0..*  </a:t>
            </a:r>
            <a:r>
              <a:rPr lang="en-GB" sz="2000" dirty="0" smtClean="0"/>
              <a:t>a </a:t>
            </a:r>
            <a:r>
              <a:rPr lang="en-GB" sz="2000" i="1" dirty="0" err="1">
                <a:solidFill>
                  <a:srgbClr val="00B0F0"/>
                </a:solidFill>
              </a:rPr>
              <a:t>SoundManager</a:t>
            </a: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/>
              <a:t>can have 0 or more </a:t>
            </a:r>
            <a:r>
              <a:rPr lang="en-GB" sz="2000" i="1" dirty="0"/>
              <a:t>Audio</a:t>
            </a:r>
            <a:r>
              <a:rPr lang="en-GB" sz="2000" dirty="0"/>
              <a:t>s</a:t>
            </a:r>
          </a:p>
          <a:p>
            <a:pPr lvl="1"/>
            <a:r>
              <a:rPr lang="en-GB" sz="2000" dirty="0"/>
              <a:t>1	      an </a:t>
            </a:r>
            <a:r>
              <a:rPr lang="en-GB" sz="2000" i="1" dirty="0">
                <a:solidFill>
                  <a:srgbClr val="00B0F0"/>
                </a:solidFill>
              </a:rPr>
              <a:t>Audio</a:t>
            </a:r>
            <a:r>
              <a:rPr lang="en-GB" sz="2000" i="1" dirty="0"/>
              <a:t> </a:t>
            </a:r>
            <a:r>
              <a:rPr lang="en-GB" sz="2000" dirty="0"/>
              <a:t>is present in only 1 </a:t>
            </a:r>
            <a:r>
              <a:rPr lang="en-GB" sz="2000" i="1" dirty="0" err="1">
                <a:solidFill>
                  <a:srgbClr val="00B0F0"/>
                </a:solidFill>
              </a:rPr>
              <a:t>SoundManager</a:t>
            </a:r>
            <a:endParaRPr lang="en-GB" sz="2000" i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0600"/>
              </p:ext>
            </p:extLst>
          </p:nvPr>
        </p:nvGraphicFramePr>
        <p:xfrm>
          <a:off x="6550053" y="1063229"/>
          <a:ext cx="2376264" cy="293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413281269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446881616"/>
                    </a:ext>
                  </a:extLst>
                </a:gridCol>
              </a:tblGrid>
              <a:tr h="366839">
                <a:tc>
                  <a:txBody>
                    <a:bodyPr/>
                    <a:lstStyle/>
                    <a:p>
                      <a:r>
                        <a:rPr lang="en-GB" sz="16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45677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GB" sz="1600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Zero or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628292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One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76351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GB" sz="1600" dirty="0"/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Zero</a:t>
                      </a:r>
                      <a:r>
                        <a:rPr lang="en-GB" sz="1600" baseline="0" dirty="0"/>
                        <a:t> or more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614937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GB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Zero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24373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GB" sz="1600" dirty="0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One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38904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Only 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580987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GB" sz="1600" dirty="0"/>
                        <a:t>5..15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Five 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45433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8" y="3411092"/>
            <a:ext cx="5400596" cy="1173698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92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</a:t>
            </a:r>
            <a:r>
              <a:rPr lang="en-GB" dirty="0"/>
              <a:t>-Directional Association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208850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Two classes are related, but only one knows that the relationship </a:t>
            </a:r>
            <a:r>
              <a:rPr lang="en-GB" dirty="0" smtClean="0"/>
              <a:t>exists</a:t>
            </a:r>
          </a:p>
          <a:p>
            <a:pPr lvl="1"/>
            <a:endParaRPr lang="en-GB" dirty="0"/>
          </a:p>
          <a:p>
            <a:r>
              <a:rPr lang="en-GB" dirty="0"/>
              <a:t>Drawn as a solid line with an </a:t>
            </a:r>
            <a:r>
              <a:rPr lang="en-GB" i="1" dirty="0">
                <a:solidFill>
                  <a:srgbClr val="00B0F0"/>
                </a:solidFill>
              </a:rPr>
              <a:t>open arrowhead</a:t>
            </a:r>
            <a:r>
              <a:rPr lang="en-GB" dirty="0"/>
              <a:t>, pointing to the known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49" y="3435846"/>
            <a:ext cx="5321142" cy="1464998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7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252055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 special type of </a:t>
            </a:r>
            <a:r>
              <a:rPr lang="en-GB" dirty="0" smtClean="0"/>
              <a:t>association</a:t>
            </a:r>
          </a:p>
          <a:p>
            <a:pPr lvl="1"/>
            <a:endParaRPr lang="en-GB" dirty="0"/>
          </a:p>
          <a:p>
            <a:r>
              <a:rPr lang="en-GB" dirty="0"/>
              <a:t>Models a lifecycle independence</a:t>
            </a:r>
          </a:p>
          <a:p>
            <a:pPr lvl="1"/>
            <a:r>
              <a:rPr lang="en-GB" dirty="0"/>
              <a:t>The </a:t>
            </a:r>
            <a:r>
              <a:rPr lang="en-GB" i="1" dirty="0">
                <a:solidFill>
                  <a:srgbClr val="00B0F0"/>
                </a:solidFill>
              </a:rPr>
              <a:t>part</a:t>
            </a:r>
            <a:r>
              <a:rPr lang="en-GB" i="1" dirty="0"/>
              <a:t> </a:t>
            </a:r>
            <a:r>
              <a:rPr lang="en-GB" dirty="0"/>
              <a:t>class can live without the </a:t>
            </a:r>
            <a:r>
              <a:rPr lang="en-GB" i="1" dirty="0">
                <a:solidFill>
                  <a:srgbClr val="00B0F0"/>
                </a:solidFill>
              </a:rPr>
              <a:t>parent</a:t>
            </a:r>
            <a:r>
              <a:rPr lang="en-GB" i="1" dirty="0"/>
              <a:t> </a:t>
            </a:r>
            <a:r>
              <a:rPr lang="en-GB" dirty="0" smtClean="0"/>
              <a:t>class</a:t>
            </a:r>
          </a:p>
          <a:p>
            <a:pPr lvl="1"/>
            <a:endParaRPr lang="en-GB" dirty="0"/>
          </a:p>
          <a:p>
            <a:r>
              <a:rPr lang="en-GB" dirty="0"/>
              <a:t>Draw a solid line from the parent to the part class, with an </a:t>
            </a:r>
            <a:r>
              <a:rPr lang="en-GB" i="1" dirty="0">
                <a:solidFill>
                  <a:srgbClr val="00B0F0"/>
                </a:solidFill>
              </a:rPr>
              <a:t>unfilled diamond </a:t>
            </a:r>
            <a:r>
              <a:rPr lang="en-GB" dirty="0"/>
              <a:t>on the parent’s </a:t>
            </a:r>
            <a:r>
              <a:rPr lang="en-GB" dirty="0" smtClean="0"/>
              <a:t>end</a:t>
            </a:r>
          </a:p>
          <a:p>
            <a:pPr lvl="1"/>
            <a:endParaRPr lang="en-GB" dirty="0"/>
          </a:p>
          <a:p>
            <a:r>
              <a:rPr lang="en-GB" dirty="0"/>
              <a:t>In this example, we could create and destroy the </a:t>
            </a:r>
            <a:r>
              <a:rPr lang="en-GB" i="1" dirty="0">
                <a:solidFill>
                  <a:srgbClr val="00B0F0"/>
                </a:solidFill>
              </a:rPr>
              <a:t>Texture</a:t>
            </a:r>
            <a:r>
              <a:rPr lang="en-GB" i="1" dirty="0"/>
              <a:t> </a:t>
            </a:r>
            <a:r>
              <a:rPr lang="en-GB" dirty="0"/>
              <a:t>independently from the </a:t>
            </a:r>
            <a:r>
              <a:rPr lang="en-GB" i="1" dirty="0" err="1">
                <a:solidFill>
                  <a:srgbClr val="00B0F0"/>
                </a:solidFill>
              </a:rPr>
              <a:t>AnimatedSprite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instance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842245"/>
            <a:ext cx="4295775" cy="885825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22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252055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special type of </a:t>
            </a:r>
            <a:r>
              <a:rPr lang="en-GB" dirty="0" smtClean="0"/>
              <a:t>association</a:t>
            </a:r>
          </a:p>
          <a:p>
            <a:pPr lvl="1"/>
            <a:endParaRPr lang="en-GB" dirty="0"/>
          </a:p>
          <a:p>
            <a:r>
              <a:rPr lang="en-GB" dirty="0"/>
              <a:t>Models a lifecycle dependence</a:t>
            </a:r>
          </a:p>
          <a:p>
            <a:pPr lvl="1"/>
            <a:r>
              <a:rPr lang="en-GB" dirty="0"/>
              <a:t>The </a:t>
            </a:r>
            <a:r>
              <a:rPr lang="en-GB" i="1" dirty="0"/>
              <a:t>part </a:t>
            </a:r>
            <a:r>
              <a:rPr lang="en-GB" dirty="0"/>
              <a:t>class can </a:t>
            </a:r>
            <a:r>
              <a:rPr lang="en-GB" i="1" dirty="0">
                <a:solidFill>
                  <a:srgbClr val="FF0000"/>
                </a:solidFill>
              </a:rPr>
              <a:t>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live without the </a:t>
            </a:r>
            <a:r>
              <a:rPr lang="en-GB" i="1" dirty="0">
                <a:solidFill>
                  <a:srgbClr val="00B0F0"/>
                </a:solidFill>
              </a:rPr>
              <a:t>parent</a:t>
            </a:r>
            <a:r>
              <a:rPr lang="en-GB" i="1" dirty="0"/>
              <a:t> </a:t>
            </a:r>
            <a:r>
              <a:rPr lang="en-GB" dirty="0"/>
              <a:t>class</a:t>
            </a:r>
          </a:p>
          <a:p>
            <a:pPr lvl="1"/>
            <a:r>
              <a:rPr lang="en-GB" dirty="0"/>
              <a:t>When the parent is destroyed, the part is also </a:t>
            </a:r>
            <a:r>
              <a:rPr lang="en-GB" dirty="0" smtClean="0"/>
              <a:t>destroyed</a:t>
            </a:r>
          </a:p>
          <a:p>
            <a:pPr lvl="1"/>
            <a:endParaRPr lang="en-GB" dirty="0"/>
          </a:p>
          <a:p>
            <a:r>
              <a:rPr lang="en-GB" dirty="0"/>
              <a:t>Drawn like aggregation, except the diamond is </a:t>
            </a:r>
            <a:r>
              <a:rPr lang="en-GB" i="1" dirty="0">
                <a:solidFill>
                  <a:srgbClr val="00B0F0"/>
                </a:solidFill>
              </a:rPr>
              <a:t>filled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33" y="3842245"/>
            <a:ext cx="4295775" cy="866775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92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184254" cy="33846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C++, these are abstract classes</a:t>
            </a:r>
          </a:p>
          <a:p>
            <a:pPr lvl="1"/>
            <a:r>
              <a:rPr lang="en-GB" dirty="0"/>
              <a:t>You can not make an instance of the </a:t>
            </a:r>
            <a:r>
              <a:rPr lang="en-GB" dirty="0" smtClean="0"/>
              <a:t>interface</a:t>
            </a:r>
          </a:p>
          <a:p>
            <a:pPr lvl="1"/>
            <a:endParaRPr lang="en-GB" dirty="0"/>
          </a:p>
          <a:p>
            <a:r>
              <a:rPr lang="en-GB" dirty="0"/>
              <a:t>Instances can only be made of the implementing class(s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The dotted line indicates the class </a:t>
            </a:r>
            <a:r>
              <a:rPr lang="en-GB" i="1" dirty="0"/>
              <a:t>implements</a:t>
            </a:r>
            <a:r>
              <a:rPr lang="en-GB" dirty="0"/>
              <a:t> the </a:t>
            </a:r>
            <a:r>
              <a:rPr lang="en-GB" dirty="0" smtClean="0"/>
              <a:t>interface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ather </a:t>
            </a:r>
            <a:r>
              <a:rPr lang="en-GB" dirty="0"/>
              <a:t>than being a </a:t>
            </a:r>
            <a:r>
              <a:rPr lang="en-GB" dirty="0" smtClean="0"/>
              <a:t>sub-class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347614"/>
            <a:ext cx="3297088" cy="3024336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42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Much Detail?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is important that your class diagram is clear and unambiguous </a:t>
            </a:r>
          </a:p>
          <a:p>
            <a:pPr lvl="1"/>
            <a:r>
              <a:rPr lang="en-GB" dirty="0"/>
              <a:t>Use as much detail as necessary to achieve </a:t>
            </a:r>
            <a:r>
              <a:rPr lang="en-GB" dirty="0" smtClean="0"/>
              <a:t>this</a:t>
            </a:r>
          </a:p>
          <a:p>
            <a:pPr lvl="1"/>
            <a:endParaRPr lang="en-GB" dirty="0"/>
          </a:p>
          <a:p>
            <a:r>
              <a:rPr lang="en-GB" dirty="0"/>
              <a:t>Remember, this describes how your system should be </a:t>
            </a:r>
            <a:r>
              <a:rPr lang="en-GB" dirty="0" smtClean="0"/>
              <a:t>or is implemented</a:t>
            </a:r>
          </a:p>
          <a:p>
            <a:pPr lvl="1"/>
            <a:endParaRPr lang="en-GB" dirty="0"/>
          </a:p>
          <a:p>
            <a:r>
              <a:rPr lang="en-GB" dirty="0"/>
              <a:t>Using the wrong symbols can lead to confusion, or to an incorrect </a:t>
            </a:r>
            <a:r>
              <a:rPr lang="en-GB" dirty="0" smtClean="0"/>
              <a:t>or unintended </a:t>
            </a:r>
            <a:r>
              <a:rPr lang="en-GB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0752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Class Diagrams document the structure of a program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show the classes, but more importantly the relationships between classes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class’s attributes and operations can be described in detail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Inheritance and association can be modelled to depict specific system architecture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/>
              <a:t>What is a Class </a:t>
            </a:r>
            <a:r>
              <a:rPr lang="en-AU" dirty="0" smtClean="0"/>
              <a:t>Diagram</a:t>
            </a:r>
          </a:p>
          <a:p>
            <a:pPr lvl="1"/>
            <a:endParaRPr lang="en-AU" dirty="0"/>
          </a:p>
          <a:p>
            <a:r>
              <a:rPr lang="en-AU" dirty="0"/>
              <a:t>Why Use a Class </a:t>
            </a:r>
            <a:r>
              <a:rPr lang="en-AU" dirty="0" smtClean="0"/>
              <a:t>Diagram</a:t>
            </a:r>
          </a:p>
          <a:p>
            <a:pPr lvl="1"/>
            <a:endParaRPr lang="en-AU" dirty="0"/>
          </a:p>
          <a:p>
            <a:r>
              <a:rPr lang="en-AU" dirty="0"/>
              <a:t>Modelling:</a:t>
            </a:r>
          </a:p>
          <a:p>
            <a:pPr lvl="1"/>
            <a:r>
              <a:rPr lang="en-AU" dirty="0"/>
              <a:t>Classes</a:t>
            </a:r>
          </a:p>
          <a:p>
            <a:pPr lvl="1"/>
            <a:r>
              <a:rPr lang="en-AU" dirty="0"/>
              <a:t>Inheritance</a:t>
            </a:r>
          </a:p>
          <a:p>
            <a:pPr lvl="1"/>
            <a:r>
              <a:rPr lang="en-AU" dirty="0"/>
              <a:t>Associations</a:t>
            </a:r>
          </a:p>
          <a:p>
            <a:pPr lvl="1"/>
            <a:r>
              <a:rPr lang="en-AU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Donald Bell. 2017. </a:t>
            </a:r>
            <a:r>
              <a:rPr lang="en-GB" i="1" dirty="0"/>
              <a:t>UML basics: The class diagram</a:t>
            </a:r>
            <a:r>
              <a:rPr lang="en-GB" dirty="0"/>
              <a:t>. IBM Developer Works. [ONLINE] Available at: </a:t>
            </a:r>
            <a:r>
              <a:rPr lang="en-GB" dirty="0">
                <a:hlinkClick r:id="rId2"/>
              </a:rPr>
              <a:t>https://www.ibm.com/developerworks/rational/library/content/RationalEdge/sep04/bell/</a:t>
            </a:r>
            <a:r>
              <a:rPr lang="en-GB" dirty="0"/>
              <a:t>. [Accessed 11 April 2017</a:t>
            </a:r>
            <a:r>
              <a:rPr lang="en-GB" dirty="0" smtClean="0"/>
              <a:t>]</a:t>
            </a:r>
          </a:p>
          <a:p>
            <a:pPr lvl="1"/>
            <a:endParaRPr lang="en-GB" dirty="0"/>
          </a:p>
          <a:p>
            <a:r>
              <a:rPr lang="en-GB" dirty="0"/>
              <a:t>Scott W. Ambler. 2017. </a:t>
            </a:r>
            <a:r>
              <a:rPr lang="en-GB" i="1" dirty="0"/>
              <a:t>UML 2 Class Diagrams: An Agile Introduction</a:t>
            </a:r>
            <a:r>
              <a:rPr lang="en-GB" dirty="0"/>
              <a:t>. [ONLINE] Available at: </a:t>
            </a:r>
            <a:r>
              <a:rPr lang="en-GB" dirty="0">
                <a:hlinkClick r:id="rId3"/>
              </a:rPr>
              <a:t>http://www.agilemodeling.com/artifacts/classDiagram.htm</a:t>
            </a:r>
            <a:r>
              <a:rPr lang="en-GB" dirty="0"/>
              <a:t>. [Accessed 11 April 2017</a:t>
            </a:r>
            <a:r>
              <a:rPr lang="en-GB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a Class Diagram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Documents the </a:t>
            </a:r>
            <a:r>
              <a:rPr lang="en-AU" i="1" dirty="0" smtClean="0">
                <a:solidFill>
                  <a:srgbClr val="00B0F0"/>
                </a:solidFill>
              </a:rPr>
              <a:t>structure</a:t>
            </a:r>
            <a:r>
              <a:rPr lang="en-AU" dirty="0" smtClean="0"/>
              <a:t> of a program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Shows what </a:t>
            </a:r>
            <a:r>
              <a:rPr lang="en-AU" i="1" dirty="0" smtClean="0">
                <a:solidFill>
                  <a:srgbClr val="00B0F0"/>
                </a:solidFill>
              </a:rPr>
              <a:t>types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are being modelled in the system</a:t>
            </a:r>
          </a:p>
          <a:p>
            <a:pPr lvl="1"/>
            <a:r>
              <a:rPr lang="en-AU" dirty="0" smtClean="0"/>
              <a:t>Classes</a:t>
            </a:r>
          </a:p>
          <a:p>
            <a:pPr lvl="1"/>
            <a:r>
              <a:rPr lang="en-AU" dirty="0" smtClean="0"/>
              <a:t>Interfaces</a:t>
            </a:r>
          </a:p>
          <a:p>
            <a:pPr lvl="1"/>
            <a:r>
              <a:rPr lang="en-AU" dirty="0" smtClean="0"/>
              <a:t>Datatypes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Describes the </a:t>
            </a:r>
            <a:r>
              <a:rPr lang="en-AU" i="1" dirty="0" smtClean="0">
                <a:solidFill>
                  <a:srgbClr val="00B0F0"/>
                </a:solidFill>
              </a:rPr>
              <a:t>relationships</a:t>
            </a:r>
            <a:r>
              <a:rPr lang="en-AU" dirty="0" smtClean="0"/>
              <a:t> between classes</a:t>
            </a:r>
          </a:p>
          <a:p>
            <a:pPr lvl="1"/>
            <a:r>
              <a:rPr lang="en-AU" dirty="0" smtClean="0"/>
              <a:t>It should be more than just a list of all the classes in your program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1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 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Developers use class diagrams to document the system’s coded </a:t>
            </a:r>
            <a:r>
              <a:rPr lang="en-GB" dirty="0" smtClean="0"/>
              <a:t>or </a:t>
            </a:r>
            <a:r>
              <a:rPr lang="en-GB" dirty="0"/>
              <a:t>soon to be </a:t>
            </a:r>
            <a:r>
              <a:rPr lang="en-GB" dirty="0" smtClean="0"/>
              <a:t>coded classes</a:t>
            </a:r>
          </a:p>
          <a:p>
            <a:pPr lvl="1"/>
            <a:endParaRPr lang="en-GB" dirty="0"/>
          </a:p>
          <a:p>
            <a:r>
              <a:rPr lang="en-GB" dirty="0"/>
              <a:t>When you want more than just a conceptual model of your system</a:t>
            </a:r>
          </a:p>
          <a:p>
            <a:pPr lvl="1"/>
            <a:r>
              <a:rPr lang="en-GB" dirty="0"/>
              <a:t>Although programming language agnostic, class diagrams document design decisions regarding a system’s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7183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544294" cy="3384649"/>
          </a:xfrm>
        </p:spPr>
        <p:txBody>
          <a:bodyPr/>
          <a:lstStyle/>
          <a:p>
            <a:r>
              <a:rPr lang="en-GB" dirty="0"/>
              <a:t>Each class is shown in a rectangle containing 3 compartments</a:t>
            </a:r>
          </a:p>
          <a:p>
            <a:pPr lvl="1"/>
            <a:r>
              <a:rPr lang="en-GB" dirty="0"/>
              <a:t>Top compartment shows class name</a:t>
            </a:r>
          </a:p>
          <a:p>
            <a:pPr lvl="1"/>
            <a:r>
              <a:rPr lang="en-GB" dirty="0"/>
              <a:t>Middle compartment lists class’s attributes</a:t>
            </a:r>
          </a:p>
          <a:p>
            <a:pPr lvl="1"/>
            <a:r>
              <a:rPr lang="en-GB" dirty="0"/>
              <a:t>Bottom compartment lists class’s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19299"/>
            <a:ext cx="2009775" cy="1276350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73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880100" cy="3384649"/>
          </a:xfrm>
        </p:spPr>
        <p:txBody>
          <a:bodyPr>
            <a:normAutofit fontScale="92500"/>
          </a:bodyPr>
          <a:lstStyle/>
          <a:p>
            <a:r>
              <a:rPr lang="en-GB" dirty="0"/>
              <a:t>Attribute List</a:t>
            </a:r>
          </a:p>
          <a:p>
            <a:pPr lvl="1"/>
            <a:r>
              <a:rPr lang="en-GB" dirty="0">
                <a:solidFill>
                  <a:srgbClr val="FFC000"/>
                </a:solidFill>
              </a:rPr>
              <a:t>[+/-] name : attribute type [= default value]</a:t>
            </a:r>
          </a:p>
          <a:p>
            <a:pPr lvl="1"/>
            <a:r>
              <a:rPr lang="en-GB" dirty="0"/>
              <a:t>The attribute section is optional</a:t>
            </a:r>
          </a:p>
          <a:p>
            <a:pPr lvl="1"/>
            <a:r>
              <a:rPr lang="en-GB" dirty="0"/>
              <a:t>Each attribute (member variable) listed on a new line</a:t>
            </a:r>
          </a:p>
          <a:p>
            <a:pPr lvl="1"/>
            <a:r>
              <a:rPr lang="en-GB" dirty="0"/>
              <a:t>Access modifier [+/-]</a:t>
            </a:r>
          </a:p>
          <a:p>
            <a:pPr lvl="2"/>
            <a:r>
              <a:rPr lang="en-GB" dirty="0"/>
              <a:t>+ means public</a:t>
            </a:r>
          </a:p>
          <a:p>
            <a:pPr lvl="2"/>
            <a:r>
              <a:rPr lang="en-GB" dirty="0"/>
              <a:t>- means private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19299"/>
            <a:ext cx="2009775" cy="1276350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254751" y="1892300"/>
            <a:ext cx="1958974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35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880100" cy="33846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Operations List</a:t>
            </a:r>
          </a:p>
          <a:p>
            <a:pPr lvl="1"/>
            <a:r>
              <a:rPr lang="en-GB" dirty="0">
                <a:solidFill>
                  <a:srgbClr val="FFC000"/>
                </a:solidFill>
              </a:rPr>
              <a:t>[+/-] name(parameter list): return type</a:t>
            </a:r>
          </a:p>
          <a:p>
            <a:pPr lvl="1"/>
            <a:r>
              <a:rPr lang="en-GB" dirty="0"/>
              <a:t>Each operation (member function) listed on a new line</a:t>
            </a:r>
          </a:p>
          <a:p>
            <a:pPr lvl="1"/>
            <a:r>
              <a:rPr lang="en-GB" dirty="0"/>
              <a:t>Access modifier [+/-]</a:t>
            </a:r>
          </a:p>
          <a:p>
            <a:pPr lvl="2"/>
            <a:r>
              <a:rPr lang="en-GB" dirty="0"/>
              <a:t>+ means public</a:t>
            </a:r>
          </a:p>
          <a:p>
            <a:pPr lvl="2"/>
            <a:r>
              <a:rPr lang="en-GB" dirty="0"/>
              <a:t>- means private</a:t>
            </a:r>
          </a:p>
          <a:p>
            <a:pPr lvl="1"/>
            <a:r>
              <a:rPr lang="en-GB" dirty="0"/>
              <a:t>Can optionally use ‘in’ and ‘out’ to specify if an argument is for input or output</a:t>
            </a:r>
          </a:p>
          <a:p>
            <a:pPr lvl="2"/>
            <a:r>
              <a:rPr lang="en-GB" dirty="0"/>
              <a:t>+ </a:t>
            </a:r>
            <a:r>
              <a:rPr lang="en-GB" dirty="0" err="1"/>
              <a:t>setPosition</a:t>
            </a:r>
            <a:r>
              <a:rPr lang="en-GB" dirty="0"/>
              <a:t>(in position:Vector3)</a:t>
            </a:r>
          </a:p>
          <a:p>
            <a:pPr lvl="1"/>
            <a:r>
              <a:rPr lang="en-GB" dirty="0"/>
              <a:t>Return type can be absent for void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19299"/>
            <a:ext cx="2009775" cy="1276350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254751" y="2352675"/>
            <a:ext cx="1958974" cy="483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2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20158" cy="338464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i="1" dirty="0">
                <a:solidFill>
                  <a:srgbClr val="00B0F0"/>
                </a:solidFill>
              </a:rPr>
              <a:t>solid line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is drawn from the child class, with a </a:t>
            </a:r>
            <a:r>
              <a:rPr lang="en-GB" i="1" dirty="0">
                <a:solidFill>
                  <a:srgbClr val="00B0F0"/>
                </a:solidFill>
              </a:rPr>
              <a:t>closed</a:t>
            </a:r>
            <a:r>
              <a:rPr lang="en-GB" i="1" dirty="0"/>
              <a:t>, </a:t>
            </a:r>
            <a:r>
              <a:rPr lang="en-GB" i="1" dirty="0">
                <a:solidFill>
                  <a:srgbClr val="00B0F0"/>
                </a:solidFill>
              </a:rPr>
              <a:t>unfilled arrowhead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pointing to the base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34" y="1366886"/>
            <a:ext cx="3438525" cy="3057525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760318" cy="3384649"/>
          </a:xfrm>
        </p:spPr>
        <p:txBody>
          <a:bodyPr/>
          <a:lstStyle/>
          <a:p>
            <a:r>
              <a:rPr lang="en-GB" dirty="0"/>
              <a:t>For inheritance, you can merge lines together like a tree branch</a:t>
            </a:r>
          </a:p>
          <a:p>
            <a:pPr lvl="1"/>
            <a:r>
              <a:rPr lang="en-GB" dirty="0"/>
              <a:t>This is called </a:t>
            </a:r>
            <a:r>
              <a:rPr lang="en-GB" i="1" dirty="0">
                <a:solidFill>
                  <a:srgbClr val="00B0F0"/>
                </a:solidFill>
              </a:rPr>
              <a:t>tree notation</a:t>
            </a:r>
            <a:endParaRPr lang="en-GB" dirty="0">
              <a:solidFill>
                <a:srgbClr val="00B0F0"/>
              </a:solidFill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347614"/>
            <a:ext cx="2569717" cy="2284984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295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760</Words>
  <Application>Microsoft Office PowerPoint</Application>
  <PresentationFormat>On-screen Show (16:9)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Class Diagrams</vt:lpstr>
      <vt:lpstr>Contents</vt:lpstr>
      <vt:lpstr>What Is a Class Diagram</vt:lpstr>
      <vt:lpstr>Why Use a Class Diagram</vt:lpstr>
      <vt:lpstr>Classes</vt:lpstr>
      <vt:lpstr>Classes</vt:lpstr>
      <vt:lpstr>Classes</vt:lpstr>
      <vt:lpstr>Inheritance</vt:lpstr>
      <vt:lpstr>Inheritance</vt:lpstr>
      <vt:lpstr>Associations</vt:lpstr>
      <vt:lpstr>Bi-Directional (standard) Associations</vt:lpstr>
      <vt:lpstr>Bi-Directional (standard) Associations</vt:lpstr>
      <vt:lpstr>Association Multiplicity Values</vt:lpstr>
      <vt:lpstr>Uni-Directional Association</vt:lpstr>
      <vt:lpstr>Aggregation</vt:lpstr>
      <vt:lpstr>Composition</vt:lpstr>
      <vt:lpstr>Interfaces</vt:lpstr>
      <vt:lpstr>How Much Detail?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49</cp:revision>
  <dcterms:created xsi:type="dcterms:W3CDTF">2014-07-14T04:04:52Z</dcterms:created>
  <dcterms:modified xsi:type="dcterms:W3CDTF">2017-04-19T04:36:47Z</dcterms:modified>
</cp:coreProperties>
</file>