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5" r:id="rId3"/>
    <p:sldId id="276" r:id="rId4"/>
    <p:sldId id="272" r:id="rId5"/>
    <p:sldId id="273" r:id="rId6"/>
    <p:sldId id="274" r:id="rId7"/>
    <p:sldId id="275" r:id="rId8"/>
    <p:sldId id="277" r:id="rId9"/>
    <p:sldId id="278" r:id="rId10"/>
    <p:sldId id="280" r:id="rId11"/>
    <p:sldId id="279" r:id="rId12"/>
    <p:sldId id="281" r:id="rId13"/>
    <p:sldId id="282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38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what-is-uml.htm" TargetMode="External"/><Relationship Id="rId2" Type="http://schemas.openxmlformats.org/officeDocument/2006/relationships/hyperlink" Target="http://download.boulder.ibm.com/ibmdl/pub/software/dw/library/rational/pdf/valueofmodeling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UML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Visualising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FAQ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Q: Why don’t we just build the real thing?</a:t>
            </a:r>
          </a:p>
          <a:p>
            <a:pPr lvl="1"/>
            <a:r>
              <a:rPr lang="en-GB" dirty="0"/>
              <a:t>For complex projects, designing ‘on the fly’ is risky</a:t>
            </a:r>
          </a:p>
          <a:p>
            <a:pPr lvl="1"/>
            <a:r>
              <a:rPr lang="en-GB" dirty="0"/>
              <a:t>The original programmers may not even be present at the end of the project</a:t>
            </a:r>
          </a:p>
          <a:p>
            <a:pPr lvl="1"/>
            <a:r>
              <a:rPr lang="en-GB" dirty="0"/>
              <a:t>An architect may not need blueprints to build a doghouse, but they’d never construct a 15 story office building without architectural plans, diagrams and a mock-up for visualization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96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FAQ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UML is just </a:t>
            </a:r>
            <a:r>
              <a:rPr lang="en-GB" i="1" dirty="0">
                <a:solidFill>
                  <a:srgbClr val="00B0F0"/>
                </a:solidFill>
              </a:rPr>
              <a:t>Class Diagrams</a:t>
            </a:r>
            <a:r>
              <a:rPr lang="en-GB" dirty="0"/>
              <a:t>, right?</a:t>
            </a:r>
          </a:p>
          <a:p>
            <a:pPr lvl="1"/>
            <a:r>
              <a:rPr lang="en-GB" dirty="0"/>
              <a:t>UML (2.0) defines 13 different diagrams (which include class diagrams)</a:t>
            </a:r>
          </a:p>
          <a:p>
            <a:pPr lvl="1"/>
            <a:r>
              <a:rPr lang="en-GB" dirty="0"/>
              <a:t>Not all of UML will be useful to everyone all the time</a:t>
            </a:r>
          </a:p>
          <a:p>
            <a:pPr lvl="1"/>
            <a:r>
              <a:rPr lang="en-GB" dirty="0"/>
              <a:t>We’ll only be looking at </a:t>
            </a:r>
            <a:r>
              <a:rPr lang="en-GB" i="1" dirty="0">
                <a:solidFill>
                  <a:srgbClr val="00B0F0"/>
                </a:solidFill>
              </a:rPr>
              <a:t>Class</a:t>
            </a:r>
            <a:r>
              <a:rPr lang="en-GB" dirty="0"/>
              <a:t>, </a:t>
            </a:r>
            <a:r>
              <a:rPr lang="en-GB" i="1" dirty="0">
                <a:solidFill>
                  <a:srgbClr val="00B0F0"/>
                </a:solidFill>
              </a:rPr>
              <a:t>Sequence</a:t>
            </a:r>
            <a:r>
              <a:rPr lang="en-GB" dirty="0"/>
              <a:t>, </a:t>
            </a:r>
            <a:r>
              <a:rPr lang="en-GB" i="1" dirty="0">
                <a:solidFill>
                  <a:srgbClr val="00B0F0"/>
                </a:solidFill>
              </a:rPr>
              <a:t>State</a:t>
            </a:r>
            <a:r>
              <a:rPr lang="en-GB" dirty="0"/>
              <a:t>, </a:t>
            </a:r>
            <a:r>
              <a:rPr lang="en-GB" i="1" dirty="0">
                <a:solidFill>
                  <a:srgbClr val="00B0F0"/>
                </a:solidFill>
              </a:rPr>
              <a:t>Collaboration</a:t>
            </a:r>
            <a:r>
              <a:rPr lang="en-GB" dirty="0"/>
              <a:t>, and </a:t>
            </a:r>
            <a:r>
              <a:rPr lang="en-GB" i="1" dirty="0">
                <a:solidFill>
                  <a:srgbClr val="00B0F0"/>
                </a:solidFill>
              </a:rPr>
              <a:t>Activity Diagrams </a:t>
            </a:r>
          </a:p>
          <a:p>
            <a:pPr lvl="2"/>
            <a:r>
              <a:rPr lang="en-GB" dirty="0"/>
              <a:t>For game programming these will be the most useful</a:t>
            </a:r>
          </a:p>
        </p:txBody>
      </p:sp>
    </p:spTree>
    <p:extLst>
      <p:ext uri="{BB962C8B-B14F-4D97-AF65-F5344CB8AC3E}">
        <p14:creationId xmlns:p14="http://schemas.microsoft.com/office/powerpoint/2010/main" val="153532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FAQ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My friend/</a:t>
            </a:r>
            <a:r>
              <a:rPr lang="en-GB" dirty="0" err="1"/>
              <a:t>reddit</a:t>
            </a:r>
            <a:r>
              <a:rPr lang="en-GB" dirty="0"/>
              <a:t>/the internet told me UML isn’t used in game studios</a:t>
            </a:r>
          </a:p>
          <a:p>
            <a:pPr lvl="1"/>
            <a:r>
              <a:rPr lang="en-GB" dirty="0"/>
              <a:t>Many game studios </a:t>
            </a:r>
            <a:r>
              <a:rPr lang="en-GB" i="1" dirty="0"/>
              <a:t>do</a:t>
            </a:r>
            <a:r>
              <a:rPr lang="en-GB" dirty="0"/>
              <a:t> use UML</a:t>
            </a:r>
          </a:p>
          <a:p>
            <a:pPr lvl="1"/>
            <a:r>
              <a:rPr lang="en-GB" dirty="0"/>
              <a:t>Larger studios with large or distributed teams working on complex projects spanning multiple years will be more likely to need (and use) it than your friend’s indie studio</a:t>
            </a:r>
          </a:p>
          <a:p>
            <a:pPr lvl="1"/>
            <a:r>
              <a:rPr lang="en-GB" dirty="0"/>
              <a:t>Text books on software or game engine design will typically use UML diagrams to describe systems</a:t>
            </a:r>
          </a:p>
          <a:p>
            <a:pPr lvl="1"/>
            <a:r>
              <a:rPr lang="en-GB" dirty="0"/>
              <a:t>Being able to read, understand, and even write UML can help you communicate your designs or understand the design of someone else</a:t>
            </a:r>
          </a:p>
        </p:txBody>
      </p:sp>
    </p:spTree>
    <p:extLst>
      <p:ext uri="{BB962C8B-B14F-4D97-AF65-F5344CB8AC3E}">
        <p14:creationId xmlns:p14="http://schemas.microsoft.com/office/powerpoint/2010/main" val="370469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5979"/>
            <a:ext cx="8892480" cy="48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5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/>
              <a:t>Unified Modelling Language (UML) is a tool that helps us design our programs, and document those </a:t>
            </a:r>
            <a:r>
              <a:rPr lang="en-AU" dirty="0" smtClean="0"/>
              <a:t>designs</a:t>
            </a:r>
          </a:p>
          <a:p>
            <a:pPr lvl="1"/>
            <a:endParaRPr lang="en-AU" dirty="0"/>
          </a:p>
          <a:p>
            <a:r>
              <a:rPr lang="en-AU" dirty="0"/>
              <a:t>UML is invaluable for large, complex projects, but projects of any size can benefit from better </a:t>
            </a:r>
            <a:r>
              <a:rPr lang="en-AU" dirty="0" smtClean="0"/>
              <a:t>design</a:t>
            </a:r>
          </a:p>
          <a:p>
            <a:pPr lvl="1"/>
            <a:endParaRPr lang="en-AU" dirty="0"/>
          </a:p>
          <a:p>
            <a:r>
              <a:rPr lang="en-AU" dirty="0"/>
              <a:t>Documenting designs can help teams communicate and save time during </a:t>
            </a:r>
            <a:r>
              <a:rPr lang="en-AU" dirty="0" smtClean="0"/>
              <a:t>implementation</a:t>
            </a:r>
          </a:p>
          <a:p>
            <a:pPr lvl="1"/>
            <a:endParaRPr lang="en-AU" dirty="0"/>
          </a:p>
          <a:p>
            <a:r>
              <a:rPr lang="en-AU" dirty="0"/>
              <a:t>UML covers 13 diagrams, although we will only learn a subset of these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Gary </a:t>
            </a:r>
            <a:r>
              <a:rPr lang="en-GB" dirty="0" err="1"/>
              <a:t>Cernosek</a:t>
            </a:r>
            <a:r>
              <a:rPr lang="en-GB" dirty="0"/>
              <a:t> and Eric </a:t>
            </a:r>
            <a:r>
              <a:rPr lang="en-GB" dirty="0" err="1"/>
              <a:t>Naiburg</a:t>
            </a:r>
            <a:r>
              <a:rPr lang="en-GB" dirty="0"/>
              <a:t>. 2004. </a:t>
            </a:r>
            <a:r>
              <a:rPr lang="en-GB" i="1" dirty="0"/>
              <a:t>The Value of </a:t>
            </a:r>
            <a:r>
              <a:rPr lang="en-GB" i="1" dirty="0" err="1"/>
              <a:t>Modeling</a:t>
            </a:r>
            <a:r>
              <a:rPr lang="en-GB" dirty="0"/>
              <a:t>. IBM. [ONLINE] Available at: </a:t>
            </a:r>
            <a:r>
              <a:rPr lang="en-GB" dirty="0">
                <a:hlinkClick r:id="rId2"/>
              </a:rPr>
              <a:t>http://download.boulder.ibm.com/ibmdl/pub/software/dw/library/rational/pdf/valueofmodeling.pdf</a:t>
            </a:r>
            <a:r>
              <a:rPr lang="en-GB" dirty="0"/>
              <a:t>. [Accessed 7 April 2017</a:t>
            </a:r>
            <a:r>
              <a:rPr lang="en-GB" dirty="0" smtClean="0"/>
              <a:t>].</a:t>
            </a:r>
          </a:p>
          <a:p>
            <a:pPr lvl="1"/>
            <a:endParaRPr lang="en-GB" dirty="0"/>
          </a:p>
          <a:p>
            <a:r>
              <a:rPr lang="en-GB" dirty="0"/>
              <a:t>Object Management Group Inc. 2017. </a:t>
            </a:r>
            <a:r>
              <a:rPr lang="en-GB" i="1" dirty="0"/>
              <a:t>What is UML | Unified </a:t>
            </a:r>
            <a:r>
              <a:rPr lang="en-GB" i="1" dirty="0" err="1"/>
              <a:t>Modeling</a:t>
            </a:r>
            <a:r>
              <a:rPr lang="en-GB" i="1" dirty="0"/>
              <a:t> Language</a:t>
            </a:r>
            <a:r>
              <a:rPr lang="en-GB" dirty="0"/>
              <a:t>. [ONLINE] Available at: </a:t>
            </a:r>
            <a:r>
              <a:rPr lang="en-GB" dirty="0">
                <a:hlinkClick r:id="rId3"/>
              </a:rPr>
              <a:t>http://www.uml.org/what-is-uml.htm</a:t>
            </a:r>
            <a:r>
              <a:rPr lang="en-GB" dirty="0"/>
              <a:t>. [Accessed 07 April 2017].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/>
              <a:t>The Case for Modelling</a:t>
            </a:r>
          </a:p>
          <a:p>
            <a:endParaRPr lang="en-AU" dirty="0"/>
          </a:p>
          <a:p>
            <a:r>
              <a:rPr lang="en-AU" dirty="0"/>
              <a:t>What is UML?</a:t>
            </a:r>
          </a:p>
          <a:p>
            <a:endParaRPr lang="en-AU" dirty="0"/>
          </a:p>
          <a:p>
            <a:r>
              <a:rPr lang="en-AU" dirty="0"/>
              <a:t>Why You Should Use UML</a:t>
            </a:r>
          </a:p>
          <a:p>
            <a:endParaRPr lang="en-AU" dirty="0"/>
          </a:p>
          <a:p>
            <a:r>
              <a:rPr lang="en-AU" dirty="0"/>
              <a:t>When You Should Not Use UML</a:t>
            </a:r>
          </a:p>
          <a:p>
            <a:endParaRPr lang="en-AU" dirty="0"/>
          </a:p>
          <a:p>
            <a:r>
              <a:rPr lang="en-AU" dirty="0"/>
              <a:t>UML FAQ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 for Modelling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Imagine an architect building a house without a blueprint</a:t>
            </a:r>
          </a:p>
          <a:p>
            <a:pPr lvl="1"/>
            <a:r>
              <a:rPr lang="en-AU" dirty="0"/>
              <a:t>Measurements will be </a:t>
            </a:r>
            <a:r>
              <a:rPr lang="en-AU" dirty="0" smtClean="0"/>
              <a:t>wrong</a:t>
            </a:r>
            <a:endParaRPr lang="en-AU" dirty="0"/>
          </a:p>
          <a:p>
            <a:pPr lvl="1"/>
            <a:r>
              <a:rPr lang="en-AU" dirty="0"/>
              <a:t>A poor foundation can mean an </a:t>
            </a:r>
            <a:br>
              <a:rPr lang="en-AU" dirty="0"/>
            </a:br>
            <a:r>
              <a:rPr lang="en-AU" dirty="0"/>
              <a:t>unstable </a:t>
            </a:r>
            <a:r>
              <a:rPr lang="en-AU" dirty="0" smtClean="0"/>
              <a:t>structure</a:t>
            </a:r>
            <a:endParaRPr lang="en-AU" dirty="0"/>
          </a:p>
          <a:p>
            <a:pPr lvl="1"/>
            <a:r>
              <a:rPr lang="en-AU" dirty="0"/>
              <a:t>Each worker will have a different </a:t>
            </a:r>
            <a:br>
              <a:rPr lang="en-AU" dirty="0"/>
            </a:br>
            <a:r>
              <a:rPr lang="en-AU" dirty="0"/>
              <a:t>vision of the final </a:t>
            </a:r>
            <a:r>
              <a:rPr lang="en-AU" dirty="0" smtClean="0"/>
              <a:t>product</a:t>
            </a:r>
            <a:endParaRPr lang="en-AU" dirty="0"/>
          </a:p>
          <a:p>
            <a:pPr lvl="1"/>
            <a:r>
              <a:rPr lang="en-AU" dirty="0"/>
              <a:t>A lot of work will have to be </a:t>
            </a:r>
            <a:r>
              <a:rPr lang="en-AU" dirty="0" smtClean="0"/>
              <a:t>redone</a:t>
            </a:r>
            <a:endParaRPr lang="en-AU" dirty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86" y="1995686"/>
            <a:ext cx="2630814" cy="20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9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 for Modelling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Software Engineers (that’s </a:t>
            </a:r>
            <a:r>
              <a:rPr lang="en-GB" i="1" dirty="0"/>
              <a:t>you</a:t>
            </a:r>
            <a:r>
              <a:rPr lang="en-GB" dirty="0"/>
              <a:t>!) also have a way of documenting the design of their </a:t>
            </a:r>
            <a:r>
              <a:rPr lang="en-GB" dirty="0" smtClean="0"/>
              <a:t>programs</a:t>
            </a:r>
          </a:p>
          <a:p>
            <a:pPr lvl="1"/>
            <a:endParaRPr lang="en-GB" dirty="0"/>
          </a:p>
          <a:p>
            <a:r>
              <a:rPr lang="en-GB" dirty="0"/>
              <a:t>This is called UML</a:t>
            </a:r>
          </a:p>
          <a:p>
            <a:pPr lvl="1"/>
            <a:r>
              <a:rPr lang="en-GB" i="1" dirty="0">
                <a:solidFill>
                  <a:srgbClr val="00B0F0"/>
                </a:solidFill>
              </a:rPr>
              <a:t>Unified Modelling </a:t>
            </a:r>
            <a:r>
              <a:rPr lang="en-GB" i="1" dirty="0" smtClean="0">
                <a:solidFill>
                  <a:srgbClr val="00B0F0"/>
                </a:solidFill>
              </a:rPr>
              <a:t>Language</a:t>
            </a:r>
          </a:p>
          <a:p>
            <a:pPr lvl="2"/>
            <a:endParaRPr lang="en-GB" dirty="0"/>
          </a:p>
          <a:p>
            <a:r>
              <a:rPr lang="en-GB" dirty="0"/>
              <a:t>UML defines a series of different diagrams that can help you visualize and design your programs or systems</a:t>
            </a:r>
          </a:p>
        </p:txBody>
      </p:sp>
    </p:spTree>
    <p:extLst>
      <p:ext uri="{BB962C8B-B14F-4D97-AF65-F5344CB8AC3E}">
        <p14:creationId xmlns:p14="http://schemas.microsoft.com/office/powerpoint/2010/main" val="321275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UML?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Building </a:t>
            </a:r>
            <a:r>
              <a:rPr lang="en-AU" i="1" dirty="0"/>
              <a:t>complex </a:t>
            </a:r>
            <a:r>
              <a:rPr lang="en-AU" dirty="0"/>
              <a:t>software without a design is similar to building a house without a </a:t>
            </a:r>
            <a:r>
              <a:rPr lang="en-AU" dirty="0" smtClean="0"/>
              <a:t>blueprint</a:t>
            </a:r>
          </a:p>
          <a:p>
            <a:pPr lvl="1"/>
            <a:endParaRPr lang="en-AU" dirty="0"/>
          </a:p>
          <a:p>
            <a:r>
              <a:rPr lang="en-AU" dirty="0"/>
              <a:t>Unforeseen problems can lead to a lot of code </a:t>
            </a:r>
            <a:r>
              <a:rPr lang="en-AU" dirty="0" smtClean="0"/>
              <a:t>refactoring</a:t>
            </a:r>
            <a:endParaRPr lang="en-AU" dirty="0"/>
          </a:p>
          <a:p>
            <a:pPr lvl="1"/>
            <a:r>
              <a:rPr lang="en-AU" dirty="0"/>
              <a:t>Refactoring takes </a:t>
            </a:r>
            <a:r>
              <a:rPr lang="en-AU" dirty="0" smtClean="0"/>
              <a:t>time</a:t>
            </a:r>
          </a:p>
          <a:p>
            <a:pPr lvl="1"/>
            <a:endParaRPr lang="en-AU" dirty="0"/>
          </a:p>
          <a:p>
            <a:r>
              <a:rPr lang="en-AU" dirty="0"/>
              <a:t>Less time means fewer features and less </a:t>
            </a:r>
            <a:r>
              <a:rPr lang="en-AU" dirty="0" smtClean="0"/>
              <a:t>polish</a:t>
            </a:r>
          </a:p>
          <a:p>
            <a:pPr lvl="1"/>
            <a:endParaRPr lang="en-AU" dirty="0"/>
          </a:p>
          <a:p>
            <a:r>
              <a:rPr lang="en-AU" dirty="0"/>
              <a:t>Refactoring increases the chance of </a:t>
            </a:r>
            <a:r>
              <a:rPr lang="en-AU" dirty="0" smtClean="0"/>
              <a:t>bugs</a:t>
            </a:r>
          </a:p>
          <a:p>
            <a:pPr lvl="1"/>
            <a:endParaRPr lang="en-AU" dirty="0"/>
          </a:p>
          <a:p>
            <a:r>
              <a:rPr lang="en-AU" dirty="0"/>
              <a:t>New team members won’t know how things should </a:t>
            </a:r>
            <a:br>
              <a:rPr lang="en-AU" dirty="0"/>
            </a:br>
            <a:r>
              <a:rPr lang="en-AU" dirty="0" smtClean="0"/>
              <a:t>work</a:t>
            </a:r>
          </a:p>
          <a:p>
            <a:pPr lvl="1"/>
            <a:endParaRPr lang="en-A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61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i="1" dirty="0"/>
              <a:t>is</a:t>
            </a:r>
            <a:r>
              <a:rPr lang="en-GB" dirty="0"/>
              <a:t> UML?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UML is a modelling language </a:t>
            </a:r>
            <a:r>
              <a:rPr lang="en-AU" dirty="0" smtClean="0"/>
              <a:t>software</a:t>
            </a:r>
          </a:p>
          <a:p>
            <a:pPr lvl="1"/>
            <a:endParaRPr lang="en-AU" dirty="0"/>
          </a:p>
          <a:p>
            <a:r>
              <a:rPr lang="en-AU" dirty="0"/>
              <a:t>It’s a </a:t>
            </a:r>
            <a:r>
              <a:rPr lang="en-AU" dirty="0" smtClean="0"/>
              <a:t>software </a:t>
            </a:r>
            <a:r>
              <a:rPr lang="en-AU" dirty="0"/>
              <a:t>industry standard</a:t>
            </a:r>
          </a:p>
          <a:p>
            <a:pPr lvl="1"/>
            <a:r>
              <a:rPr lang="en-AU" dirty="0" smtClean="0"/>
              <a:t>It </a:t>
            </a:r>
            <a:r>
              <a:rPr lang="en-AU" dirty="0"/>
              <a:t>provides a standard way of visualizing a system or </a:t>
            </a:r>
            <a:r>
              <a:rPr lang="en-AU" dirty="0" smtClean="0"/>
              <a:t>program</a:t>
            </a:r>
          </a:p>
          <a:p>
            <a:pPr lvl="1"/>
            <a:endParaRPr lang="en-AU" dirty="0"/>
          </a:p>
          <a:p>
            <a:r>
              <a:rPr lang="en-AU" dirty="0"/>
              <a:t>Like pseudo code, it’s independent of any </a:t>
            </a:r>
            <a:r>
              <a:rPr lang="en-AU" dirty="0" smtClean="0"/>
              <a:t>language</a:t>
            </a:r>
          </a:p>
          <a:p>
            <a:pPr lvl="1"/>
            <a:endParaRPr lang="en-AU" dirty="0"/>
          </a:p>
          <a:p>
            <a:r>
              <a:rPr lang="en-AU" dirty="0"/>
              <a:t>UML defines 13 types of diagrams, divided into three categories</a:t>
            </a:r>
          </a:p>
          <a:p>
            <a:pPr lvl="1"/>
            <a:r>
              <a:rPr lang="en-AU" i="1" dirty="0">
                <a:solidFill>
                  <a:srgbClr val="00B0F0"/>
                </a:solidFill>
              </a:rPr>
              <a:t>Structure</a:t>
            </a:r>
            <a:r>
              <a:rPr lang="en-AU" dirty="0"/>
              <a:t>, </a:t>
            </a:r>
            <a:r>
              <a:rPr lang="en-AU" i="1" dirty="0">
                <a:solidFill>
                  <a:srgbClr val="00B0F0"/>
                </a:solidFill>
              </a:rPr>
              <a:t>Behaviour</a:t>
            </a:r>
            <a:r>
              <a:rPr lang="en-AU" dirty="0"/>
              <a:t>, and </a:t>
            </a:r>
            <a:r>
              <a:rPr lang="en-AU" i="1" dirty="0" smtClean="0">
                <a:solidFill>
                  <a:srgbClr val="00B0F0"/>
                </a:solidFill>
              </a:rPr>
              <a:t>Interaction</a:t>
            </a:r>
          </a:p>
          <a:p>
            <a:pPr lvl="1"/>
            <a:endParaRPr lang="en-AU" i="1" dirty="0">
              <a:solidFill>
                <a:srgbClr val="00B0F0"/>
              </a:solidFill>
            </a:endParaRPr>
          </a:p>
          <a:p>
            <a:r>
              <a:rPr lang="en-AU" dirty="0"/>
              <a:t>Like all languages, it defines </a:t>
            </a:r>
            <a:r>
              <a:rPr lang="en-AU" i="1" dirty="0">
                <a:solidFill>
                  <a:srgbClr val="00B0F0"/>
                </a:solidFill>
              </a:rPr>
              <a:t>syntax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en-AU" dirty="0"/>
              <a:t>(graphical symbols and text) and </a:t>
            </a:r>
            <a:r>
              <a:rPr lang="en-AU" i="1" dirty="0">
                <a:solidFill>
                  <a:srgbClr val="00B0F0"/>
                </a:solidFill>
              </a:rPr>
              <a:t>semantics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en-AU" dirty="0"/>
              <a:t>(the underlying meanings of the symbols and text)</a:t>
            </a:r>
          </a:p>
          <a:p>
            <a:pPr lvl="1"/>
            <a:r>
              <a:rPr lang="en-AU" dirty="0"/>
              <a:t>This means tools can automatically create code from a UML </a:t>
            </a:r>
            <a:r>
              <a:rPr lang="en-AU" dirty="0" smtClean="0"/>
              <a:t>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605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You Should Use UML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Allows you to focus on ideas and designs, rather than implementation details</a:t>
            </a:r>
          </a:p>
          <a:p>
            <a:pPr lvl="1"/>
            <a:r>
              <a:rPr lang="en-GB" dirty="0"/>
              <a:t>UML can work at multiple levels of abstraction</a:t>
            </a:r>
          </a:p>
          <a:p>
            <a:pPr lvl="1"/>
            <a:r>
              <a:rPr lang="en-GB" dirty="0"/>
              <a:t>Create and communicate designs before committing additional </a:t>
            </a:r>
            <a:r>
              <a:rPr lang="en-GB" dirty="0" smtClean="0"/>
              <a:t>resources</a:t>
            </a:r>
          </a:p>
          <a:p>
            <a:pPr lvl="2"/>
            <a:endParaRPr lang="en-GB" dirty="0"/>
          </a:p>
          <a:p>
            <a:r>
              <a:rPr lang="en-GB" dirty="0"/>
              <a:t>Offers an effective way to understand what you’re </a:t>
            </a:r>
            <a:r>
              <a:rPr lang="en-GB" dirty="0" smtClean="0"/>
              <a:t>building</a:t>
            </a:r>
          </a:p>
          <a:p>
            <a:pPr lvl="1"/>
            <a:endParaRPr lang="en-GB" dirty="0"/>
          </a:p>
          <a:p>
            <a:r>
              <a:rPr lang="en-GB" dirty="0"/>
              <a:t>Trace the design back to the requirements</a:t>
            </a:r>
          </a:p>
          <a:p>
            <a:pPr lvl="1"/>
            <a:r>
              <a:rPr lang="en-GB" dirty="0"/>
              <a:t>Verify you’re actually building the right </a:t>
            </a:r>
            <a:r>
              <a:rPr lang="en-GB" dirty="0" smtClean="0"/>
              <a:t>thing</a:t>
            </a:r>
          </a:p>
          <a:p>
            <a:pPr lvl="1"/>
            <a:endParaRPr lang="en-GB" dirty="0"/>
          </a:p>
          <a:p>
            <a:r>
              <a:rPr lang="en-GB" dirty="0"/>
              <a:t>Work at higher levels of abstraction, allowing quick and frequent </a:t>
            </a:r>
            <a:r>
              <a:rPr lang="en-GB" dirty="0" smtClean="0"/>
              <a:t>changes</a:t>
            </a:r>
          </a:p>
          <a:p>
            <a:pPr lvl="1"/>
            <a:endParaRPr lang="en-GB" dirty="0"/>
          </a:p>
          <a:p>
            <a:r>
              <a:rPr lang="en-GB" dirty="0"/>
              <a:t>Iterating on a high-level design will save time when implementing your designs in code</a:t>
            </a:r>
          </a:p>
        </p:txBody>
      </p:sp>
    </p:spTree>
    <p:extLst>
      <p:ext uri="{BB962C8B-B14F-4D97-AF65-F5344CB8AC3E}">
        <p14:creationId xmlns:p14="http://schemas.microsoft.com/office/powerpoint/2010/main" val="63750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You Should </a:t>
            </a:r>
            <a:r>
              <a:rPr lang="en-GB" i="1" dirty="0"/>
              <a:t>Not</a:t>
            </a:r>
            <a:r>
              <a:rPr lang="en-GB" dirty="0"/>
              <a:t> Use UML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problem domain is well </a:t>
            </a:r>
            <a:r>
              <a:rPr lang="en-GB" dirty="0" smtClean="0"/>
              <a:t>known</a:t>
            </a:r>
          </a:p>
          <a:p>
            <a:pPr lvl="1"/>
            <a:endParaRPr lang="en-GB" dirty="0"/>
          </a:p>
          <a:p>
            <a:r>
              <a:rPr lang="en-GB" dirty="0"/>
              <a:t>The solution is relatively easy to </a:t>
            </a:r>
            <a:r>
              <a:rPr lang="en-GB" dirty="0" smtClean="0"/>
              <a:t>construct</a:t>
            </a:r>
          </a:p>
          <a:p>
            <a:pPr lvl="1"/>
            <a:endParaRPr lang="en-GB" dirty="0"/>
          </a:p>
          <a:p>
            <a:r>
              <a:rPr lang="en-GB" dirty="0"/>
              <a:t>Very few people need to collaborate to build or use </a:t>
            </a:r>
            <a:r>
              <a:rPr lang="en-GB" dirty="0" smtClean="0"/>
              <a:t>it</a:t>
            </a:r>
          </a:p>
          <a:p>
            <a:pPr lvl="1"/>
            <a:endParaRPr lang="en-GB" dirty="0"/>
          </a:p>
          <a:p>
            <a:r>
              <a:rPr lang="en-GB" dirty="0"/>
              <a:t>Minimal ongoing maintenance is </a:t>
            </a:r>
            <a:r>
              <a:rPr lang="en-GB" dirty="0" smtClean="0"/>
              <a:t>required</a:t>
            </a:r>
          </a:p>
          <a:p>
            <a:pPr lvl="1"/>
            <a:endParaRPr lang="en-GB" dirty="0"/>
          </a:p>
          <a:p>
            <a:r>
              <a:rPr lang="en-GB" dirty="0"/>
              <a:t>The scope of future needs is unlikely to grow </a:t>
            </a:r>
            <a:r>
              <a:rPr lang="en-GB" dirty="0" smtClean="0"/>
              <a:t>substantially</a:t>
            </a:r>
          </a:p>
          <a:p>
            <a:pPr lvl="1"/>
            <a:endParaRPr lang="en-GB" dirty="0"/>
          </a:p>
          <a:p>
            <a:pPr marL="0" indent="0" algn="ctr">
              <a:buNone/>
            </a:pPr>
            <a:r>
              <a:rPr lang="en-GB" dirty="0"/>
              <a:t>Does this sound like the average </a:t>
            </a:r>
            <a:r>
              <a:rPr lang="en-GB" i="1" dirty="0"/>
              <a:t>AAA</a:t>
            </a:r>
            <a:r>
              <a:rPr lang="en-GB" dirty="0"/>
              <a:t> game?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849" y="422793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A: NO! Commercial games are very complex, can have large teams, take years to develop, involve ongoing support, and have changing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634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Resistance is… </a:t>
            </a:r>
            <a:r>
              <a:rPr lang="en-GB" i="1" dirty="0"/>
              <a:t>cultural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UML is currently the best tool programmers and software engineers have to describe </a:t>
            </a:r>
            <a:r>
              <a:rPr lang="en-GB" dirty="0" smtClean="0"/>
              <a:t>programs</a:t>
            </a:r>
          </a:p>
          <a:p>
            <a:pPr lvl="1"/>
            <a:endParaRPr lang="en-GB" dirty="0"/>
          </a:p>
          <a:p>
            <a:r>
              <a:rPr lang="en-GB" dirty="0"/>
              <a:t>Objections to using UML are largely cultural</a:t>
            </a:r>
          </a:p>
          <a:p>
            <a:pPr lvl="1"/>
            <a:r>
              <a:rPr lang="en-GB" dirty="0"/>
              <a:t>Some programmers may never work on systems with enough complexity to warrant designing in UML</a:t>
            </a:r>
          </a:p>
          <a:p>
            <a:pPr lvl="1"/>
            <a:r>
              <a:rPr lang="en-GB" dirty="0"/>
              <a:t>Many game programmers build the same systems over and over</a:t>
            </a:r>
          </a:p>
          <a:p>
            <a:pPr lvl="1"/>
            <a:r>
              <a:rPr lang="en-GB" dirty="0"/>
              <a:t>When projects do become complex, many are comfortable using the IDE and debugger and simply working more hours</a:t>
            </a:r>
          </a:p>
          <a:p>
            <a:pPr lvl="1"/>
            <a:r>
              <a:rPr lang="en-GB" dirty="0"/>
              <a:t>Some may not have bothered to learn it, or learnt it poorly</a:t>
            </a:r>
          </a:p>
          <a:p>
            <a:pPr lvl="2"/>
            <a:r>
              <a:rPr lang="en-GB" dirty="0"/>
              <a:t>UML gets much easier and more valuable with practice!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50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795</Words>
  <Application>Microsoft Office PowerPoint</Application>
  <PresentationFormat>On-screen Show (16:9)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 to UML</vt:lpstr>
      <vt:lpstr>Contents</vt:lpstr>
      <vt:lpstr>The Case for Modelling</vt:lpstr>
      <vt:lpstr>The Case for Modelling</vt:lpstr>
      <vt:lpstr>Why Use UML?</vt:lpstr>
      <vt:lpstr>What is UML?</vt:lpstr>
      <vt:lpstr>Why You Should Use UML</vt:lpstr>
      <vt:lpstr>When You Should Not Use UML</vt:lpstr>
      <vt:lpstr>Resistance is… cultural</vt:lpstr>
      <vt:lpstr>UML FAQ</vt:lpstr>
      <vt:lpstr>UML FAQ</vt:lpstr>
      <vt:lpstr>UML FAQ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43</cp:revision>
  <dcterms:created xsi:type="dcterms:W3CDTF">2014-07-14T04:04:52Z</dcterms:created>
  <dcterms:modified xsi:type="dcterms:W3CDTF">2017-05-04T05:14:47Z</dcterms:modified>
</cp:coreProperties>
</file>