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5" r:id="rId3"/>
    <p:sldId id="272" r:id="rId4"/>
    <p:sldId id="273" r:id="rId5"/>
    <p:sldId id="274" r:id="rId6"/>
    <p:sldId id="275" r:id="rId7"/>
    <p:sldId id="279" r:id="rId8"/>
    <p:sldId id="276" r:id="rId9"/>
    <p:sldId id="277" r:id="rId10"/>
    <p:sldId id="278" r:id="rId11"/>
    <p:sldId id="280" r:id="rId12"/>
    <p:sldId id="281" r:id="rId13"/>
    <p:sldId id="282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310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Sequence Diagrams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</a:t>
            </a:r>
            <a:r>
              <a:rPr lang="en-GB" dirty="0"/>
              <a:t>&amp;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791164" cy="338464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Designate a mutually exclusive choice between two or more message </a:t>
            </a:r>
            <a:r>
              <a:rPr lang="en-GB" dirty="0" smtClean="0"/>
              <a:t>sequences</a:t>
            </a:r>
          </a:p>
          <a:p>
            <a:pPr lvl="1"/>
            <a:endParaRPr lang="en-GB" dirty="0"/>
          </a:p>
          <a:p>
            <a:r>
              <a:rPr lang="en-GB" dirty="0"/>
              <a:t>The word ‘alt’ is placed in the frame’s </a:t>
            </a:r>
            <a:r>
              <a:rPr lang="en-GB" dirty="0" err="1" smtClean="0"/>
              <a:t>namebox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/>
              <a:t>The condition is placed within a </a:t>
            </a:r>
            <a:r>
              <a:rPr lang="en-GB" i="1" dirty="0"/>
              <a:t>guard</a:t>
            </a:r>
            <a:r>
              <a:rPr lang="en-GB" dirty="0"/>
              <a:t> [ ]</a:t>
            </a:r>
          </a:p>
          <a:p>
            <a:pPr lvl="1"/>
            <a:r>
              <a:rPr lang="en-GB" dirty="0"/>
              <a:t>[</a:t>
            </a:r>
            <a:r>
              <a:rPr lang="en-GB" dirty="0" err="1"/>
              <a:t>isInSonicSpin</a:t>
            </a:r>
            <a:r>
              <a:rPr lang="en-GB" dirty="0"/>
              <a:t> = true</a:t>
            </a:r>
            <a:r>
              <a:rPr lang="en-GB" dirty="0" smtClean="0"/>
              <a:t>]</a:t>
            </a:r>
          </a:p>
          <a:p>
            <a:pPr lvl="1"/>
            <a:endParaRPr lang="en-GB" dirty="0"/>
          </a:p>
          <a:p>
            <a:r>
              <a:rPr lang="en-GB" dirty="0"/>
              <a:t>The example shows an abstraction of Sonic colliding with an enemy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014" y="886483"/>
            <a:ext cx="3977535" cy="42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9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20158" cy="3384649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Similar to the </a:t>
            </a:r>
            <a:r>
              <a:rPr lang="en-GB" dirty="0" smtClean="0"/>
              <a:t>alternative</a:t>
            </a:r>
          </a:p>
          <a:p>
            <a:pPr lvl="1"/>
            <a:endParaRPr lang="en-GB" dirty="0"/>
          </a:p>
          <a:p>
            <a:r>
              <a:rPr lang="en-GB" dirty="0"/>
              <a:t>The word ‘opt’ is placed in the frame’s </a:t>
            </a:r>
            <a:r>
              <a:rPr lang="en-GB" dirty="0" err="1" smtClean="0"/>
              <a:t>namebox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/>
              <a:t>The condition that must be met is placed in the guard [ ]</a:t>
            </a:r>
          </a:p>
          <a:p>
            <a:pPr lvl="1"/>
            <a:r>
              <a:rPr lang="en-GB" dirty="0"/>
              <a:t>The condition guard is optional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069714"/>
            <a:ext cx="4383539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8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896222" cy="338464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Loops are similar to the </a:t>
            </a:r>
            <a:r>
              <a:rPr lang="en-GB" dirty="0" smtClean="0"/>
              <a:t>Option</a:t>
            </a:r>
          </a:p>
          <a:p>
            <a:pPr lvl="1"/>
            <a:endParaRPr lang="en-GB" dirty="0"/>
          </a:p>
          <a:p>
            <a:r>
              <a:rPr lang="en-GB" dirty="0"/>
              <a:t>The word ‘loop’ is placed in the frame’s name </a:t>
            </a:r>
            <a:r>
              <a:rPr lang="en-GB" dirty="0" smtClean="0"/>
              <a:t>box</a:t>
            </a:r>
          </a:p>
          <a:p>
            <a:pPr lvl="1"/>
            <a:endParaRPr lang="en-GB" dirty="0"/>
          </a:p>
          <a:p>
            <a:r>
              <a:rPr lang="en-GB" dirty="0"/>
              <a:t>The condition that must be met is placed in the guard [ ]</a:t>
            </a:r>
          </a:p>
          <a:p>
            <a:pPr lvl="1"/>
            <a:r>
              <a:rPr lang="en-GB" dirty="0"/>
              <a:t>The condition guard is optional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814010"/>
            <a:ext cx="3767314" cy="41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5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Don’t try to model your whole game (or the update loop) in the one sequence diagram</a:t>
            </a:r>
          </a:p>
          <a:p>
            <a:pPr lvl="1"/>
            <a:r>
              <a:rPr lang="en-GB" dirty="0"/>
              <a:t>Sequence diagrams work best when you limit their scope to a single event</a:t>
            </a:r>
          </a:p>
          <a:p>
            <a:pPr lvl="1"/>
            <a:r>
              <a:rPr lang="en-GB" dirty="0"/>
              <a:t>Try to model player use cases </a:t>
            </a:r>
          </a:p>
          <a:p>
            <a:pPr lvl="2"/>
            <a:r>
              <a:rPr lang="en-GB" dirty="0"/>
              <a:t>For example, what happens when the player shoots?; what happens when Sonic jumps on an enemy?; what happens when Mario goes down a pipe?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82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/>
              <a:t>Sequence diagrams show the interaction between objects in your </a:t>
            </a:r>
            <a:r>
              <a:rPr lang="en-AU" dirty="0" smtClean="0"/>
              <a:t>game</a:t>
            </a:r>
          </a:p>
          <a:p>
            <a:pPr lvl="1"/>
            <a:endParaRPr lang="en-AU" dirty="0"/>
          </a:p>
          <a:p>
            <a:r>
              <a:rPr lang="en-AU" dirty="0"/>
              <a:t>You can think of them as showing ‘what operations are called on which objects in response to this event</a:t>
            </a:r>
            <a:r>
              <a:rPr lang="en-AU" dirty="0" smtClean="0"/>
              <a:t>’</a:t>
            </a:r>
          </a:p>
          <a:p>
            <a:pPr lvl="1"/>
            <a:endParaRPr lang="en-AU" dirty="0"/>
          </a:p>
          <a:p>
            <a:r>
              <a:rPr lang="en-AU" dirty="0"/>
              <a:t>You can show as much (or as little) detail as you choose in your Sequence diagram</a:t>
            </a:r>
          </a:p>
          <a:p>
            <a:pPr lvl="1"/>
            <a:r>
              <a:rPr lang="en-AU" dirty="0"/>
              <a:t>They are useful at multiple levels of </a:t>
            </a:r>
            <a:r>
              <a:rPr lang="en-AU" dirty="0" smtClean="0"/>
              <a:t>abstraction</a:t>
            </a:r>
          </a:p>
          <a:p>
            <a:pPr lvl="1"/>
            <a:endParaRPr lang="en-AU" dirty="0"/>
          </a:p>
          <a:p>
            <a:r>
              <a:rPr lang="en-AU" dirty="0"/>
              <a:t>You can add detail like alternatives, optional message sequences and loops to your diagrams </a:t>
            </a:r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IBM Developer Works. 2017. </a:t>
            </a:r>
            <a:r>
              <a:rPr lang="en-GB" i="1" dirty="0"/>
              <a:t>UML basics: The sequence diagram</a:t>
            </a:r>
            <a:r>
              <a:rPr lang="en-GB" dirty="0"/>
              <a:t>. [ONLINE] Available at: </a:t>
            </a:r>
            <a:r>
              <a:rPr lang="en-GB" dirty="0">
                <a:hlinkClick r:id="rId2"/>
              </a:rPr>
              <a:t>https://www.ibm.com/developerworks/rational/library/3101.html</a:t>
            </a:r>
            <a:r>
              <a:rPr lang="en-GB" dirty="0"/>
              <a:t>. [Accessed 12 April 2017</a:t>
            </a:r>
            <a:r>
              <a:rPr lang="en-GB" dirty="0" smtClean="0"/>
              <a:t>]</a:t>
            </a:r>
          </a:p>
          <a:p>
            <a:pPr lvl="1"/>
            <a:endParaRPr lang="en-GB" dirty="0"/>
          </a:p>
          <a:p>
            <a:r>
              <a:rPr lang="en-GB" dirty="0"/>
              <a:t>Lorenzo Phillips, 2002. </a:t>
            </a:r>
            <a:r>
              <a:rPr lang="en-GB" i="1" dirty="0"/>
              <a:t>Game Programming Tricks of the Trade (Premier Press Game Development)</a:t>
            </a:r>
            <a:r>
              <a:rPr lang="en-GB" dirty="0"/>
              <a:t>. 1 Edition. </a:t>
            </a:r>
            <a:r>
              <a:rPr lang="en-GB" dirty="0" err="1"/>
              <a:t>Muska</a:t>
            </a:r>
            <a:r>
              <a:rPr lang="en-GB" dirty="0"/>
              <a:t> &amp; </a:t>
            </a:r>
            <a:r>
              <a:rPr lang="en-GB" dirty="0" err="1"/>
              <a:t>Lipman</a:t>
            </a:r>
            <a:r>
              <a:rPr lang="en-GB" dirty="0"/>
              <a:t>/Premier-Trade.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/>
              <a:t>What is a Sequence Diagram</a:t>
            </a:r>
          </a:p>
          <a:p>
            <a:pPr lvl="1"/>
            <a:endParaRPr lang="en-AU" dirty="0"/>
          </a:p>
          <a:p>
            <a:r>
              <a:rPr lang="en-AU" dirty="0"/>
              <a:t>Objects and Lifelines</a:t>
            </a:r>
          </a:p>
          <a:p>
            <a:pPr lvl="1"/>
            <a:endParaRPr lang="en-AU" dirty="0"/>
          </a:p>
          <a:p>
            <a:r>
              <a:rPr lang="en-AU" dirty="0"/>
              <a:t>Messages</a:t>
            </a:r>
          </a:p>
          <a:p>
            <a:pPr lvl="1"/>
            <a:endParaRPr lang="en-AU" dirty="0"/>
          </a:p>
          <a:p>
            <a:r>
              <a:rPr lang="en-AU" dirty="0"/>
              <a:t>Alternatives, Options and Loops</a:t>
            </a:r>
          </a:p>
          <a:p>
            <a:pPr lvl="1"/>
            <a:endParaRPr lang="en-AU" dirty="0"/>
          </a:p>
          <a:p>
            <a:r>
              <a:rPr lang="en-AU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Sequence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Shows the interaction between objects in the sequential order those interactions occur </a:t>
            </a:r>
            <a:r>
              <a:rPr lang="en-GB" dirty="0" smtClean="0"/>
              <a:t>in</a:t>
            </a:r>
          </a:p>
          <a:p>
            <a:pPr lvl="1"/>
            <a:endParaRPr lang="en-GB" dirty="0"/>
          </a:p>
          <a:p>
            <a:r>
              <a:rPr lang="en-GB" dirty="0"/>
              <a:t>Each diagram </a:t>
            </a:r>
            <a:r>
              <a:rPr lang="en-GB" dirty="0" smtClean="0"/>
              <a:t>describe </a:t>
            </a:r>
            <a:r>
              <a:rPr lang="en-GB" dirty="0"/>
              <a:t>a </a:t>
            </a:r>
            <a:r>
              <a:rPr lang="en-GB" i="1" dirty="0">
                <a:solidFill>
                  <a:srgbClr val="00B0F0"/>
                </a:solidFill>
              </a:rPr>
              <a:t>use case</a:t>
            </a:r>
            <a:endParaRPr lang="en-GB" dirty="0">
              <a:solidFill>
                <a:srgbClr val="00B0F0"/>
              </a:solidFill>
            </a:endParaRPr>
          </a:p>
          <a:p>
            <a:pPr lvl="1"/>
            <a:r>
              <a:rPr lang="en-GB" dirty="0"/>
              <a:t>An action, event or interaction performed by a </a:t>
            </a:r>
            <a:r>
              <a:rPr lang="en-GB" dirty="0" smtClean="0"/>
              <a:t>user</a:t>
            </a:r>
          </a:p>
          <a:p>
            <a:pPr lvl="1"/>
            <a:endParaRPr lang="en-GB" dirty="0"/>
          </a:p>
          <a:p>
            <a:r>
              <a:rPr lang="en-GB" dirty="0"/>
              <a:t>It defines the event sequences that result in some desired outcome</a:t>
            </a:r>
          </a:p>
        </p:txBody>
      </p:sp>
    </p:spTree>
    <p:extLst>
      <p:ext uri="{BB962C8B-B14F-4D97-AF65-F5344CB8AC3E}">
        <p14:creationId xmlns:p14="http://schemas.microsoft.com/office/powerpoint/2010/main" val="274555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20158" cy="338464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This diagram models the player shooting a </a:t>
            </a:r>
            <a:r>
              <a:rPr lang="en-GB" dirty="0" smtClean="0"/>
              <a:t>gun</a:t>
            </a:r>
          </a:p>
          <a:p>
            <a:pPr lvl="1"/>
            <a:endParaRPr lang="en-GB" dirty="0"/>
          </a:p>
          <a:p>
            <a:r>
              <a:rPr lang="en-GB" dirty="0"/>
              <a:t>Arrows represent the messages sent between objects</a:t>
            </a:r>
          </a:p>
          <a:p>
            <a:pPr lvl="1"/>
            <a:r>
              <a:rPr lang="en-GB" dirty="0"/>
              <a:t>In the context of a program, these are function calls</a:t>
            </a:r>
          </a:p>
          <a:p>
            <a:pPr lvl="1"/>
            <a:r>
              <a:rPr lang="en-GB" dirty="0"/>
              <a:t>When describing a networked game, these might actually be real messages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203325"/>
            <a:ext cx="4284000" cy="30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and Lifelines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912446" cy="338464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Objects are shown as boxes at the top of a dashed vertical line</a:t>
            </a:r>
          </a:p>
          <a:p>
            <a:pPr lvl="1"/>
            <a:r>
              <a:rPr lang="en-GB" dirty="0"/>
              <a:t>This vertical line is called the object’s </a:t>
            </a:r>
            <a:r>
              <a:rPr lang="en-GB" i="1" dirty="0" smtClean="0">
                <a:solidFill>
                  <a:srgbClr val="00B0F0"/>
                </a:solidFill>
              </a:rPr>
              <a:t>lifeline</a:t>
            </a:r>
          </a:p>
          <a:p>
            <a:pPr lvl="1"/>
            <a:endParaRPr lang="en-GB" i="1" dirty="0"/>
          </a:p>
          <a:p>
            <a:r>
              <a:rPr lang="en-GB" dirty="0"/>
              <a:t>The lifeline represents the object’s life during the sequence interaction</a:t>
            </a:r>
          </a:p>
          <a:p>
            <a:pPr lvl="1"/>
            <a:r>
              <a:rPr lang="en-GB" dirty="0"/>
              <a:t>If the object exists for the whole interaction, then the line must continue to the bottom of the </a:t>
            </a:r>
            <a:r>
              <a:rPr lang="en-GB" dirty="0" smtClean="0"/>
              <a:t>diagram</a:t>
            </a:r>
          </a:p>
          <a:p>
            <a:pPr lvl="1"/>
            <a:endParaRPr lang="en-GB" dirty="0"/>
          </a:p>
          <a:p>
            <a:r>
              <a:rPr lang="en-GB" dirty="0"/>
              <a:t>The format for naming objects is: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smtClean="0">
                <a:solidFill>
                  <a:srgbClr val="00B0F0"/>
                </a:solidFill>
              </a:rPr>
              <a:t>[Instance Name] </a:t>
            </a:r>
            <a:r>
              <a:rPr lang="en-GB" dirty="0">
                <a:solidFill>
                  <a:srgbClr val="00B0F0"/>
                </a:solidFill>
              </a:rPr>
              <a:t>: Class Name</a:t>
            </a:r>
          </a:p>
          <a:p>
            <a:pPr lvl="1"/>
            <a:r>
              <a:rPr lang="en-GB" dirty="0"/>
              <a:t>The instance name is </a:t>
            </a:r>
            <a:r>
              <a:rPr lang="en-GB" dirty="0" smtClean="0"/>
              <a:t>optional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1203325"/>
            <a:ext cx="1259156" cy="329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2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and Lifelines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783660" cy="338464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When an object is created in response to a message, the lifeline begins at that </a:t>
            </a:r>
            <a:r>
              <a:rPr lang="en-GB" dirty="0" smtClean="0"/>
              <a:t>message</a:t>
            </a:r>
          </a:p>
          <a:p>
            <a:pPr lvl="1"/>
            <a:endParaRPr lang="en-GB" dirty="0"/>
          </a:p>
          <a:p>
            <a:r>
              <a:rPr lang="en-GB" dirty="0"/>
              <a:t>If an object is destroyed, the lifeline ends </a:t>
            </a:r>
          </a:p>
          <a:p>
            <a:pPr lvl="1"/>
            <a:r>
              <a:rPr lang="en-GB" dirty="0"/>
              <a:t>A cross is placed at the point where the lifeline </a:t>
            </a:r>
            <a:r>
              <a:rPr lang="en-GB" dirty="0" smtClean="0"/>
              <a:t>ends</a:t>
            </a:r>
          </a:p>
          <a:p>
            <a:pPr lvl="1"/>
            <a:endParaRPr lang="en-GB" dirty="0"/>
          </a:p>
          <a:p>
            <a:r>
              <a:rPr lang="en-GB" dirty="0"/>
              <a:t>The example here is contrived to demonstrate the syntax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10" y="1203325"/>
            <a:ext cx="2857532" cy="27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480398" cy="338464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Looking closely at the </a:t>
            </a:r>
            <a:r>
              <a:rPr lang="en-GB" i="1" dirty="0"/>
              <a:t>Shoot Bullet </a:t>
            </a:r>
            <a:r>
              <a:rPr lang="en-GB" dirty="0"/>
              <a:t>example, we see the </a:t>
            </a:r>
            <a:r>
              <a:rPr lang="en-GB" i="1" dirty="0"/>
              <a:t>Bullet </a:t>
            </a:r>
            <a:r>
              <a:rPr lang="en-GB" dirty="0"/>
              <a:t>exists </a:t>
            </a:r>
            <a:r>
              <a:rPr lang="en-GB" i="1" u="sng" dirty="0">
                <a:solidFill>
                  <a:srgbClr val="00B0F0"/>
                </a:solidFill>
              </a:rPr>
              <a:t>before</a:t>
            </a:r>
            <a:r>
              <a:rPr lang="en-GB" i="1" dirty="0"/>
              <a:t> </a:t>
            </a:r>
            <a:r>
              <a:rPr lang="en-GB" dirty="0"/>
              <a:t>it was </a:t>
            </a:r>
            <a:r>
              <a:rPr lang="en-GB" dirty="0" smtClean="0"/>
              <a:t>fired</a:t>
            </a:r>
          </a:p>
          <a:p>
            <a:pPr lvl="1"/>
            <a:endParaRPr lang="en-GB" dirty="0"/>
          </a:p>
          <a:p>
            <a:r>
              <a:rPr lang="en-GB" dirty="0"/>
              <a:t>This would be the case if we are using an </a:t>
            </a:r>
            <a:r>
              <a:rPr lang="en-GB" i="1" dirty="0">
                <a:solidFill>
                  <a:srgbClr val="00B0F0"/>
                </a:solidFill>
              </a:rPr>
              <a:t>Object Pool</a:t>
            </a:r>
            <a:r>
              <a:rPr lang="en-GB" dirty="0"/>
              <a:t> to recycle our objects</a:t>
            </a:r>
          </a:p>
          <a:p>
            <a:pPr lvl="1"/>
            <a:r>
              <a:rPr lang="en-GB" dirty="0"/>
              <a:t>Object Pools are discussed in a future </a:t>
            </a:r>
            <a:r>
              <a:rPr lang="en-GB" dirty="0" smtClean="0"/>
              <a:t>session</a:t>
            </a:r>
          </a:p>
          <a:p>
            <a:pPr lvl="1"/>
            <a:endParaRPr lang="en-GB" dirty="0"/>
          </a:p>
          <a:p>
            <a:r>
              <a:rPr lang="en-GB" dirty="0"/>
              <a:t>The point is, the way your diagram is drawn will denote design and implementation choices</a:t>
            </a:r>
          </a:p>
          <a:p>
            <a:pPr lvl="1"/>
            <a:r>
              <a:rPr lang="en-GB" dirty="0"/>
              <a:t>The details are important!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1203325"/>
            <a:ext cx="2238247" cy="20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4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256262" cy="338464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first message starts at the top</a:t>
            </a:r>
          </a:p>
          <a:p>
            <a:pPr lvl="1"/>
            <a:r>
              <a:rPr lang="en-GB" dirty="0"/>
              <a:t>And usually on the left, for </a:t>
            </a:r>
            <a:r>
              <a:rPr lang="en-GB" dirty="0" smtClean="0"/>
              <a:t>readability</a:t>
            </a:r>
          </a:p>
          <a:p>
            <a:pPr lvl="1"/>
            <a:endParaRPr lang="en-GB" dirty="0"/>
          </a:p>
          <a:p>
            <a:r>
              <a:rPr lang="en-GB" dirty="0"/>
              <a:t>Messages are drawn as a line with a </a:t>
            </a:r>
            <a:r>
              <a:rPr lang="en-GB" dirty="0" smtClean="0"/>
              <a:t>solid </a:t>
            </a:r>
            <a:r>
              <a:rPr lang="en-GB" dirty="0"/>
              <a:t>arrowhead to the receiving </a:t>
            </a:r>
            <a:r>
              <a:rPr lang="en-GB" dirty="0" smtClean="0"/>
              <a:t>object</a:t>
            </a:r>
          </a:p>
          <a:p>
            <a:pPr lvl="1"/>
            <a:endParaRPr lang="en-GB" dirty="0"/>
          </a:p>
          <a:p>
            <a:r>
              <a:rPr lang="en-GB" dirty="0"/>
              <a:t>The message or method name is placed above the </a:t>
            </a:r>
            <a:r>
              <a:rPr lang="en-GB" dirty="0" smtClean="0"/>
              <a:t>line</a:t>
            </a:r>
          </a:p>
          <a:p>
            <a:pPr lvl="1"/>
            <a:endParaRPr lang="en-GB" dirty="0"/>
          </a:p>
          <a:p>
            <a:r>
              <a:rPr lang="en-GB" dirty="0"/>
              <a:t>The message that is being sent represents the function that the receiving object’s class implements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03325"/>
            <a:ext cx="3436096" cy="28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4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256262" cy="338464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You can also show return messages</a:t>
            </a:r>
          </a:p>
          <a:p>
            <a:pPr lvl="1"/>
            <a:r>
              <a:rPr lang="en-GB" dirty="0"/>
              <a:t>These are the values that are returned as a result of calling a </a:t>
            </a:r>
            <a:r>
              <a:rPr lang="en-GB" dirty="0" smtClean="0"/>
              <a:t>function</a:t>
            </a:r>
          </a:p>
          <a:p>
            <a:pPr lvl="1"/>
            <a:endParaRPr lang="en-GB" dirty="0"/>
          </a:p>
          <a:p>
            <a:r>
              <a:rPr lang="en-GB" dirty="0"/>
              <a:t>A return message is shown as a </a:t>
            </a:r>
            <a:r>
              <a:rPr lang="en-GB" i="1" dirty="0">
                <a:solidFill>
                  <a:srgbClr val="00B0F0"/>
                </a:solidFill>
              </a:rPr>
              <a:t>dotted line</a:t>
            </a:r>
            <a:r>
              <a:rPr lang="en-GB" dirty="0"/>
              <a:t>, with an </a:t>
            </a:r>
            <a:r>
              <a:rPr lang="en-GB" i="1" dirty="0">
                <a:solidFill>
                  <a:srgbClr val="00B0F0"/>
                </a:solidFill>
              </a:rPr>
              <a:t>open arrowhead</a:t>
            </a:r>
          </a:p>
          <a:p>
            <a:pPr lvl="1"/>
            <a:r>
              <a:rPr lang="en-GB" dirty="0"/>
              <a:t>Your return message will always go back to the sender of the original </a:t>
            </a:r>
            <a:r>
              <a:rPr lang="en-GB" dirty="0" smtClean="0"/>
              <a:t>message</a:t>
            </a:r>
          </a:p>
          <a:p>
            <a:pPr lvl="1"/>
            <a:endParaRPr lang="en-GB" dirty="0"/>
          </a:p>
          <a:p>
            <a:r>
              <a:rPr lang="en-GB" dirty="0"/>
              <a:t>Adding return messages is optional, and depends on the level of detail you want to include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03325"/>
            <a:ext cx="3436096" cy="28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671</Words>
  <Application>Microsoft Office PowerPoint</Application>
  <PresentationFormat>On-screen Show (16:9)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Sequence Diagrams</vt:lpstr>
      <vt:lpstr>Contents</vt:lpstr>
      <vt:lpstr>What is a Sequence Diagram</vt:lpstr>
      <vt:lpstr>Sequence Diagram</vt:lpstr>
      <vt:lpstr>Objects and Lifelines</vt:lpstr>
      <vt:lpstr>Objects and Lifelines</vt:lpstr>
      <vt:lpstr>But…</vt:lpstr>
      <vt:lpstr>Messages</vt:lpstr>
      <vt:lpstr>Messages</vt:lpstr>
      <vt:lpstr>Alternatives</vt:lpstr>
      <vt:lpstr>Option</vt:lpstr>
      <vt:lpstr>Loops</vt:lpstr>
      <vt:lpstr>Tips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45</cp:revision>
  <dcterms:created xsi:type="dcterms:W3CDTF">2014-07-14T04:04:52Z</dcterms:created>
  <dcterms:modified xsi:type="dcterms:W3CDTF">2017-04-19T05:48:07Z</dcterms:modified>
</cp:coreProperties>
</file>