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8" r:id="rId9"/>
    <p:sldId id="266" r:id="rId10"/>
    <p:sldId id="270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artifacts/stateMachineDiagram.htm" TargetMode="External"/><Relationship Id="rId2" Type="http://schemas.openxmlformats.org/officeDocument/2006/relationships/hyperlink" Target="https://www.ibm.com/support/knowledgecenter/SS6RBX_11.4.3/com.ibm.sa.oomethod.doc/topics/c_UML_State_dia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State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/>
              <a:t>State Diagrams depict the behaviour of an object, and all its possible </a:t>
            </a:r>
            <a:r>
              <a:rPr lang="en-AU" dirty="0" smtClean="0"/>
              <a:t>states</a:t>
            </a:r>
          </a:p>
          <a:p>
            <a:pPr lvl="1"/>
            <a:endParaRPr lang="en-AU" dirty="0"/>
          </a:p>
          <a:p>
            <a:r>
              <a:rPr lang="en-AU" dirty="0"/>
              <a:t>They show how the object will react to events in your </a:t>
            </a:r>
            <a:r>
              <a:rPr lang="en-AU" dirty="0" smtClean="0"/>
              <a:t>game</a:t>
            </a:r>
          </a:p>
          <a:p>
            <a:pPr lvl="1"/>
            <a:endParaRPr lang="en-AU" dirty="0"/>
          </a:p>
          <a:p>
            <a:r>
              <a:rPr lang="en-AU" dirty="0"/>
              <a:t>They are very useful for documenting the behaviour of complex, dynamic </a:t>
            </a:r>
            <a:r>
              <a:rPr lang="en-AU" dirty="0" smtClean="0"/>
              <a:t>objects, like players </a:t>
            </a:r>
            <a:r>
              <a:rPr lang="en-AU" dirty="0"/>
              <a:t>or </a:t>
            </a:r>
            <a:r>
              <a:rPr lang="en-AU" dirty="0" smtClean="0"/>
              <a:t>enemies</a:t>
            </a:r>
          </a:p>
          <a:p>
            <a:pPr lvl="1"/>
            <a:endParaRPr lang="en-AU" dirty="0"/>
          </a:p>
          <a:p>
            <a:r>
              <a:rPr lang="en-AU" dirty="0"/>
              <a:t>They can be particularly useful for AI development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IBM Knowledge Centre. 2017. </a:t>
            </a:r>
            <a:r>
              <a:rPr lang="en-GB" i="1" dirty="0"/>
              <a:t>UML State diagram</a:t>
            </a:r>
            <a:r>
              <a:rPr lang="en-GB" dirty="0"/>
              <a:t>. [ONLINE] Available at: </a:t>
            </a:r>
            <a:r>
              <a:rPr lang="en-GB" dirty="0">
                <a:hlinkClick r:id="rId2"/>
              </a:rPr>
              <a:t>https://www.ibm.com/support/knowledgecenter/SS6RBX_11.4.3/com.ibm.sa.oomethod.doc/topics/c_UML_State_diag.html</a:t>
            </a:r>
            <a:r>
              <a:rPr lang="en-GB" dirty="0"/>
              <a:t>. [Accessed 11 April 2017</a:t>
            </a:r>
            <a:r>
              <a:rPr lang="en-GB" dirty="0" smtClean="0"/>
              <a:t>]</a:t>
            </a:r>
          </a:p>
          <a:p>
            <a:pPr lvl="1"/>
            <a:endParaRPr lang="en-GB" dirty="0"/>
          </a:p>
          <a:p>
            <a:r>
              <a:rPr lang="en-GB" dirty="0"/>
              <a:t>Scott W. Ambler. 2017. </a:t>
            </a:r>
            <a:r>
              <a:rPr lang="en-GB" i="1" dirty="0"/>
              <a:t>UML 2 State Machine Diagrams: An Agile Introduction</a:t>
            </a:r>
            <a:r>
              <a:rPr lang="en-GB" dirty="0"/>
              <a:t>. [ONLINE] Available at: </a:t>
            </a:r>
            <a:r>
              <a:rPr lang="en-GB" dirty="0">
                <a:hlinkClick r:id="rId3"/>
              </a:rPr>
              <a:t>http://agilemodeling.com/artifacts/stateMachineDiagram.htm</a:t>
            </a:r>
            <a:r>
              <a:rPr lang="en-GB" dirty="0"/>
              <a:t>. [Accessed 11 April 2017</a:t>
            </a:r>
            <a:r>
              <a:rPr lang="en-GB" dirty="0" smtClean="0"/>
              <a:t>]</a:t>
            </a:r>
          </a:p>
          <a:p>
            <a:pPr lvl="1"/>
            <a:endParaRPr lang="en-GB" dirty="0"/>
          </a:p>
          <a:p>
            <a:r>
              <a:rPr lang="en-GB" dirty="0"/>
              <a:t>Lorenzo Phillips, 2002. </a:t>
            </a:r>
            <a:r>
              <a:rPr lang="en-GB" i="1" dirty="0"/>
              <a:t>Game Programming Tricks of the Trade (Premier Press Game Development)</a:t>
            </a:r>
            <a:r>
              <a:rPr lang="en-GB" dirty="0"/>
              <a:t>. 1 Edition. </a:t>
            </a:r>
            <a:r>
              <a:rPr lang="en-GB" dirty="0" err="1"/>
              <a:t>Muska</a:t>
            </a:r>
            <a:r>
              <a:rPr lang="en-GB" dirty="0"/>
              <a:t> &amp; </a:t>
            </a:r>
            <a:r>
              <a:rPr lang="en-GB" dirty="0" err="1"/>
              <a:t>Lipman</a:t>
            </a:r>
            <a:r>
              <a:rPr lang="en-GB" dirty="0"/>
              <a:t>/Premier-Trade.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/>
              <a:t>What is a State Diagram</a:t>
            </a:r>
          </a:p>
          <a:p>
            <a:pPr lvl="1"/>
            <a:endParaRPr lang="en-AU" dirty="0"/>
          </a:p>
          <a:p>
            <a:r>
              <a:rPr lang="en-AU" dirty="0"/>
              <a:t>States</a:t>
            </a:r>
          </a:p>
          <a:p>
            <a:pPr lvl="1"/>
            <a:endParaRPr lang="en-AU" dirty="0"/>
          </a:p>
          <a:p>
            <a:r>
              <a:rPr lang="en-AU" dirty="0"/>
              <a:t>Transitions</a:t>
            </a:r>
          </a:p>
          <a:p>
            <a:pPr lvl="1"/>
            <a:endParaRPr lang="en-AU" dirty="0"/>
          </a:p>
          <a:p>
            <a:r>
              <a:rPr lang="en-AU" dirty="0"/>
              <a:t>Initial and Final States</a:t>
            </a:r>
          </a:p>
          <a:p>
            <a:pPr lvl="1"/>
            <a:endParaRPr lang="en-AU" dirty="0"/>
          </a:p>
          <a:p>
            <a:r>
              <a:rPr lang="en-AU" dirty="0"/>
              <a:t>Why Use a State Diagram?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State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Depicts the behaviour of a system over </a:t>
            </a:r>
            <a:r>
              <a:rPr lang="en-GB" dirty="0" smtClean="0"/>
              <a:t>time</a:t>
            </a:r>
          </a:p>
          <a:p>
            <a:pPr lvl="1"/>
            <a:endParaRPr lang="en-GB" dirty="0"/>
          </a:p>
          <a:p>
            <a:r>
              <a:rPr lang="en-GB" dirty="0"/>
              <a:t>Describes the behaviour of an object, and all its possible </a:t>
            </a:r>
            <a:r>
              <a:rPr lang="en-GB" dirty="0" smtClean="0"/>
              <a:t>states</a:t>
            </a:r>
          </a:p>
          <a:p>
            <a:pPr lvl="1"/>
            <a:endParaRPr lang="en-GB" dirty="0"/>
          </a:p>
          <a:p>
            <a:r>
              <a:rPr lang="en-GB" dirty="0"/>
              <a:t>A State Diagram is typically drawn for every class that contains significant dynamic behaviour</a:t>
            </a:r>
          </a:p>
          <a:p>
            <a:pPr lvl="1"/>
            <a:r>
              <a:rPr lang="en-GB" dirty="0"/>
              <a:t>Each diagram depicts a single class, as opposed to the entire system</a:t>
            </a:r>
          </a:p>
        </p:txBody>
      </p:sp>
    </p:spTree>
    <p:extLst>
      <p:ext uri="{BB962C8B-B14F-4D97-AF65-F5344CB8AC3E}">
        <p14:creationId xmlns:p14="http://schemas.microsoft.com/office/powerpoint/2010/main" val="225672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State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behaviour of a class is modelled in terms of:</a:t>
            </a:r>
          </a:p>
          <a:p>
            <a:pPr lvl="1"/>
            <a:r>
              <a:rPr lang="en-GB" dirty="0"/>
              <a:t>What state it is in at various points in time</a:t>
            </a:r>
          </a:p>
          <a:p>
            <a:pPr lvl="1"/>
            <a:r>
              <a:rPr lang="en-GB" dirty="0"/>
              <a:t>What actions it performs while in various states</a:t>
            </a:r>
          </a:p>
          <a:p>
            <a:pPr lvl="1"/>
            <a:r>
              <a:rPr lang="en-GB" dirty="0"/>
              <a:t>When it transitions from state to state in response to various </a:t>
            </a:r>
            <a:r>
              <a:rPr lang="en-GB" dirty="0" smtClean="0"/>
              <a:t>events</a:t>
            </a:r>
          </a:p>
          <a:p>
            <a:pPr lvl="1"/>
            <a:endParaRPr lang="en-GB" dirty="0"/>
          </a:p>
          <a:p>
            <a:r>
              <a:rPr lang="en-GB" dirty="0"/>
              <a:t>It essentially defines a </a:t>
            </a:r>
            <a:r>
              <a:rPr lang="en-GB" i="1" dirty="0">
                <a:solidFill>
                  <a:srgbClr val="00B0F0"/>
                </a:solidFill>
              </a:rPr>
              <a:t>state machine</a:t>
            </a:r>
            <a:r>
              <a:rPr lang="en-GB" dirty="0"/>
              <a:t>, where events control the transitions between </a:t>
            </a:r>
            <a:r>
              <a:rPr lang="en-GB" dirty="0" smtClean="0"/>
              <a:t>states</a:t>
            </a:r>
          </a:p>
          <a:p>
            <a:pPr lvl="1"/>
            <a:r>
              <a:rPr lang="en-GB" dirty="0" smtClean="0"/>
              <a:t>Also known as a </a:t>
            </a:r>
            <a:r>
              <a:rPr lang="en-GB" i="1" dirty="0" smtClean="0">
                <a:solidFill>
                  <a:srgbClr val="00B0F0"/>
                </a:solidFill>
              </a:rPr>
              <a:t>Finite State Machine (FSM) </a:t>
            </a:r>
            <a:r>
              <a:rPr lang="en-GB" dirty="0" smtClean="0"/>
              <a:t>as there is a finite known number of states and transitions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7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3672086" cy="338464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state diagram for an enemy in a game</a:t>
            </a:r>
          </a:p>
          <a:p>
            <a:pPr lvl="1"/>
            <a:r>
              <a:rPr lang="en-GB" dirty="0"/>
              <a:t>Notice the single entry point</a:t>
            </a:r>
          </a:p>
          <a:p>
            <a:pPr lvl="1"/>
            <a:r>
              <a:rPr lang="en-GB" dirty="0"/>
              <a:t>An exit point is not always needed</a:t>
            </a:r>
          </a:p>
          <a:p>
            <a:pPr lvl="2"/>
            <a:r>
              <a:rPr lang="en-GB" dirty="0"/>
              <a:t>Perhaps the enemy has no ‘dead’ state, and simply disappears when killed</a:t>
            </a:r>
          </a:p>
          <a:p>
            <a:pPr lvl="1"/>
            <a:r>
              <a:rPr lang="en-GB" i="1" dirty="0"/>
              <a:t>Every</a:t>
            </a:r>
            <a:r>
              <a:rPr lang="en-GB" dirty="0"/>
              <a:t> transition is labelled with the event that causes the state change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328786"/>
            <a:ext cx="4695825" cy="3133724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28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Represent the behaviour or condition of an object at a certain point in time</a:t>
            </a:r>
          </a:p>
          <a:p>
            <a:pPr lvl="1"/>
            <a:r>
              <a:rPr lang="en-GB" dirty="0"/>
              <a:t>Does your object behave differently at different points in your game?</a:t>
            </a:r>
          </a:p>
          <a:p>
            <a:pPr lvl="1"/>
            <a:r>
              <a:rPr lang="en-GB" dirty="0"/>
              <a:t>Will it process input differently, or be drawn differently</a:t>
            </a:r>
            <a:r>
              <a:rPr lang="en-GB" dirty="0" smtClean="0"/>
              <a:t>?</a:t>
            </a:r>
          </a:p>
          <a:p>
            <a:pPr lvl="1"/>
            <a:endParaRPr lang="en-GB" dirty="0"/>
          </a:p>
          <a:p>
            <a:r>
              <a:rPr lang="en-GB" dirty="0"/>
              <a:t>Drawn as a rectangle with rounded </a:t>
            </a:r>
            <a:r>
              <a:rPr lang="en-GB" dirty="0" smtClean="0"/>
              <a:t>corners</a:t>
            </a:r>
          </a:p>
          <a:p>
            <a:pPr lvl="1"/>
            <a:endParaRPr lang="en-GB" dirty="0"/>
          </a:p>
          <a:p>
            <a:r>
              <a:rPr lang="en-GB" dirty="0"/>
              <a:t>The label specifies the behaviour or action that is being performed during the state</a:t>
            </a:r>
          </a:p>
        </p:txBody>
      </p:sp>
    </p:spTree>
    <p:extLst>
      <p:ext uri="{BB962C8B-B14F-4D97-AF65-F5344CB8AC3E}">
        <p14:creationId xmlns:p14="http://schemas.microsoft.com/office/powerpoint/2010/main" val="40842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Represent the events that cause objects to transition from one state to another</a:t>
            </a:r>
          </a:p>
          <a:p>
            <a:pPr lvl="1"/>
            <a:r>
              <a:rPr lang="en-GB" dirty="0"/>
              <a:t>Could be keyboard or controller input, a timer expiring, a change to the internal state of the object, or something happening in the game world, for </a:t>
            </a:r>
            <a:r>
              <a:rPr lang="en-GB" dirty="0" smtClean="0"/>
              <a:t>example</a:t>
            </a:r>
          </a:p>
          <a:p>
            <a:pPr lvl="1"/>
            <a:endParaRPr lang="en-GB" dirty="0"/>
          </a:p>
          <a:p>
            <a:r>
              <a:rPr lang="en-GB" dirty="0"/>
              <a:t>Transition lines depict movement from one state to </a:t>
            </a:r>
            <a:r>
              <a:rPr lang="en-GB" dirty="0" smtClean="0"/>
              <a:t>another</a:t>
            </a:r>
          </a:p>
          <a:p>
            <a:pPr lvl="1"/>
            <a:endParaRPr lang="en-GB" dirty="0"/>
          </a:p>
          <a:p>
            <a:r>
              <a:rPr lang="en-GB" dirty="0"/>
              <a:t>Are always labelled with the event that caused the </a:t>
            </a:r>
            <a:r>
              <a:rPr lang="en-GB" dirty="0" smtClean="0"/>
              <a:t>transition</a:t>
            </a:r>
          </a:p>
          <a:p>
            <a:pPr lvl="1"/>
            <a:endParaRPr lang="en-GB" dirty="0"/>
          </a:p>
          <a:p>
            <a:r>
              <a:rPr lang="en-GB" dirty="0"/>
              <a:t>Are always one-way</a:t>
            </a:r>
          </a:p>
        </p:txBody>
      </p:sp>
    </p:spTree>
    <p:extLst>
      <p:ext uri="{BB962C8B-B14F-4D97-AF65-F5344CB8AC3E}">
        <p14:creationId xmlns:p14="http://schemas.microsoft.com/office/powerpoint/2010/main" val="271336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and Final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3672086" cy="33846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initial </a:t>
            </a:r>
            <a:r>
              <a:rPr lang="en-GB" dirty="0" smtClean="0"/>
              <a:t>state, or entry point, </a:t>
            </a:r>
            <a:r>
              <a:rPr lang="en-GB" dirty="0"/>
              <a:t>is drawn as a solid </a:t>
            </a:r>
            <a:r>
              <a:rPr lang="en-GB" dirty="0" smtClean="0"/>
              <a:t>circle</a:t>
            </a:r>
          </a:p>
          <a:p>
            <a:pPr lvl="1"/>
            <a:endParaRPr lang="en-GB" dirty="0"/>
          </a:p>
          <a:p>
            <a:r>
              <a:rPr lang="en-GB" dirty="0"/>
              <a:t>The final </a:t>
            </a:r>
            <a:r>
              <a:rPr lang="en-GB" dirty="0" smtClean="0"/>
              <a:t>state, </a:t>
            </a:r>
            <a:r>
              <a:rPr lang="en-GB" dirty="0" smtClean="0"/>
              <a:t>or </a:t>
            </a:r>
            <a:r>
              <a:rPr lang="en-GB" dirty="0" smtClean="0"/>
              <a:t>exit point, </a:t>
            </a:r>
            <a:r>
              <a:rPr lang="en-GB" dirty="0"/>
              <a:t>is drawn as a solid circle inside a circle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347614"/>
            <a:ext cx="4772025" cy="2543175"/>
          </a:xfrm>
          <a:prstGeom prst="rect">
            <a:avLst/>
          </a:prstGeom>
          <a:solidFill>
            <a:srgbClr val="000000">
              <a:shade val="95000"/>
            </a:srgbClr>
          </a:solidFill>
          <a:ln w="1270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1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Why Use a State Diagram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Some objects have both behaviour and state, as in they </a:t>
            </a:r>
            <a:r>
              <a:rPr lang="en-AU" i="1" dirty="0" smtClean="0">
                <a:solidFill>
                  <a:srgbClr val="00B0F0"/>
                </a:solidFill>
              </a:rPr>
              <a:t>do things</a:t>
            </a:r>
            <a:r>
              <a:rPr lang="en-AU" dirty="0" smtClean="0"/>
              <a:t>, and they </a:t>
            </a:r>
            <a:r>
              <a:rPr lang="en-AU" i="1" dirty="0" smtClean="0">
                <a:solidFill>
                  <a:srgbClr val="00B0F0"/>
                </a:solidFill>
              </a:rPr>
              <a:t>know things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Some complex behaviour can be difficult to comprehend by reading code alone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State Diagrams help you document how an object should behave in response to events in your game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State Diagrams are particularly useful for AI system development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1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493</Words>
  <Application>Microsoft Office PowerPoint</Application>
  <PresentationFormat>On-screen Show 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State Diagrams</vt:lpstr>
      <vt:lpstr>Contents</vt:lpstr>
      <vt:lpstr>What is a State Diagram</vt:lpstr>
      <vt:lpstr>What is a State Diagram</vt:lpstr>
      <vt:lpstr>State Diagram</vt:lpstr>
      <vt:lpstr>States</vt:lpstr>
      <vt:lpstr>Transitions</vt:lpstr>
      <vt:lpstr>Initial and Final State</vt:lpstr>
      <vt:lpstr>Why Use a State Diagram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37</cp:revision>
  <dcterms:created xsi:type="dcterms:W3CDTF">2014-07-14T04:04:52Z</dcterms:created>
  <dcterms:modified xsi:type="dcterms:W3CDTF">2017-04-19T05:15:06Z</dcterms:modified>
</cp:coreProperties>
</file>