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79" r:id="rId3"/>
    <p:sldId id="264" r:id="rId4"/>
    <p:sldId id="265" r:id="rId5"/>
    <p:sldId id="266" r:id="rId6"/>
    <p:sldId id="267" r:id="rId7"/>
    <p:sldId id="268" r:id="rId8"/>
    <p:sldId id="269" r:id="rId9"/>
    <p:sldId id="272" r:id="rId10"/>
    <p:sldId id="273" r:id="rId11"/>
    <p:sldId id="274" r:id="rId12"/>
    <p:sldId id="275" r:id="rId13"/>
    <p:sldId id="276" r:id="rId14"/>
    <p:sldId id="278" r:id="rId15"/>
    <p:sldId id="28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20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queue is a bit a bit like a stack, except that in a queue new items are added to the rear of the queue, and items can be removed from the front.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this to a stack, where additions and removals happen at the same end.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makes a stack a LIFO (last in, first out) structure, whereas the queue is a FIFO (first in, first out) structure.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053A8-C75D-463D-85E2-482D6836DB2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85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queue holds an ordered sequence of items</a:t>
            </a:r>
          </a:p>
          <a:p>
            <a:pPr lvl="0"/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queue has a limit on the number of items it can hold</a:t>
            </a:r>
          </a:p>
          <a:p>
            <a:pPr lvl="0"/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should be able to create an empty queue</a:t>
            </a:r>
          </a:p>
          <a:p>
            <a:pPr lvl="0"/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should be able to check whether a queue is empty / full</a:t>
            </a:r>
          </a:p>
          <a:p>
            <a:pPr lvl="0"/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should be able to add an item to the end of a queue</a:t>
            </a:r>
          </a:p>
          <a:p>
            <a:pPr lvl="0"/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should be able to remove an item from the front of a queue</a:t>
            </a:r>
          </a:p>
          <a:p>
            <a:pPr lvl="0"/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should be able to determine the number of items in the queue</a:t>
            </a:r>
          </a:p>
          <a:p>
            <a:endParaRPr lang="en-A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with a stack, there is no way to iterate through the items in a queue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053A8-C75D-463D-85E2-482D6836DB2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420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053A8-C75D-463D-85E2-482D6836DB2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03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you have to decide how to represent the queue data.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approach is to use </a:t>
            </a:r>
            <a:r>
              <a:rPr lang="en-A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dynamically allocate an array with the required number of elements.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arrays aren’t a good match to queue operations.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removing an item from the front of the array should be followed by shifting every remaining element one unit closer to the front.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 you need to do something more elaborate like using a circular array.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linked list is a reasonable fit to the requirements of a queue.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053A8-C75D-463D-85E2-482D6836DB2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043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 handling 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Notes: The Priority Queue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Specification: A priority queue is analogous to a line-up for movie tickets. However, in these queues the more important elements are allowed to move to the front of the line. When </a:t>
            </a:r>
            <a:r>
              <a:rPr lang="en-A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inserting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element, its priority must be specified. This priority can later be changed. When </a:t>
            </a:r>
            <a:r>
              <a:rPr lang="en-A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removing,</a:t>
            </a:r>
            <a:r>
              <a:rPr lang="en-A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element with the highest priority in the queue is removed and returned.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053A8-C75D-463D-85E2-482D6836DB2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84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053A8-C75D-463D-85E2-482D6836DB28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642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smtClean="0">
                <a:solidFill>
                  <a:schemeClr val="bg1"/>
                </a:solidFill>
              </a:rPr>
              <a:t>EXCERCISE</a:t>
            </a:r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smtClean="0">
                <a:solidFill>
                  <a:schemeClr val="bg1"/>
                </a:solidFill>
              </a:rPr>
              <a:t>EXCERCISE</a:t>
            </a:r>
            <a:endParaRPr lang="en-GB" sz="360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Queues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Code Design and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Deques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Suppose you wanted to get access to </a:t>
            </a:r>
            <a:r>
              <a:rPr lang="en-AU" dirty="0" smtClean="0"/>
              <a:t>the back </a:t>
            </a:r>
            <a:r>
              <a:rPr lang="en-AU" dirty="0" smtClean="0"/>
              <a:t>end of the queue?</a:t>
            </a:r>
          </a:p>
          <a:p>
            <a:pPr lvl="1"/>
            <a:r>
              <a:rPr lang="en-AU" dirty="0" smtClean="0"/>
              <a:t>You cannot in a standard Queue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A </a:t>
            </a:r>
            <a:r>
              <a:rPr lang="en-AU" i="1" dirty="0" err="1" smtClean="0">
                <a:solidFill>
                  <a:srgbClr val="00B0F0"/>
                </a:solidFill>
              </a:rPr>
              <a:t>Deque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is a </a:t>
            </a:r>
            <a:r>
              <a:rPr lang="en-AU" i="1" dirty="0" smtClean="0">
                <a:solidFill>
                  <a:srgbClr val="00B0F0"/>
                </a:solidFill>
              </a:rPr>
              <a:t>double-ended queue</a:t>
            </a:r>
            <a:r>
              <a:rPr lang="en-AU" dirty="0" smtClean="0"/>
              <a:t> </a:t>
            </a:r>
            <a:r>
              <a:rPr lang="en-AU" dirty="0" smtClean="0"/>
              <a:t>and allows items to be inserted and removed from either </a:t>
            </a:r>
            <a:r>
              <a:rPr lang="en-AU" dirty="0" smtClean="0"/>
              <a:t>end </a:t>
            </a:r>
            <a:r>
              <a:rPr lang="en-AU" dirty="0" smtClean="0"/>
              <a:t>of a </a:t>
            </a:r>
            <a:r>
              <a:rPr lang="en-AU" dirty="0" smtClean="0"/>
              <a:t>queue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7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Applications of Deques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One example where a </a:t>
            </a:r>
            <a:r>
              <a:rPr lang="en-AU" dirty="0" err="1" smtClean="0"/>
              <a:t>deque</a:t>
            </a:r>
            <a:r>
              <a:rPr lang="en-AU" dirty="0" smtClean="0"/>
              <a:t> would be </a:t>
            </a:r>
            <a:br>
              <a:rPr lang="en-AU" dirty="0" smtClean="0"/>
            </a:br>
            <a:r>
              <a:rPr lang="en-AU" dirty="0" smtClean="0"/>
              <a:t>useful is as a palindrome </a:t>
            </a:r>
            <a:r>
              <a:rPr lang="en-AU" dirty="0" smtClean="0"/>
              <a:t>checker</a:t>
            </a:r>
          </a:p>
          <a:p>
            <a:pPr lvl="1"/>
            <a:r>
              <a:rPr lang="en-AU" dirty="0" smtClean="0"/>
              <a:t>Is RADAR a palindrome?</a:t>
            </a:r>
          </a:p>
          <a:p>
            <a:pPr lvl="2"/>
            <a:r>
              <a:rPr lang="en-AU" dirty="0" smtClean="0"/>
              <a:t>Spelled the same way backwards and forwards</a:t>
            </a:r>
          </a:p>
          <a:p>
            <a:pPr lvl="1"/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935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Operations of a Deque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A </a:t>
            </a:r>
            <a:r>
              <a:rPr lang="en-AU" dirty="0" err="1" smtClean="0"/>
              <a:t>deque</a:t>
            </a:r>
            <a:r>
              <a:rPr lang="en-AU" dirty="0" smtClean="0"/>
              <a:t> has some additional and modified operations to a queue: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p</a:t>
            </a:r>
            <a:r>
              <a:rPr lang="en-AU" dirty="0" smtClean="0">
                <a:solidFill>
                  <a:srgbClr val="00B0F0"/>
                </a:solidFill>
              </a:rPr>
              <a:t>ushback(value)</a:t>
            </a:r>
            <a:r>
              <a:rPr lang="en-AU" dirty="0" smtClean="0"/>
              <a:t>: </a:t>
            </a:r>
            <a:r>
              <a:rPr lang="en-AU" dirty="0" smtClean="0"/>
              <a:t>Adds </a:t>
            </a:r>
            <a:r>
              <a:rPr lang="en-AU" dirty="0" smtClean="0"/>
              <a:t>a value to </a:t>
            </a:r>
            <a:r>
              <a:rPr lang="en-AU" dirty="0" smtClean="0"/>
              <a:t>the end</a:t>
            </a:r>
          </a:p>
          <a:p>
            <a:pPr lvl="1"/>
            <a:r>
              <a:rPr lang="en-AU" dirty="0" err="1">
                <a:solidFill>
                  <a:srgbClr val="00B0F0"/>
                </a:solidFill>
              </a:rPr>
              <a:t>p</a:t>
            </a:r>
            <a:r>
              <a:rPr lang="en-AU" dirty="0" err="1" smtClean="0">
                <a:solidFill>
                  <a:srgbClr val="00B0F0"/>
                </a:solidFill>
              </a:rPr>
              <a:t>opBack</a:t>
            </a:r>
            <a:r>
              <a:rPr lang="en-AU" dirty="0" smtClean="0"/>
              <a:t>: Removes element from the end</a:t>
            </a:r>
          </a:p>
          <a:p>
            <a:pPr lvl="1"/>
            <a:r>
              <a:rPr lang="en-AU" dirty="0" err="1" smtClean="0">
                <a:solidFill>
                  <a:srgbClr val="00B0F0"/>
                </a:solidFill>
              </a:rPr>
              <a:t>p</a:t>
            </a:r>
            <a:r>
              <a:rPr lang="en-AU" dirty="0" err="1" smtClean="0">
                <a:solidFill>
                  <a:srgbClr val="00B0F0"/>
                </a:solidFill>
              </a:rPr>
              <a:t>ushFront</a:t>
            </a:r>
            <a:r>
              <a:rPr lang="en-AU" dirty="0" smtClean="0">
                <a:solidFill>
                  <a:srgbClr val="00B0F0"/>
                </a:solidFill>
              </a:rPr>
              <a:t>(va</a:t>
            </a:r>
            <a:r>
              <a:rPr lang="en-AU" dirty="0" smtClean="0">
                <a:solidFill>
                  <a:srgbClr val="00B0F0"/>
                </a:solidFill>
              </a:rPr>
              <a:t>lue)</a:t>
            </a:r>
            <a:r>
              <a:rPr lang="en-AU" dirty="0" smtClean="0"/>
              <a:t>: </a:t>
            </a:r>
            <a:r>
              <a:rPr lang="en-AU" dirty="0" smtClean="0"/>
              <a:t>Adds </a:t>
            </a:r>
            <a:r>
              <a:rPr lang="en-AU" dirty="0" smtClean="0"/>
              <a:t>a </a:t>
            </a:r>
            <a:r>
              <a:rPr lang="en-AU" dirty="0" smtClean="0"/>
              <a:t>value</a:t>
            </a:r>
            <a:r>
              <a:rPr lang="en-AU" dirty="0" smtClean="0"/>
              <a:t> </a:t>
            </a:r>
            <a:r>
              <a:rPr lang="en-AU" dirty="0" smtClean="0"/>
              <a:t>to the front</a:t>
            </a:r>
          </a:p>
          <a:p>
            <a:pPr lvl="1"/>
            <a:r>
              <a:rPr lang="en-AU" dirty="0" err="1">
                <a:solidFill>
                  <a:srgbClr val="00B0F0"/>
                </a:solidFill>
              </a:rPr>
              <a:t>p</a:t>
            </a:r>
            <a:r>
              <a:rPr lang="en-AU" dirty="0" err="1" smtClean="0">
                <a:solidFill>
                  <a:srgbClr val="00B0F0"/>
                </a:solidFill>
              </a:rPr>
              <a:t>opFront</a:t>
            </a:r>
            <a:r>
              <a:rPr lang="en-AU" dirty="0" smtClean="0"/>
              <a:t>: Removes element front the front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74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Can be implemented as a doubly-linked list: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The start and end pointers provide access to the front and back of the </a:t>
            </a:r>
            <a:r>
              <a:rPr lang="en-AU" dirty="0" err="1" smtClean="0"/>
              <a:t>deque</a:t>
            </a:r>
            <a:endParaRPr lang="en-AU" dirty="0" smtClean="0"/>
          </a:p>
          <a:p>
            <a:pPr lvl="1"/>
            <a:r>
              <a:rPr lang="en-AU" dirty="0" smtClean="0"/>
              <a:t>The next and </a:t>
            </a:r>
            <a:r>
              <a:rPr lang="en-AU" dirty="0" err="1" smtClean="0"/>
              <a:t>prev</a:t>
            </a:r>
            <a:r>
              <a:rPr lang="en-AU" dirty="0" smtClean="0"/>
              <a:t> node pointers provide a means to insert or remove elements from the front or back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Can also be implemented </a:t>
            </a:r>
            <a:r>
              <a:rPr lang="en-AU" dirty="0" smtClean="0"/>
              <a:t>as a </a:t>
            </a:r>
            <a:r>
              <a:rPr lang="en-AU" dirty="0" smtClean="0"/>
              <a:t>dynamic </a:t>
            </a:r>
            <a:r>
              <a:rPr lang="en-AU" dirty="0" smtClean="0"/>
              <a:t>array</a:t>
            </a:r>
            <a:endParaRPr lang="en-AU" dirty="0" smtClean="0"/>
          </a:p>
          <a:p>
            <a:pPr lvl="1"/>
            <a:r>
              <a:rPr lang="en-AU" dirty="0" smtClean="0"/>
              <a:t>Provides random access to any of the </a:t>
            </a:r>
            <a:r>
              <a:rPr lang="en-AU" dirty="0" err="1" smtClean="0"/>
              <a:t>deque’s</a:t>
            </a:r>
            <a:r>
              <a:rPr lang="en-AU" dirty="0" smtClean="0"/>
              <a:t> elements</a:t>
            </a:r>
          </a:p>
          <a:p>
            <a:pPr lvl="1"/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47" y="1707654"/>
            <a:ext cx="5796433" cy="43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2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AU" dirty="0" smtClean="0"/>
              <a:t>Queues are important and useful in programming when we wish operate on items in </a:t>
            </a:r>
            <a:r>
              <a:rPr lang="en-AU" dirty="0" smtClean="0"/>
              <a:t>the </a:t>
            </a:r>
            <a:r>
              <a:rPr lang="en-AU" dirty="0" smtClean="0"/>
              <a:t>order they were inserted</a:t>
            </a:r>
          </a:p>
          <a:p>
            <a:pPr lvl="1"/>
            <a:endParaRPr lang="en-AU" dirty="0" smtClean="0"/>
          </a:p>
          <a:p>
            <a:r>
              <a:rPr lang="en-AU" dirty="0" err="1" smtClean="0"/>
              <a:t>Deques</a:t>
            </a:r>
            <a:r>
              <a:rPr lang="en-AU" dirty="0" smtClean="0"/>
              <a:t> are useful when we need to operate on and insert to both the front and back of a queue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82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err="1"/>
              <a:t>Prata</a:t>
            </a:r>
            <a:r>
              <a:rPr lang="en-AU" dirty="0"/>
              <a:t>, S, 2011, </a:t>
            </a:r>
            <a:r>
              <a:rPr lang="en-AU" i="1" dirty="0"/>
              <a:t>C++ Primer Plus</a:t>
            </a:r>
            <a:r>
              <a:rPr lang="en-AU" dirty="0"/>
              <a:t>, 6</a:t>
            </a:r>
            <a:r>
              <a:rPr lang="en-AU" baseline="30000" dirty="0"/>
              <a:t>th</a:t>
            </a:r>
            <a:r>
              <a:rPr lang="en-AU" dirty="0"/>
              <a:t> Edition, Addison-Wesley</a:t>
            </a:r>
          </a:p>
          <a:p>
            <a:pPr lvl="1"/>
            <a:endParaRPr lang="en-AU" dirty="0" smtClean="0"/>
          </a:p>
          <a:p>
            <a:r>
              <a:rPr lang="en-AU" dirty="0"/>
              <a:t>Sherrod, A, 2007, </a:t>
            </a:r>
            <a:r>
              <a:rPr lang="en-AU" i="1" dirty="0"/>
              <a:t>Data Structures and Algorithms for Game Developers</a:t>
            </a:r>
            <a:r>
              <a:rPr lang="en-AU" dirty="0"/>
              <a:t>, 1</a:t>
            </a:r>
            <a:r>
              <a:rPr lang="en-AU" baseline="30000" dirty="0"/>
              <a:t>st</a:t>
            </a:r>
            <a:r>
              <a:rPr lang="en-AU" dirty="0"/>
              <a:t> Edition, Charles River Media</a:t>
            </a:r>
          </a:p>
          <a:p>
            <a:pPr lvl="1"/>
            <a:endParaRPr lang="en-AU" dirty="0"/>
          </a:p>
          <a:p>
            <a:r>
              <a:rPr lang="en-AU" dirty="0" err="1"/>
              <a:t>Cormen</a:t>
            </a:r>
            <a:r>
              <a:rPr lang="en-AU" dirty="0"/>
              <a:t>, T, et al, 2009, </a:t>
            </a:r>
            <a:r>
              <a:rPr lang="en-AU" i="1" dirty="0"/>
              <a:t>Introduction to Algorithms</a:t>
            </a:r>
            <a:r>
              <a:rPr lang="en-AU" dirty="0"/>
              <a:t>, 3</a:t>
            </a:r>
            <a:r>
              <a:rPr lang="en-AU" baseline="30000" dirty="0"/>
              <a:t>rd</a:t>
            </a:r>
            <a:r>
              <a:rPr lang="en-AU" dirty="0"/>
              <a:t> Edition, MIT Press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002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Revision of Stacks</a:t>
            </a:r>
          </a:p>
          <a:p>
            <a:pPr lvl="1"/>
            <a:endParaRPr lang="en-AU" dirty="0"/>
          </a:p>
          <a:p>
            <a:r>
              <a:rPr lang="en-AU" dirty="0" smtClean="0"/>
              <a:t>Queues</a:t>
            </a:r>
          </a:p>
          <a:p>
            <a:pPr lvl="1"/>
            <a:r>
              <a:rPr lang="en-AU" dirty="0" smtClean="0"/>
              <a:t>In real life</a:t>
            </a:r>
          </a:p>
          <a:p>
            <a:pPr lvl="1"/>
            <a:endParaRPr lang="en-AU" dirty="0"/>
          </a:p>
          <a:p>
            <a:r>
              <a:rPr lang="en-AU" dirty="0" smtClean="0"/>
              <a:t>Properties and Operations of Queues</a:t>
            </a:r>
          </a:p>
          <a:p>
            <a:pPr lvl="1"/>
            <a:endParaRPr lang="en-AU" dirty="0"/>
          </a:p>
          <a:p>
            <a:r>
              <a:rPr lang="en-AU" dirty="0" err="1" smtClean="0"/>
              <a:t>Deques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42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Revision of Stacks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Stacks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L</a:t>
            </a:r>
            <a:r>
              <a:rPr lang="en-AU" dirty="0" smtClean="0"/>
              <a:t>ast </a:t>
            </a:r>
            <a:r>
              <a:rPr lang="en-AU" dirty="0" smtClean="0">
                <a:solidFill>
                  <a:srgbClr val="00B0F0"/>
                </a:solidFill>
              </a:rPr>
              <a:t>I</a:t>
            </a:r>
            <a:r>
              <a:rPr lang="en-AU" dirty="0" smtClean="0"/>
              <a:t>n </a:t>
            </a:r>
            <a:r>
              <a:rPr lang="en-AU" dirty="0" smtClean="0">
                <a:solidFill>
                  <a:srgbClr val="00B0F0"/>
                </a:solidFill>
              </a:rPr>
              <a:t>F</a:t>
            </a:r>
            <a:r>
              <a:rPr lang="en-AU" dirty="0" smtClean="0"/>
              <a:t>irst </a:t>
            </a:r>
            <a:r>
              <a:rPr lang="en-AU" dirty="0" smtClean="0">
                <a:solidFill>
                  <a:srgbClr val="00B0F0"/>
                </a:solidFill>
              </a:rPr>
              <a:t>O</a:t>
            </a:r>
            <a:r>
              <a:rPr lang="en-AU" dirty="0" smtClean="0"/>
              <a:t>ut</a:t>
            </a:r>
          </a:p>
          <a:p>
            <a:pPr lvl="1"/>
            <a:endParaRPr lang="en-AU" dirty="0"/>
          </a:p>
          <a:p>
            <a:r>
              <a:rPr lang="en-AU" dirty="0" smtClean="0"/>
              <a:t>Push onto the Top</a:t>
            </a:r>
          </a:p>
          <a:p>
            <a:pPr lvl="1"/>
            <a:endParaRPr lang="en-AU" dirty="0"/>
          </a:p>
          <a:p>
            <a:r>
              <a:rPr lang="en-AU" dirty="0" smtClean="0"/>
              <a:t>Pop off of the Top</a:t>
            </a:r>
          </a:p>
        </p:txBody>
      </p:sp>
      <p:pic>
        <p:nvPicPr>
          <p:cNvPr id="4" name="Picture 2" descr="http://jronaldlee.com/wp-content/uploads/2011/09/pancak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519" y="1097682"/>
            <a:ext cx="2760241" cy="359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7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Queues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Queues work using the </a:t>
            </a:r>
            <a:r>
              <a:rPr lang="en-AU" i="1" dirty="0" smtClean="0">
                <a:solidFill>
                  <a:srgbClr val="00B0F0"/>
                </a:solidFill>
              </a:rPr>
              <a:t>FIFO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smtClean="0"/>
              <a:t>concept (</a:t>
            </a:r>
            <a:r>
              <a:rPr lang="en-AU" dirty="0" smtClean="0">
                <a:solidFill>
                  <a:srgbClr val="00B0F0"/>
                </a:solidFill>
              </a:rPr>
              <a:t>F</a:t>
            </a:r>
            <a:r>
              <a:rPr lang="en-AU" dirty="0" smtClean="0"/>
              <a:t>irst </a:t>
            </a:r>
            <a:r>
              <a:rPr lang="en-AU" dirty="0" smtClean="0">
                <a:solidFill>
                  <a:srgbClr val="00B0F0"/>
                </a:solidFill>
              </a:rPr>
              <a:t>I</a:t>
            </a:r>
            <a:r>
              <a:rPr lang="en-AU" dirty="0" smtClean="0"/>
              <a:t>n </a:t>
            </a:r>
            <a:r>
              <a:rPr lang="en-AU" dirty="0" smtClean="0">
                <a:solidFill>
                  <a:srgbClr val="00B0F0"/>
                </a:solidFill>
              </a:rPr>
              <a:t>F</a:t>
            </a:r>
            <a:r>
              <a:rPr lang="en-AU" dirty="0" smtClean="0"/>
              <a:t>irst </a:t>
            </a:r>
            <a:r>
              <a:rPr lang="en-AU" dirty="0" smtClean="0">
                <a:solidFill>
                  <a:srgbClr val="00B0F0"/>
                </a:solidFill>
              </a:rPr>
              <a:t>O</a:t>
            </a:r>
            <a:r>
              <a:rPr lang="en-AU" dirty="0" smtClean="0"/>
              <a:t>ut)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First object pushed onto the queue is the first one out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Like stacks, we can only push </a:t>
            </a:r>
            <a:br>
              <a:rPr lang="en-AU" dirty="0" smtClean="0"/>
            </a:br>
            <a:r>
              <a:rPr lang="en-AU" dirty="0" smtClean="0"/>
              <a:t>and pop an object on and off </a:t>
            </a:r>
            <a:br>
              <a:rPr lang="en-AU" dirty="0" smtClean="0"/>
            </a:br>
            <a:r>
              <a:rPr lang="en-AU" dirty="0" smtClean="0"/>
              <a:t>the queue</a:t>
            </a:r>
          </a:p>
          <a:p>
            <a:pPr lvl="1"/>
            <a:r>
              <a:rPr lang="en-AU" dirty="0" smtClean="0"/>
              <a:t>i.e., no iterators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Often used for buffering</a:t>
            </a:r>
          </a:p>
          <a:p>
            <a:pPr lvl="1"/>
            <a:r>
              <a:rPr lang="en-AU" dirty="0" err="1" smtClean="0"/>
              <a:t>e.g</a:t>
            </a:r>
            <a:r>
              <a:rPr lang="en-AU" dirty="0" smtClean="0"/>
              <a:t>, loading and playing sound</a:t>
            </a:r>
            <a:endParaRPr lang="en-AU" dirty="0"/>
          </a:p>
        </p:txBody>
      </p:sp>
      <p:pic>
        <p:nvPicPr>
          <p:cNvPr id="1026" name="Picture 2" descr="http://upload.wikimedia.org/wikipedia/commons/thumb/5/52/Data_Queue.svg/300px-Data_Queu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43758"/>
            <a:ext cx="2857500" cy="18669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665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Queues in Real Life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5304606" cy="3384649"/>
          </a:xfrm>
        </p:spPr>
        <p:txBody>
          <a:bodyPr/>
          <a:lstStyle/>
          <a:p>
            <a:r>
              <a:rPr lang="en-AU" dirty="0" smtClean="0"/>
              <a:t>Waiting at the checkout</a:t>
            </a:r>
          </a:p>
          <a:p>
            <a:pPr lvl="1"/>
            <a:r>
              <a:rPr lang="en-AU" dirty="0" smtClean="0"/>
              <a:t>First person to enter the line gets served first</a:t>
            </a:r>
          </a:p>
          <a:p>
            <a:pPr lvl="1"/>
            <a:r>
              <a:rPr lang="en-AU" dirty="0" smtClean="0"/>
              <a:t>Customers join at the end… usually</a:t>
            </a:r>
          </a:p>
        </p:txBody>
      </p:sp>
      <p:pic>
        <p:nvPicPr>
          <p:cNvPr id="2056" name="Picture 8" descr="http://1.bp.blogspot.com/__ZRjDTujoEo/SsKnuzsFIkI/AAAAAAAABTw/E_1WEfgdEWc/s800/Simpsons-Express-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63638"/>
            <a:ext cx="265875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56" y="2787774"/>
            <a:ext cx="47625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2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Properties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The only element you have access to is the top </a:t>
            </a:r>
            <a:r>
              <a:rPr lang="en-AU" dirty="0" smtClean="0"/>
              <a:t>element</a:t>
            </a:r>
          </a:p>
          <a:p>
            <a:pPr lvl="1"/>
            <a:r>
              <a:rPr lang="en-AU" dirty="0" smtClean="0"/>
              <a:t>The front of the queue</a:t>
            </a:r>
            <a:endParaRPr lang="en-AU" dirty="0" smtClean="0"/>
          </a:p>
          <a:p>
            <a:pPr lvl="1"/>
            <a:r>
              <a:rPr lang="en-AU" dirty="0" smtClean="0"/>
              <a:t>i.e., the element that was added first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You can not </a:t>
            </a:r>
            <a:r>
              <a:rPr lang="en-AU" dirty="0" smtClean="0"/>
              <a:t>iterate over the queue </a:t>
            </a:r>
            <a:r>
              <a:rPr lang="en-AU" dirty="0" smtClean="0"/>
              <a:t>or access other elements in the queue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New objects get added onto the </a:t>
            </a:r>
            <a:r>
              <a:rPr lang="en-AU" dirty="0" smtClean="0"/>
              <a:t>end</a:t>
            </a:r>
          </a:p>
          <a:p>
            <a:pPr lvl="1"/>
            <a:r>
              <a:rPr lang="en-AU" dirty="0" smtClean="0"/>
              <a:t>The back of the queue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42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Operations of a Queue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A queue has very similar operations to a stack:</a:t>
            </a:r>
          </a:p>
          <a:p>
            <a:pPr lvl="1"/>
            <a:r>
              <a:rPr lang="en-AU" dirty="0">
                <a:solidFill>
                  <a:srgbClr val="00B0F0"/>
                </a:solidFill>
              </a:rPr>
              <a:t>e</a:t>
            </a:r>
            <a:r>
              <a:rPr lang="en-AU" dirty="0" smtClean="0">
                <a:solidFill>
                  <a:srgbClr val="00B0F0"/>
                </a:solidFill>
              </a:rPr>
              <a:t>mpty()</a:t>
            </a:r>
            <a:r>
              <a:rPr lang="en-AU" dirty="0" smtClean="0"/>
              <a:t>: </a:t>
            </a:r>
            <a:r>
              <a:rPr lang="en-AU" dirty="0" smtClean="0"/>
              <a:t>Returns true if queue is empty</a:t>
            </a:r>
          </a:p>
          <a:p>
            <a:pPr lvl="1"/>
            <a:r>
              <a:rPr lang="en-AU" dirty="0">
                <a:solidFill>
                  <a:srgbClr val="00B0F0"/>
                </a:solidFill>
              </a:rPr>
              <a:t>s</a:t>
            </a:r>
            <a:r>
              <a:rPr lang="en-AU" dirty="0" smtClean="0">
                <a:solidFill>
                  <a:srgbClr val="00B0F0"/>
                </a:solidFill>
              </a:rPr>
              <a:t>ize()</a:t>
            </a:r>
            <a:r>
              <a:rPr lang="en-AU" dirty="0" smtClean="0"/>
              <a:t>: </a:t>
            </a:r>
            <a:r>
              <a:rPr lang="en-AU" dirty="0" smtClean="0"/>
              <a:t>Returns the number of elements</a:t>
            </a:r>
          </a:p>
          <a:p>
            <a:pPr lvl="1"/>
            <a:r>
              <a:rPr lang="en-AU" dirty="0">
                <a:solidFill>
                  <a:srgbClr val="00B0F0"/>
                </a:solidFill>
              </a:rPr>
              <a:t>p</a:t>
            </a:r>
            <a:r>
              <a:rPr lang="en-AU" dirty="0" smtClean="0">
                <a:solidFill>
                  <a:srgbClr val="00B0F0"/>
                </a:solidFill>
              </a:rPr>
              <a:t>ush(value)</a:t>
            </a:r>
            <a:r>
              <a:rPr lang="en-AU" dirty="0" smtClean="0"/>
              <a:t>: </a:t>
            </a:r>
            <a:r>
              <a:rPr lang="en-AU" dirty="0" smtClean="0"/>
              <a:t>Adds </a:t>
            </a:r>
            <a:r>
              <a:rPr lang="en-AU" dirty="0" smtClean="0"/>
              <a:t>value to </a:t>
            </a:r>
            <a:r>
              <a:rPr lang="en-AU" dirty="0" smtClean="0"/>
              <a:t>the </a:t>
            </a:r>
            <a:r>
              <a:rPr lang="en-AU" dirty="0" smtClean="0"/>
              <a:t>back of the queue (</a:t>
            </a:r>
            <a:r>
              <a:rPr lang="en-AU" i="1" dirty="0" err="1" smtClean="0">
                <a:solidFill>
                  <a:srgbClr val="00B0F0"/>
                </a:solidFill>
              </a:rPr>
              <a:t>enqueue</a:t>
            </a:r>
            <a:r>
              <a:rPr lang="en-AU" dirty="0" smtClean="0"/>
              <a:t>)</a:t>
            </a:r>
          </a:p>
          <a:p>
            <a:pPr lvl="1"/>
            <a:r>
              <a:rPr lang="en-AU" dirty="0">
                <a:solidFill>
                  <a:srgbClr val="00B0F0"/>
                </a:solidFill>
              </a:rPr>
              <a:t>p</a:t>
            </a:r>
            <a:r>
              <a:rPr lang="en-AU" dirty="0" smtClean="0">
                <a:solidFill>
                  <a:srgbClr val="00B0F0"/>
                </a:solidFill>
              </a:rPr>
              <a:t>op()</a:t>
            </a:r>
            <a:r>
              <a:rPr lang="en-AU" dirty="0" smtClean="0"/>
              <a:t>: </a:t>
            </a:r>
            <a:r>
              <a:rPr lang="en-AU" dirty="0" smtClean="0"/>
              <a:t>Removes the front element of the </a:t>
            </a:r>
            <a:br>
              <a:rPr lang="en-AU" dirty="0" smtClean="0"/>
            </a:br>
            <a:r>
              <a:rPr lang="en-AU" dirty="0" smtClean="0"/>
              <a:t>queue (</a:t>
            </a:r>
            <a:r>
              <a:rPr lang="en-AU" i="1" dirty="0" err="1" smtClean="0">
                <a:solidFill>
                  <a:srgbClr val="00B0F0"/>
                </a:solidFill>
              </a:rPr>
              <a:t>dequeue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front()</a:t>
            </a:r>
            <a:r>
              <a:rPr lang="en-AU" dirty="0" smtClean="0"/>
              <a:t>: </a:t>
            </a:r>
            <a:r>
              <a:rPr lang="en-AU" dirty="0" smtClean="0"/>
              <a:t>Returns the front </a:t>
            </a:r>
            <a:r>
              <a:rPr lang="en-AU" dirty="0" smtClean="0"/>
              <a:t>value of </a:t>
            </a:r>
            <a:r>
              <a:rPr lang="en-AU" dirty="0" smtClean="0"/>
              <a:t>the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queue, without </a:t>
            </a:r>
            <a:r>
              <a:rPr lang="en-AU" dirty="0" smtClean="0"/>
              <a:t>removing </a:t>
            </a:r>
            <a:r>
              <a:rPr lang="en-AU" dirty="0"/>
              <a:t>it</a:t>
            </a:r>
          </a:p>
          <a:p>
            <a:pPr lvl="1"/>
            <a:r>
              <a:rPr lang="en-AU" dirty="0" smtClean="0">
                <a:solidFill>
                  <a:srgbClr val="00B0F0"/>
                </a:solidFill>
              </a:rPr>
              <a:t>back()</a:t>
            </a:r>
            <a:r>
              <a:rPr lang="en-AU" dirty="0" smtClean="0"/>
              <a:t>: </a:t>
            </a:r>
            <a:r>
              <a:rPr lang="en-AU" dirty="0"/>
              <a:t>Returns the </a:t>
            </a:r>
            <a:r>
              <a:rPr lang="en-AU" dirty="0" smtClean="0"/>
              <a:t>back value of </a:t>
            </a:r>
            <a:r>
              <a:rPr lang="en-AU" dirty="0"/>
              <a:t>the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queue, without </a:t>
            </a:r>
            <a:r>
              <a:rPr lang="en-AU" dirty="0"/>
              <a:t>removing </a:t>
            </a:r>
            <a:r>
              <a:rPr lang="en-AU" dirty="0" smtClean="0"/>
              <a:t>it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991" y="2872371"/>
            <a:ext cx="254680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6542" cy="2880593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Often implemented using Linked Lists</a:t>
            </a:r>
          </a:p>
          <a:p>
            <a:pPr lvl="1"/>
            <a:r>
              <a:rPr lang="en-AU" dirty="0" smtClean="0"/>
              <a:t>Fast to add items to the back of the queue</a:t>
            </a:r>
          </a:p>
          <a:p>
            <a:pPr lvl="2"/>
            <a:r>
              <a:rPr lang="en-AU" dirty="0" smtClean="0">
                <a:solidFill>
                  <a:srgbClr val="00B0F0"/>
                </a:solidFill>
              </a:rPr>
              <a:t>push(value) </a:t>
            </a:r>
            <a:r>
              <a:rPr lang="en-AU" dirty="0" smtClean="0"/>
              <a:t>- creates a new node and sets it as the first node in the Linked List, setting its next node pointer to the previous first node</a:t>
            </a:r>
          </a:p>
          <a:p>
            <a:pPr lvl="2"/>
            <a:r>
              <a:rPr lang="en-AU" dirty="0" smtClean="0"/>
              <a:t>Same as a Double Linked List’s </a:t>
            </a:r>
            <a:r>
              <a:rPr lang="en-AU" dirty="0" err="1" smtClean="0">
                <a:solidFill>
                  <a:srgbClr val="00B0F0"/>
                </a:solidFill>
              </a:rPr>
              <a:t>pushFront</a:t>
            </a:r>
            <a:r>
              <a:rPr lang="en-AU" dirty="0" smtClean="0">
                <a:solidFill>
                  <a:srgbClr val="00B0F0"/>
                </a:solidFill>
              </a:rPr>
              <a:t>()</a:t>
            </a:r>
          </a:p>
          <a:p>
            <a:pPr lvl="1"/>
            <a:r>
              <a:rPr lang="en-AU" dirty="0" smtClean="0"/>
              <a:t>Fast to remove items from the front of the queue</a:t>
            </a:r>
          </a:p>
          <a:p>
            <a:pPr lvl="2"/>
            <a:r>
              <a:rPr lang="en-AU" dirty="0" smtClean="0">
                <a:solidFill>
                  <a:srgbClr val="00B0F0"/>
                </a:solidFill>
              </a:rPr>
              <a:t>pop() </a:t>
            </a:r>
            <a:r>
              <a:rPr lang="en-AU" dirty="0" smtClean="0"/>
              <a:t>– Set the last node’s previous node’s next pointer to null and make it the new last node, then delete the old last node</a:t>
            </a:r>
          </a:p>
          <a:p>
            <a:pPr lvl="2"/>
            <a:r>
              <a:rPr lang="en-AU" dirty="0" smtClean="0"/>
              <a:t>Same as a Double Linked List’s </a:t>
            </a:r>
            <a:r>
              <a:rPr lang="en-AU" dirty="0" err="1" smtClean="0">
                <a:solidFill>
                  <a:srgbClr val="00B0F0"/>
                </a:solidFill>
              </a:rPr>
              <a:t>popBack</a:t>
            </a:r>
            <a:r>
              <a:rPr lang="en-AU" dirty="0" smtClean="0">
                <a:solidFill>
                  <a:srgbClr val="00B0F0"/>
                </a:solidFill>
              </a:rPr>
              <a:t>()</a:t>
            </a:r>
            <a:endParaRPr lang="en-AU" dirty="0" smtClean="0">
              <a:solidFill>
                <a:srgbClr val="00B0F0"/>
              </a:solidFill>
            </a:endParaRPr>
          </a:p>
          <a:p>
            <a:endParaRPr lang="en-AU" dirty="0"/>
          </a:p>
        </p:txBody>
      </p:sp>
      <p:pic>
        <p:nvPicPr>
          <p:cNvPr id="3074" name="Picture 2" descr="Singly-linked-lis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064" y="4083918"/>
            <a:ext cx="3886200" cy="3905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514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Practical Use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732856" y="1063229"/>
            <a:ext cx="5544616" cy="38087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05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AU" sz="1050" dirty="0" err="1" smtClean="0">
                <a:solidFill>
                  <a:srgbClr val="008000"/>
                </a:solidFill>
                <a:latin typeface="Consolas"/>
              </a:rPr>
              <a:t>newtwork</a:t>
            </a:r>
            <a:r>
              <a:rPr lang="en-AU" sz="1050" dirty="0" smtClean="0">
                <a:solidFill>
                  <a:srgbClr val="008000"/>
                </a:solidFill>
                <a:latin typeface="Consolas"/>
              </a:rPr>
              <a:t> server receives messages somewhere and adds them to a queue</a:t>
            </a:r>
          </a:p>
          <a:p>
            <a:r>
              <a:rPr lang="en-AU" sz="105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AU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050" dirty="0">
                <a:solidFill>
                  <a:prstClr val="black"/>
                </a:solidFill>
                <a:latin typeface="Consolas"/>
              </a:rPr>
              <a:t>Server</a:t>
            </a:r>
            <a:r>
              <a:rPr lang="en-AU" sz="105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AU" sz="1050" dirty="0" err="1" smtClean="0">
                <a:solidFill>
                  <a:prstClr val="black"/>
                </a:solidFill>
                <a:latin typeface="Consolas"/>
              </a:rPr>
              <a:t>addNewMessage</a:t>
            </a:r>
            <a:r>
              <a:rPr lang="en-AU" sz="1050" dirty="0" smtClean="0">
                <a:solidFill>
                  <a:prstClr val="black"/>
                </a:solidFill>
                <a:latin typeface="Consolas"/>
              </a:rPr>
              <a:t>(Message</a:t>
            </a:r>
            <a:r>
              <a:rPr lang="en-AU" sz="105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en-AU" sz="1050" dirty="0">
                <a:solidFill>
                  <a:prstClr val="black"/>
                </a:solidFill>
                <a:latin typeface="Consolas"/>
              </a:rPr>
              <a:t>m</a:t>
            </a:r>
            <a:r>
              <a:rPr lang="en-AU" sz="1050" dirty="0" smtClean="0">
                <a:solidFill>
                  <a:prstClr val="black"/>
                </a:solidFill>
                <a:latin typeface="Consolas"/>
              </a:rPr>
              <a:t>essage) {</a:t>
            </a:r>
            <a:endParaRPr lang="en-AU" sz="1050" dirty="0">
              <a:solidFill>
                <a:prstClr val="black"/>
              </a:solidFill>
              <a:latin typeface="Consolas"/>
            </a:endParaRPr>
          </a:p>
          <a:p>
            <a:r>
              <a:rPr lang="en-AU" sz="105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AU" sz="1050" dirty="0" smtClean="0">
                <a:solidFill>
                  <a:srgbClr val="008000"/>
                </a:solidFill>
                <a:latin typeface="Consolas"/>
              </a:rPr>
              <a:t>// push </a:t>
            </a:r>
            <a:r>
              <a:rPr lang="en-AU" sz="1050" dirty="0">
                <a:solidFill>
                  <a:srgbClr val="008000"/>
                </a:solidFill>
                <a:latin typeface="Consolas"/>
              </a:rPr>
              <a:t>the message onto the end of the queue</a:t>
            </a:r>
            <a:endParaRPr lang="en-AU" sz="1050" dirty="0">
              <a:solidFill>
                <a:prstClr val="black"/>
              </a:solidFill>
              <a:latin typeface="Consolas"/>
            </a:endParaRPr>
          </a:p>
          <a:p>
            <a:r>
              <a:rPr lang="en-AU" sz="105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AU" sz="1050" dirty="0" err="1" smtClean="0">
                <a:solidFill>
                  <a:prstClr val="black"/>
                </a:solidFill>
                <a:latin typeface="Consolas"/>
              </a:rPr>
              <a:t>m_messageQueue.push</a:t>
            </a:r>
            <a:r>
              <a:rPr lang="en-AU" sz="1050" dirty="0" smtClean="0">
                <a:solidFill>
                  <a:prstClr val="black"/>
                </a:solidFill>
                <a:latin typeface="Consolas"/>
              </a:rPr>
              <a:t>(message</a:t>
            </a:r>
            <a:r>
              <a:rPr lang="en-AU" sz="10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AU" sz="10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AU" sz="1050" dirty="0" smtClean="0">
              <a:solidFill>
                <a:prstClr val="black"/>
              </a:solidFill>
              <a:latin typeface="Consolas"/>
            </a:endParaRPr>
          </a:p>
          <a:p>
            <a:r>
              <a:rPr lang="en-AU" sz="1050" dirty="0" smtClean="0">
                <a:solidFill>
                  <a:srgbClr val="008000"/>
                </a:solidFill>
                <a:latin typeface="Consolas"/>
              </a:rPr>
              <a:t>// the game then processes the messages in order</a:t>
            </a:r>
            <a:endParaRPr lang="en-AU" sz="1050" dirty="0">
              <a:solidFill>
                <a:srgbClr val="008000"/>
              </a:solidFill>
              <a:latin typeface="Consolas"/>
            </a:endParaRPr>
          </a:p>
          <a:p>
            <a:r>
              <a:rPr lang="en-AU" sz="10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AU" sz="1050" dirty="0">
                <a:solidFill>
                  <a:prstClr val="black"/>
                </a:solidFill>
                <a:latin typeface="Consolas"/>
              </a:rPr>
              <a:t> Game</a:t>
            </a:r>
            <a:r>
              <a:rPr lang="en-AU" sz="1050" dirty="0" smtClean="0">
                <a:solidFill>
                  <a:prstClr val="black"/>
                </a:solidFill>
                <a:latin typeface="Consolas"/>
              </a:rPr>
              <a:t>::</a:t>
            </a:r>
            <a:r>
              <a:rPr lang="en-AU" sz="1050" dirty="0" err="1" smtClean="0">
                <a:solidFill>
                  <a:prstClr val="black"/>
                </a:solidFill>
                <a:latin typeface="Consolas"/>
              </a:rPr>
              <a:t>handleMessages</a:t>
            </a:r>
            <a:r>
              <a:rPr lang="en-AU" sz="1050" dirty="0" smtClean="0">
                <a:solidFill>
                  <a:prstClr val="black"/>
                </a:solidFill>
                <a:latin typeface="Consolas"/>
              </a:rPr>
              <a:t>() {</a:t>
            </a:r>
            <a:endParaRPr lang="en-AU" sz="1050" dirty="0">
              <a:solidFill>
                <a:prstClr val="black"/>
              </a:solidFill>
              <a:latin typeface="Consolas"/>
            </a:endParaRPr>
          </a:p>
          <a:p>
            <a:r>
              <a:rPr lang="en-AU" sz="105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AU" sz="1050" dirty="0" smtClean="0">
                <a:solidFill>
                  <a:srgbClr val="008000"/>
                </a:solidFill>
                <a:latin typeface="Consolas"/>
              </a:rPr>
              <a:t>// cap </a:t>
            </a:r>
            <a:r>
              <a:rPr lang="en-AU" sz="1050" dirty="0">
                <a:solidFill>
                  <a:srgbClr val="008000"/>
                </a:solidFill>
                <a:latin typeface="Consolas"/>
              </a:rPr>
              <a:t>the number of messages the server handles each </a:t>
            </a:r>
            <a:r>
              <a:rPr lang="en-AU" sz="1050" dirty="0" smtClean="0">
                <a:solidFill>
                  <a:srgbClr val="008000"/>
                </a:solidFill>
                <a:latin typeface="Consolas"/>
              </a:rPr>
              <a:t>frame </a:t>
            </a:r>
            <a:r>
              <a:rPr lang="en-AU" sz="1050" dirty="0">
                <a:solidFill>
                  <a:srgbClr val="008000"/>
                </a:solidFill>
                <a:latin typeface="Consolas"/>
              </a:rPr>
              <a:t>to 10</a:t>
            </a:r>
            <a:endParaRPr lang="en-AU" sz="1050" dirty="0">
              <a:solidFill>
                <a:prstClr val="black"/>
              </a:solidFill>
              <a:latin typeface="Consolas"/>
            </a:endParaRPr>
          </a:p>
          <a:p>
            <a:r>
              <a:rPr lang="nn-NO" sz="1050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nn-NO" sz="105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nn-NO" sz="1050" dirty="0" smtClean="0">
                <a:solidFill>
                  <a:srgbClr val="0000FF"/>
                </a:solidFill>
                <a:latin typeface="Consolas"/>
              </a:rPr>
              <a:t>unsigned int</a:t>
            </a:r>
            <a:r>
              <a:rPr lang="nn-NO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050" dirty="0">
                <a:solidFill>
                  <a:prstClr val="black"/>
                </a:solidFill>
                <a:latin typeface="Consolas"/>
              </a:rPr>
              <a:t>i = 0; i &lt; 10</a:t>
            </a:r>
            <a:r>
              <a:rPr lang="nn-NO" sz="1050" dirty="0" smtClean="0">
                <a:solidFill>
                  <a:prstClr val="black"/>
                </a:solidFill>
                <a:latin typeface="Consolas"/>
              </a:rPr>
              <a:t>; ++i) {</a:t>
            </a:r>
          </a:p>
          <a:p>
            <a:r>
              <a:rPr lang="nn-NO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05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nn-NO" sz="1050" dirty="0" smtClean="0">
                <a:solidFill>
                  <a:srgbClr val="008000"/>
                </a:solidFill>
                <a:latin typeface="Consolas"/>
              </a:rPr>
              <a:t>// stop processing if no messages</a:t>
            </a:r>
            <a:endParaRPr lang="en-AU" sz="1050" dirty="0">
              <a:solidFill>
                <a:srgbClr val="008000"/>
              </a:solidFill>
              <a:latin typeface="Consolas"/>
            </a:endParaRPr>
          </a:p>
          <a:p>
            <a:r>
              <a:rPr lang="en-AU" sz="1050" dirty="0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AU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0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AU" sz="1050" dirty="0" err="1" smtClean="0">
                <a:solidFill>
                  <a:prstClr val="black"/>
                </a:solidFill>
                <a:latin typeface="Consolas"/>
              </a:rPr>
              <a:t>m_messageQueue.empty</a:t>
            </a:r>
            <a:r>
              <a:rPr lang="en-AU" sz="1050" dirty="0" smtClean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en-AU" sz="105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AU" sz="10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050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en-AU" sz="105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AU" sz="1050" dirty="0" smtClean="0">
              <a:solidFill>
                <a:prstClr val="black"/>
              </a:solidFill>
              <a:latin typeface="Consolas"/>
            </a:endParaRPr>
          </a:p>
          <a:p>
            <a:r>
              <a:rPr lang="en-AU" sz="10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AU" sz="105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AU" sz="1050" dirty="0" smtClean="0">
                <a:solidFill>
                  <a:srgbClr val="008000"/>
                </a:solidFill>
                <a:latin typeface="Consolas"/>
              </a:rPr>
              <a:t>// grab the message from the front of the queue</a:t>
            </a:r>
            <a:endParaRPr lang="en-AU" sz="1050" dirty="0">
              <a:solidFill>
                <a:srgbClr val="008000"/>
              </a:solidFill>
              <a:latin typeface="Consolas"/>
            </a:endParaRPr>
          </a:p>
          <a:p>
            <a:r>
              <a:rPr lang="en-AU" sz="105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AU" sz="1050" dirty="0" smtClean="0">
                <a:solidFill>
                  <a:prstClr val="black"/>
                </a:solidFill>
                <a:latin typeface="Consolas"/>
              </a:rPr>
              <a:t>Message</a:t>
            </a:r>
            <a:r>
              <a:rPr lang="en-AU" sz="1050" dirty="0">
                <a:solidFill>
                  <a:prstClr val="black"/>
                </a:solidFill>
                <a:latin typeface="Consolas"/>
              </a:rPr>
              <a:t>&amp; </a:t>
            </a:r>
            <a:r>
              <a:rPr lang="en-AU" sz="1050" dirty="0">
                <a:solidFill>
                  <a:prstClr val="black"/>
                </a:solidFill>
                <a:latin typeface="Consolas"/>
              </a:rPr>
              <a:t>m</a:t>
            </a:r>
            <a:r>
              <a:rPr lang="en-AU" sz="1050" dirty="0" smtClean="0">
                <a:solidFill>
                  <a:prstClr val="black"/>
                </a:solidFill>
                <a:latin typeface="Consolas"/>
              </a:rPr>
              <a:t>essage </a:t>
            </a:r>
            <a:r>
              <a:rPr lang="en-AU" sz="105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AU" sz="1050" dirty="0" err="1" smtClean="0">
                <a:solidFill>
                  <a:prstClr val="black"/>
                </a:solidFill>
                <a:latin typeface="Consolas"/>
              </a:rPr>
              <a:t>m_messageQueue.front</a:t>
            </a:r>
            <a:r>
              <a:rPr lang="en-AU" sz="105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en-AU" sz="1050" dirty="0">
              <a:solidFill>
                <a:prstClr val="black"/>
              </a:solidFill>
              <a:latin typeface="Consolas"/>
            </a:endParaRPr>
          </a:p>
          <a:p>
            <a:endParaRPr lang="en-AU" sz="1050" dirty="0">
              <a:solidFill>
                <a:prstClr val="black"/>
              </a:solidFill>
              <a:latin typeface="Consolas"/>
            </a:endParaRPr>
          </a:p>
          <a:p>
            <a:r>
              <a:rPr lang="en-AU" sz="1050" dirty="0" smtClean="0">
                <a:solidFill>
                  <a:srgbClr val="008000"/>
                </a:solidFill>
                <a:latin typeface="Consolas"/>
              </a:rPr>
              <a:t>        </a:t>
            </a:r>
            <a:r>
              <a:rPr lang="en-AU" sz="105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AU" sz="105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AU" sz="1050" dirty="0" smtClean="0">
                <a:solidFill>
                  <a:srgbClr val="008000"/>
                </a:solidFill>
                <a:latin typeface="Consolas"/>
              </a:rPr>
              <a:t>TODO: h</a:t>
            </a:r>
            <a:r>
              <a:rPr lang="en-AU" sz="1050" dirty="0" smtClean="0">
                <a:solidFill>
                  <a:srgbClr val="008000"/>
                </a:solidFill>
                <a:latin typeface="Consolas"/>
              </a:rPr>
              <a:t>andle </a:t>
            </a:r>
            <a:r>
              <a:rPr lang="en-AU" sz="1050" dirty="0">
                <a:solidFill>
                  <a:srgbClr val="008000"/>
                </a:solidFill>
                <a:latin typeface="Consolas"/>
              </a:rPr>
              <a:t>the message some </a:t>
            </a:r>
            <a:r>
              <a:rPr lang="en-AU" sz="1050" dirty="0" smtClean="0">
                <a:solidFill>
                  <a:srgbClr val="008000"/>
                </a:solidFill>
                <a:latin typeface="Consolas"/>
              </a:rPr>
              <a:t>way</a:t>
            </a:r>
          </a:p>
          <a:p>
            <a:endParaRPr lang="en-AU" sz="1050" dirty="0">
              <a:solidFill>
                <a:prstClr val="black"/>
              </a:solidFill>
              <a:latin typeface="Consolas"/>
            </a:endParaRPr>
          </a:p>
          <a:p>
            <a:r>
              <a:rPr lang="en-AU" sz="1050" dirty="0" smtClean="0">
                <a:solidFill>
                  <a:srgbClr val="008000"/>
                </a:solidFill>
                <a:latin typeface="Consolas"/>
              </a:rPr>
              <a:t>        </a:t>
            </a:r>
            <a:r>
              <a:rPr lang="en-AU" sz="1050" dirty="0" smtClean="0">
                <a:solidFill>
                  <a:srgbClr val="008000"/>
                </a:solidFill>
                <a:latin typeface="Consolas"/>
              </a:rPr>
              <a:t>// remove </a:t>
            </a:r>
            <a:r>
              <a:rPr lang="en-AU" sz="1050" dirty="0">
                <a:solidFill>
                  <a:srgbClr val="008000"/>
                </a:solidFill>
                <a:latin typeface="Consolas"/>
              </a:rPr>
              <a:t>the message from the queue</a:t>
            </a:r>
            <a:endParaRPr lang="en-AU" sz="1050" dirty="0">
              <a:solidFill>
                <a:prstClr val="black"/>
              </a:solidFill>
              <a:latin typeface="Consolas"/>
            </a:endParaRPr>
          </a:p>
          <a:p>
            <a:r>
              <a:rPr lang="en-AU" sz="105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AU" sz="1050" dirty="0" err="1" smtClean="0">
                <a:solidFill>
                  <a:prstClr val="black"/>
                </a:solidFill>
                <a:latin typeface="Consolas"/>
              </a:rPr>
              <a:t>m_messageQueue.pop</a:t>
            </a:r>
            <a:r>
              <a:rPr lang="en-AU" sz="10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AU" sz="105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AU" sz="1050" dirty="0">
              <a:solidFill>
                <a:prstClr val="black"/>
              </a:solidFill>
              <a:latin typeface="Consolas"/>
            </a:endParaRPr>
          </a:p>
          <a:p>
            <a:r>
              <a:rPr lang="en-AU" sz="105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30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Words>814</Words>
  <Application>Microsoft Office PowerPoint</Application>
  <PresentationFormat>On-screen Show (16:9)</PresentationFormat>
  <Paragraphs>150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Office Theme</vt:lpstr>
      <vt:lpstr>Queues</vt:lpstr>
      <vt:lpstr>Contents</vt:lpstr>
      <vt:lpstr>Revision of Stacks</vt:lpstr>
      <vt:lpstr>Queues</vt:lpstr>
      <vt:lpstr>Queues in Real Life</vt:lpstr>
      <vt:lpstr>Properties</vt:lpstr>
      <vt:lpstr>Operations of a Queue</vt:lpstr>
      <vt:lpstr>Implementation</vt:lpstr>
      <vt:lpstr>A Practical Use</vt:lpstr>
      <vt:lpstr>Deques</vt:lpstr>
      <vt:lpstr>Applications of Deques</vt:lpstr>
      <vt:lpstr>Operations of a Deque</vt:lpstr>
      <vt:lpstr>Implementation</vt:lpstr>
      <vt:lpstr>Summary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49</cp:revision>
  <dcterms:created xsi:type="dcterms:W3CDTF">2014-07-14T04:04:52Z</dcterms:created>
  <dcterms:modified xsi:type="dcterms:W3CDTF">2017-04-12T04:55:54Z</dcterms:modified>
</cp:coreProperties>
</file>