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7" r:id="rId15"/>
    <p:sldId id="27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64" autoAdjust="0"/>
  </p:normalViewPr>
  <p:slideViewPr>
    <p:cSldViewPr>
      <p:cViewPr varScale="1">
        <p:scale>
          <a:sx n="137" d="100"/>
          <a:sy n="137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visual representation.</a:t>
            </a:r>
          </a:p>
          <a:p>
            <a:endParaRPr lang="en-AU" dirty="0" smtClean="0"/>
          </a:p>
          <a:p>
            <a:r>
              <a:rPr lang="en-AU" dirty="0" smtClean="0"/>
              <a:t>Everyone</a:t>
            </a:r>
            <a:r>
              <a:rPr lang="en-AU" baseline="0" dirty="0" smtClean="0"/>
              <a:t> uses the stack of plates analogy…. but I like pancakes.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15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69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C++ Primer Plus</a:t>
            </a:r>
            <a:r>
              <a:rPr lang="en-AU" baseline="0" dirty="0" smtClean="0"/>
              <a:t> reference actually has code for a Stack class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64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stack will store data so that data is always added to or deleted from the top of the stack.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C++ programs use a stack to manage automatic variables.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new automatic variables are generated, they are added to the top of the stack.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they expire, they are removed from the stack.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 of a stack in general: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stack holds several items – that makes it a container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create an empty stack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add an item to the top of a stack (i.e., push an item)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remove an item from the top (i.e., you can pop an item)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check whether the stack is full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check whether the stack is empty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75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implementing your own stack, you are free to store the data however you want, however this needs to happen in the private section.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you can use an ordinary array, a dynamically allocated array, or some more advanced data structure, such as a linked list.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(You may want to ask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students why you would use a specific data structure, or in what kind of situation a specific data structure – say, an array – would be more appropriate than another – say, a linked list.)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public interface should hide the exact representation. It should be expressed in general terms, such as creating a stack, pushing an item, and so on.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STL implementation of stack stores data in a dynamic array.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no iterators available to traverse a stack.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76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1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57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47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99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4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3C14-0C6C-4D97-97C3-0D10ADEBA4A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58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ck_(abstract_data_type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Stacks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Code Design and Data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859216" cy="13715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Pop removes the 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top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element from the stack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 can do this by decrementing 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top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by 1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5716" y="2726920"/>
            <a:ext cx="5112568" cy="1501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Pop()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top &gt;= 0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SET data[ top ] </a:t>
            </a:r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 NULL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	DECREMENT top </a:t>
            </a:r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by 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END IF</a:t>
            </a:r>
          </a:p>
        </p:txBody>
      </p:sp>
    </p:spTree>
    <p:extLst>
      <p:ext uri="{BB962C8B-B14F-4D97-AF65-F5344CB8AC3E}">
        <p14:creationId xmlns:p14="http://schemas.microsoft.com/office/powerpoint/2010/main" val="11686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859216" cy="115557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Returns the 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top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element of our stack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top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&lt; 0, return 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null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or throw error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2499742"/>
            <a:ext cx="4608512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Top()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top &lt; 0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 null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ELSE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	return data[ top ]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END IF</a:t>
            </a:r>
          </a:p>
          <a:p>
            <a:pPr defTabSz="194400"/>
            <a:endParaRPr lang="en-A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Empty and Size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859216" cy="1178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Empty returns 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if the stack is empty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Size returns the number of elements on the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2378654"/>
            <a:ext cx="3384376" cy="1633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Empty()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top is equal to -1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  return true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ELSE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  return false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END IF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6808" y="2571750"/>
            <a:ext cx="3384376" cy="7779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RETURN top + 1</a:t>
            </a:r>
          </a:p>
        </p:txBody>
      </p:sp>
    </p:spTree>
    <p:extLst>
      <p:ext uri="{BB962C8B-B14F-4D97-AF65-F5344CB8AC3E}">
        <p14:creationId xmlns:p14="http://schemas.microsoft.com/office/powerpoint/2010/main" val="4731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Destructor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As usual, our destructor should free any data that was created in our stack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1202" y="2605168"/>
            <a:ext cx="3821596" cy="793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~Stack()</a:t>
            </a:r>
          </a:p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AU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deallocate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m_data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Stacks are a Last In First Out</a:t>
            </a:r>
          </a:p>
          <a:p>
            <a:pPr lvl="1"/>
            <a:endParaRPr lang="en-AU" dirty="0"/>
          </a:p>
          <a:p>
            <a:r>
              <a:rPr lang="en-AU" dirty="0" smtClean="0"/>
              <a:t>Useful for solving certain types of problems</a:t>
            </a:r>
          </a:p>
          <a:p>
            <a:pPr lvl="1"/>
            <a:r>
              <a:rPr lang="en-AU" i="1" dirty="0" smtClean="0"/>
              <a:t>For example, the menu for a game could use a stack, where each sub-menu gets pushed on to the stack, and when we press back it gets popped off the stack so that we can access the previous menu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0438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2011,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hlinkClick r:id="rId3"/>
              </a:rPr>
              <a:t>http://en.wikipedia.org/wiki/Stack_(abstract_data_type)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3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Stacks</a:t>
            </a:r>
          </a:p>
          <a:p>
            <a:pPr lvl="1"/>
            <a:endParaRPr lang="en-AU" dirty="0"/>
          </a:p>
          <a:p>
            <a:r>
              <a:rPr lang="en-AU" dirty="0" smtClean="0"/>
              <a:t>Last In First Out</a:t>
            </a:r>
          </a:p>
          <a:p>
            <a:pPr lvl="1"/>
            <a:endParaRPr lang="en-AU" dirty="0"/>
          </a:p>
          <a:p>
            <a:r>
              <a:rPr lang="en-AU" dirty="0" smtClean="0"/>
              <a:t>Properties of a Stack</a:t>
            </a:r>
          </a:p>
          <a:p>
            <a:pPr lvl="1"/>
            <a:endParaRPr lang="en-AU" dirty="0"/>
          </a:p>
          <a:p>
            <a:r>
              <a:rPr lang="en-AU" dirty="0" smtClean="0"/>
              <a:t>Operations of a Stack</a:t>
            </a:r>
            <a:endParaRPr lang="en-AU" dirty="0"/>
          </a:p>
        </p:txBody>
      </p:sp>
      <p:pic>
        <p:nvPicPr>
          <p:cNvPr id="4" name="Picture 2" descr="http://www.abc.net.au/news/image/1904008-3x2-940x6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60" y="1574800"/>
            <a:ext cx="3960440" cy="26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Pancakes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184254" cy="3384649"/>
          </a:xfrm>
        </p:spPr>
        <p:txBody>
          <a:bodyPr/>
          <a:lstStyle/>
          <a:p>
            <a:r>
              <a:rPr lang="en-AU" dirty="0" smtClean="0"/>
              <a:t>You can add pancakes to the top of the stack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But you can only safely eat the one on the top</a:t>
            </a:r>
          </a:p>
        </p:txBody>
      </p:sp>
      <p:pic>
        <p:nvPicPr>
          <p:cNvPr id="2050" name="Picture 2" descr="http://jronaldlee.com/wp-content/uploads/2011/09/pancak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19" y="1097682"/>
            <a:ext cx="2760241" cy="359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976342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Stacks are a container that work on the </a:t>
            </a:r>
            <a:r>
              <a:rPr lang="en-AU" i="1" dirty="0" smtClean="0">
                <a:solidFill>
                  <a:srgbClr val="00B0F0"/>
                </a:solidFill>
              </a:rPr>
              <a:t>LIFO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00B0F0"/>
                </a:solidFill>
              </a:rPr>
              <a:t>L</a:t>
            </a:r>
            <a:r>
              <a:rPr lang="en-AU" dirty="0" smtClean="0"/>
              <a:t>ast </a:t>
            </a:r>
            <a:r>
              <a:rPr lang="en-AU" dirty="0" smtClean="0">
                <a:solidFill>
                  <a:srgbClr val="00B0F0"/>
                </a:solidFill>
              </a:rPr>
              <a:t>I</a:t>
            </a:r>
            <a:r>
              <a:rPr lang="en-AU" dirty="0" smtClean="0"/>
              <a:t>n </a:t>
            </a:r>
            <a:r>
              <a:rPr lang="en-AU" dirty="0" smtClean="0">
                <a:solidFill>
                  <a:srgbClr val="00B0F0"/>
                </a:solidFill>
              </a:rPr>
              <a:t>F</a:t>
            </a:r>
            <a:r>
              <a:rPr lang="en-AU" dirty="0" smtClean="0"/>
              <a:t>irst </a:t>
            </a:r>
            <a:r>
              <a:rPr lang="en-AU" dirty="0" smtClean="0">
                <a:solidFill>
                  <a:srgbClr val="00B0F0"/>
                </a:solidFill>
              </a:rPr>
              <a:t>O</a:t>
            </a:r>
            <a:r>
              <a:rPr lang="en-AU" dirty="0" smtClean="0"/>
              <a:t>ff) concept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means that the last thing on the stack is the first thing to come back off</a:t>
            </a:r>
          </a:p>
          <a:p>
            <a:pPr lvl="1"/>
            <a:endParaRPr lang="en-AU" dirty="0" smtClean="0"/>
          </a:p>
          <a:p>
            <a:r>
              <a:rPr lang="en-GB" dirty="0" smtClean="0"/>
              <a:t>Elements can only be pushed onto the stack, and then popped off the stack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Is how your program runs and stores variables and function calls</a:t>
            </a:r>
            <a:endParaRPr lang="en-GB" dirty="0"/>
          </a:p>
        </p:txBody>
      </p:sp>
      <p:pic>
        <p:nvPicPr>
          <p:cNvPr id="3078" name="Picture 6" descr="File:Data stac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7654"/>
            <a:ext cx="2699792" cy="22322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99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Properties of Stacks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/>
              <a:t>Stacks are dynamically resizable arrays (of sorts)</a:t>
            </a:r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As stacks are a </a:t>
            </a:r>
            <a:r>
              <a:rPr lang="en-GB" i="1" dirty="0" smtClean="0">
                <a:solidFill>
                  <a:srgbClr val="00B0F0"/>
                </a:solidFill>
              </a:rPr>
              <a:t>LIFO</a:t>
            </a:r>
            <a:r>
              <a:rPr lang="en-GB" dirty="0" smtClean="0"/>
              <a:t> container you cannot access any element within the container except for the last added element!</a:t>
            </a:r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To get to an element that is underneath it you have to pop elements 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7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Operations of a Stack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stack has a very limited set of operations when compared to other container types: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e</a:t>
            </a:r>
            <a:r>
              <a:rPr lang="en-AU" dirty="0" smtClean="0">
                <a:solidFill>
                  <a:srgbClr val="00B0F0"/>
                </a:solidFill>
              </a:rPr>
              <a:t>mpty()</a:t>
            </a:r>
            <a:r>
              <a:rPr lang="en-AU" dirty="0" smtClean="0"/>
              <a:t>:</a:t>
            </a:r>
            <a:r>
              <a:rPr lang="en-AU" dirty="0" smtClean="0"/>
              <a:t>	Returns true if stack is empty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s</a:t>
            </a:r>
            <a:r>
              <a:rPr lang="en-AU" dirty="0" smtClean="0">
                <a:solidFill>
                  <a:srgbClr val="00B0F0"/>
                </a:solidFill>
              </a:rPr>
              <a:t>ize()</a:t>
            </a:r>
            <a:r>
              <a:rPr lang="en-AU" dirty="0" smtClean="0"/>
              <a:t>:</a:t>
            </a:r>
            <a:r>
              <a:rPr lang="en-AU" dirty="0" smtClean="0"/>
              <a:t>	Returns the number of elements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p</a:t>
            </a:r>
            <a:r>
              <a:rPr lang="en-AU" dirty="0" smtClean="0">
                <a:solidFill>
                  <a:srgbClr val="00B0F0"/>
                </a:solidFill>
              </a:rPr>
              <a:t>ush(value)</a:t>
            </a:r>
            <a:r>
              <a:rPr lang="en-AU" dirty="0" smtClean="0"/>
              <a:t>:</a:t>
            </a:r>
            <a:r>
              <a:rPr lang="en-AU" dirty="0" smtClean="0"/>
              <a:t>	Adds </a:t>
            </a:r>
            <a:r>
              <a:rPr lang="en-AU" dirty="0" smtClean="0"/>
              <a:t>a value to </a:t>
            </a:r>
            <a:r>
              <a:rPr lang="en-AU" dirty="0" smtClean="0"/>
              <a:t>the end/top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p</a:t>
            </a:r>
            <a:r>
              <a:rPr lang="en-AU" dirty="0" smtClean="0">
                <a:solidFill>
                  <a:srgbClr val="00B0F0"/>
                </a:solidFill>
              </a:rPr>
              <a:t>op()</a:t>
            </a:r>
            <a:r>
              <a:rPr lang="en-AU" dirty="0" smtClean="0"/>
              <a:t>:</a:t>
            </a:r>
            <a:r>
              <a:rPr lang="en-AU" dirty="0" smtClean="0"/>
              <a:t>	Removes element at the end/top of the stack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t</a:t>
            </a:r>
            <a:r>
              <a:rPr lang="en-AU" dirty="0" smtClean="0">
                <a:solidFill>
                  <a:srgbClr val="00B0F0"/>
                </a:solidFill>
              </a:rPr>
              <a:t>op()</a:t>
            </a:r>
            <a:r>
              <a:rPr lang="en-AU" dirty="0" smtClean="0"/>
              <a:t>:</a:t>
            </a:r>
            <a:r>
              <a:rPr lang="en-AU" dirty="0" smtClean="0"/>
              <a:t>	Returns the </a:t>
            </a:r>
            <a:r>
              <a:rPr lang="en-AU" dirty="0" smtClean="0"/>
              <a:t>value at </a:t>
            </a:r>
            <a:r>
              <a:rPr lang="en-AU" dirty="0" smtClean="0"/>
              <a:t>the end of the stack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67694"/>
            <a:ext cx="1843970" cy="13276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079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Stack Pseudocode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look at a simple stack class that will allow us to:</a:t>
            </a:r>
          </a:p>
          <a:p>
            <a:pPr lvl="1"/>
            <a:r>
              <a:rPr lang="en-US" dirty="0" smtClean="0"/>
              <a:t>Push elements to the top of our stack</a:t>
            </a:r>
          </a:p>
          <a:p>
            <a:pPr lvl="1"/>
            <a:r>
              <a:rPr lang="en-US" dirty="0" smtClean="0"/>
              <a:t>Pop elements off our stack</a:t>
            </a:r>
          </a:p>
          <a:p>
            <a:pPr lvl="1"/>
            <a:r>
              <a:rPr lang="en-US" dirty="0" smtClean="0"/>
              <a:t>Check if our stack is empty</a:t>
            </a:r>
          </a:p>
          <a:p>
            <a:pPr lvl="1"/>
            <a:r>
              <a:rPr lang="en-US" dirty="0" smtClean="0"/>
              <a:t>Check the size of our stack</a:t>
            </a:r>
          </a:p>
          <a:p>
            <a:pPr lvl="1"/>
            <a:r>
              <a:rPr lang="en-US" dirty="0" smtClean="0"/>
              <a:t>Access the top element of our stack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1872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constructor should:</a:t>
            </a:r>
          </a:p>
          <a:p>
            <a:pPr lvl="1"/>
            <a:r>
              <a:rPr lang="en-US" dirty="0" smtClean="0"/>
              <a:t>Take in a stack size (</a:t>
            </a:r>
            <a:r>
              <a:rPr lang="en-US" dirty="0" smtClean="0">
                <a:solidFill>
                  <a:srgbClr val="00B0F0"/>
                </a:solidFill>
              </a:rPr>
              <a:t>capacity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Allocate an array of </a:t>
            </a:r>
            <a:r>
              <a:rPr lang="en-US" dirty="0" smtClean="0"/>
              <a:t>size </a:t>
            </a:r>
            <a:r>
              <a:rPr lang="en-US" dirty="0" smtClean="0">
                <a:solidFill>
                  <a:srgbClr val="00B0F0"/>
                </a:solidFill>
              </a:rPr>
              <a:t>capacity</a:t>
            </a:r>
            <a:r>
              <a:rPr lang="en-US" dirty="0" smtClean="0"/>
              <a:t> (and initialize </a:t>
            </a:r>
            <a:r>
              <a:rPr lang="en-US" dirty="0" smtClean="0"/>
              <a:t>all values to </a:t>
            </a:r>
            <a:r>
              <a:rPr lang="en-US" dirty="0" smtClean="0"/>
              <a:t>0 or </a:t>
            </a:r>
            <a:r>
              <a:rPr lang="en-US" dirty="0" err="1" smtClean="0">
                <a:solidFill>
                  <a:srgbClr val="00B0F0"/>
                </a:solidFill>
              </a:rPr>
              <a:t>nullptr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Initialise</a:t>
            </a:r>
            <a:r>
              <a:rPr lang="en-US" dirty="0" smtClean="0"/>
              <a:t> array size (</a:t>
            </a:r>
            <a:r>
              <a:rPr lang="en-US" dirty="0" smtClean="0">
                <a:solidFill>
                  <a:srgbClr val="00B0F0"/>
                </a:solidFill>
              </a:rPr>
              <a:t>size</a:t>
            </a:r>
            <a:r>
              <a:rPr lang="en-US" dirty="0" smtClean="0"/>
              <a:t>) to </a:t>
            </a:r>
            <a:r>
              <a:rPr lang="en-US" dirty="0" smtClean="0">
                <a:solidFill>
                  <a:srgbClr val="00B0F0"/>
                </a:solidFill>
              </a:rPr>
              <a:t>capacity</a:t>
            </a:r>
          </a:p>
          <a:p>
            <a:pPr lvl="1"/>
            <a:r>
              <a:rPr lang="en-US" dirty="0" err="1" smtClean="0"/>
              <a:t>Initialise</a:t>
            </a:r>
            <a:r>
              <a:rPr lang="en-US" dirty="0" smtClean="0"/>
              <a:t> top element (</a:t>
            </a:r>
            <a:r>
              <a:rPr lang="en-US" dirty="0" smtClean="0">
                <a:solidFill>
                  <a:srgbClr val="00B0F0"/>
                </a:solidFill>
              </a:rPr>
              <a:t>top</a:t>
            </a:r>
            <a:r>
              <a:rPr lang="en-US" dirty="0" smtClean="0"/>
              <a:t>) to -1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5656" y="3219822"/>
            <a:ext cx="5575448" cy="1292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Stack(capacity)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SET data to array of capacity elements</a:t>
            </a:r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  		SET size to capacity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SET top to -1</a:t>
            </a:r>
          </a:p>
        </p:txBody>
      </p:sp>
    </p:spTree>
    <p:extLst>
      <p:ext uri="{BB962C8B-B14F-4D97-AF65-F5344CB8AC3E}">
        <p14:creationId xmlns:p14="http://schemas.microsoft.com/office/powerpoint/2010/main" val="25570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Push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859216" cy="122758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Push adds an element to the 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top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of the stack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Resize the stack when you run out of space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Much like a dynamic array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2552" y="2571750"/>
            <a:ext cx="4608512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Push(value)</a:t>
            </a:r>
            <a:endParaRPr lang="en-A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INCREMENT top by 1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top equals size-1 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	resize data array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	SET size to new size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ENDIF</a:t>
            </a:r>
          </a:p>
          <a:p>
            <a:pPr defTabSz="194400"/>
            <a:r>
              <a:rPr lang="en-A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SET data[ top ] to value</a:t>
            </a:r>
          </a:p>
          <a:p>
            <a:pPr defTabSz="194400"/>
            <a:endParaRPr lang="en-A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558</Words>
  <Application>Microsoft Office PowerPoint</Application>
  <PresentationFormat>On-screen Show (16:9)</PresentationFormat>
  <Paragraphs>159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Stacks</vt:lpstr>
      <vt:lpstr>Contents</vt:lpstr>
      <vt:lpstr>Pancakes</vt:lpstr>
      <vt:lpstr>Stacks</vt:lpstr>
      <vt:lpstr>Properties of Stacks</vt:lpstr>
      <vt:lpstr>Operations of a Stack</vt:lpstr>
      <vt:lpstr>Stack Pseudocode</vt:lpstr>
      <vt:lpstr>Constructor</vt:lpstr>
      <vt:lpstr>Push</vt:lpstr>
      <vt:lpstr>Pop</vt:lpstr>
      <vt:lpstr>Top</vt:lpstr>
      <vt:lpstr>Empty and Size</vt:lpstr>
      <vt:lpstr>Destructor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46</cp:revision>
  <dcterms:created xsi:type="dcterms:W3CDTF">2014-07-14T04:04:52Z</dcterms:created>
  <dcterms:modified xsi:type="dcterms:W3CDTF">2017-04-12T02:12:30Z</dcterms:modified>
</cp:coreProperties>
</file>