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3"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Lst>
  <p:sldSz cx="9144000" cy="5143500" type="screen16x9"/>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62" d="100"/>
          <a:sy n="162" d="100"/>
        </p:scale>
        <p:origin x="108" y="17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5DE15-1CB2-4A24-AFFF-D3DDE89DC4AB}" type="datetimeFigureOut">
              <a:rPr lang="en-GB" smtClean="0"/>
              <a:t>10/03/2016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D1121-D736-4287-BB14-2A76EC012B8F}" type="slidenum">
              <a:rPr lang="en-GB" smtClean="0"/>
              <a:t>‹#›</a:t>
            </a:fld>
            <a:endParaRPr lang="en-GB"/>
          </a:p>
        </p:txBody>
      </p:sp>
    </p:spTree>
    <p:extLst>
      <p:ext uri="{BB962C8B-B14F-4D97-AF65-F5344CB8AC3E}">
        <p14:creationId xmlns:p14="http://schemas.microsoft.com/office/powerpoint/2010/main" val="297216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Designing reusable</a:t>
            </a:r>
            <a:r>
              <a:rPr lang="en-AU" baseline="0" dirty="0" smtClean="0"/>
              <a:t> object oriented software is difficult.</a:t>
            </a:r>
          </a:p>
          <a:p>
            <a:r>
              <a:rPr lang="en-AU" baseline="0" dirty="0" smtClean="0"/>
              <a:t>As programmers, we must find the objects that exist within our problem scope, factor them into classes at the right granularity (an inheritance hierarchy that is too deep will overly complicate our code, but one too shallow won’t be flexible enough), and we must establish key relationships among them.</a:t>
            </a:r>
          </a:p>
          <a:p>
            <a:endParaRPr lang="en-AU" baseline="0" dirty="0" smtClean="0"/>
          </a:p>
          <a:p>
            <a:r>
              <a:rPr lang="en-AU" baseline="0" dirty="0" smtClean="0"/>
              <a:t>We need to make a design that is both specific to the problem at hand yet also general enough to address future problems and requirements – especially if we are designing something to be reusable.</a:t>
            </a:r>
          </a:p>
          <a:p>
            <a:endParaRPr lang="en-AU" baseline="0" dirty="0" smtClean="0"/>
          </a:p>
          <a:p>
            <a:r>
              <a:rPr lang="en-AU" baseline="0" dirty="0" smtClean="0"/>
              <a:t>New programmers often tend to fall back on non-object-oriented techniques that they’ve used before. Good objet-oriented design skills take time.</a:t>
            </a:r>
          </a:p>
          <a:p>
            <a:endParaRPr lang="en-AU" baseline="0" dirty="0" smtClean="0"/>
          </a:p>
          <a:p>
            <a:r>
              <a:rPr lang="en-AU" baseline="0" dirty="0" smtClean="0"/>
              <a:t>One thing that expert designers don’t do is try to solve every problem from first principles. Rather, they reuse solutions that have worked for them in the past.</a:t>
            </a:r>
          </a:p>
          <a:p>
            <a:r>
              <a:rPr lang="en-AU" baseline="0" dirty="0" smtClean="0"/>
              <a:t>When they find a good solution, they reuse it again and again.</a:t>
            </a:r>
          </a:p>
          <a:p>
            <a:endParaRPr lang="en-AU" baseline="0" dirty="0" smtClean="0"/>
          </a:p>
          <a:p>
            <a:r>
              <a:rPr lang="en-AU" baseline="0" dirty="0" smtClean="0"/>
              <a:t>These patterns solve specific design problems and make object-oriented design more flexible, elegant, and reusable. As programmers, they help us by allowing us to draw on successful designs that have been proven to work well in a variety of similar situations. This means we can create better programs by allying good design patterns immediately to our problems instead of trying to rediscover them ourselves.</a:t>
            </a:r>
          </a:p>
          <a:p>
            <a:endParaRPr lang="en-AU" baseline="0" dirty="0" smtClean="0"/>
          </a:p>
          <a:p>
            <a:endParaRPr lang="en-AU" dirty="0"/>
          </a:p>
        </p:txBody>
      </p:sp>
      <p:sp>
        <p:nvSpPr>
          <p:cNvPr id="4" name="Slide Number Placeholder 3"/>
          <p:cNvSpPr>
            <a:spLocks noGrp="1"/>
          </p:cNvSpPr>
          <p:nvPr>
            <p:ph type="sldNum" sz="quarter" idx="10"/>
          </p:nvPr>
        </p:nvSpPr>
        <p:spPr/>
        <p:txBody>
          <a:bodyPr/>
          <a:lstStyle/>
          <a:p>
            <a:fld id="{A7D55A15-7AAF-49AB-AF39-904D37CB5B83}" type="slidenum">
              <a:rPr lang="en-AU" smtClean="0"/>
              <a:t>3</a:t>
            </a:fld>
            <a:endParaRPr lang="en-AU"/>
          </a:p>
        </p:txBody>
      </p:sp>
    </p:spTree>
    <p:extLst>
      <p:ext uri="{BB962C8B-B14F-4D97-AF65-F5344CB8AC3E}">
        <p14:creationId xmlns:p14="http://schemas.microsoft.com/office/powerpoint/2010/main" val="3784641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16</a:t>
            </a:fld>
            <a:endParaRPr lang="en-AU"/>
          </a:p>
        </p:txBody>
      </p:sp>
    </p:spTree>
    <p:extLst>
      <p:ext uri="{BB962C8B-B14F-4D97-AF65-F5344CB8AC3E}">
        <p14:creationId xmlns:p14="http://schemas.microsoft.com/office/powerpoint/2010/main" val="612148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17</a:t>
            </a:fld>
            <a:endParaRPr lang="en-AU"/>
          </a:p>
        </p:txBody>
      </p:sp>
    </p:spTree>
    <p:extLst>
      <p:ext uri="{BB962C8B-B14F-4D97-AF65-F5344CB8AC3E}">
        <p14:creationId xmlns:p14="http://schemas.microsoft.com/office/powerpoint/2010/main" val="81767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19</a:t>
            </a:fld>
            <a:endParaRPr lang="en-AU"/>
          </a:p>
        </p:txBody>
      </p:sp>
    </p:spTree>
    <p:extLst>
      <p:ext uri="{BB962C8B-B14F-4D97-AF65-F5344CB8AC3E}">
        <p14:creationId xmlns:p14="http://schemas.microsoft.com/office/powerpoint/2010/main" val="2660861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20</a:t>
            </a:fld>
            <a:endParaRPr lang="en-AU"/>
          </a:p>
        </p:txBody>
      </p:sp>
    </p:spTree>
    <p:extLst>
      <p:ext uri="{BB962C8B-B14F-4D97-AF65-F5344CB8AC3E}">
        <p14:creationId xmlns:p14="http://schemas.microsoft.com/office/powerpoint/2010/main" val="2019111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smtClean="0">
                <a:solidFill>
                  <a:schemeClr val="tx1"/>
                </a:solidFill>
                <a:effectLst/>
                <a:latin typeface="+mn-lt"/>
                <a:ea typeface="+mn-ea"/>
                <a:cs typeface="+mn-cs"/>
              </a:rPr>
              <a:t>One neat part about this pattern is that it doesn’t just clone the </a:t>
            </a:r>
            <a:r>
              <a:rPr lang="en-AU" sz="1200" b="0" i="1" kern="1200" dirty="0" smtClean="0">
                <a:solidFill>
                  <a:schemeClr val="tx1"/>
                </a:solidFill>
                <a:effectLst/>
                <a:latin typeface="+mn-lt"/>
                <a:ea typeface="+mn-ea"/>
                <a:cs typeface="+mn-cs"/>
              </a:rPr>
              <a:t>class</a:t>
            </a:r>
            <a:r>
              <a:rPr lang="en-AU" sz="1200" b="0" i="0" kern="1200" dirty="0" smtClean="0">
                <a:solidFill>
                  <a:schemeClr val="tx1"/>
                </a:solidFill>
                <a:effectLst/>
                <a:latin typeface="+mn-lt"/>
                <a:ea typeface="+mn-ea"/>
                <a:cs typeface="+mn-cs"/>
              </a:rPr>
              <a:t> of the prototype, it clones its </a:t>
            </a:r>
            <a:r>
              <a:rPr lang="en-AU" sz="1200" b="0" i="1" kern="1200" dirty="0" smtClean="0">
                <a:solidFill>
                  <a:schemeClr val="tx1"/>
                </a:solidFill>
                <a:effectLst/>
                <a:latin typeface="+mn-lt"/>
                <a:ea typeface="+mn-ea"/>
                <a:cs typeface="+mn-cs"/>
              </a:rPr>
              <a:t>state</a:t>
            </a:r>
            <a:r>
              <a:rPr lang="en-AU" sz="1200" b="0" i="0" kern="1200" dirty="0" smtClean="0">
                <a:solidFill>
                  <a:schemeClr val="tx1"/>
                </a:solidFill>
                <a:effectLst/>
                <a:latin typeface="+mn-lt"/>
                <a:ea typeface="+mn-ea"/>
                <a:cs typeface="+mn-cs"/>
              </a:rPr>
              <a:t> too. This means we could make a spawner for fast ghosts, weak ghosts, or slow ghosts just by creating an appropriate prototype ghost.</a:t>
            </a:r>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23</a:t>
            </a:fld>
            <a:endParaRPr lang="en-AU"/>
          </a:p>
        </p:txBody>
      </p:sp>
    </p:spTree>
    <p:extLst>
      <p:ext uri="{BB962C8B-B14F-4D97-AF65-F5344CB8AC3E}">
        <p14:creationId xmlns:p14="http://schemas.microsoft.com/office/powerpoint/2010/main" val="1410208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 a singleton</a:t>
            </a:r>
            <a:r>
              <a:rPr lang="en-US" baseline="0" dirty="0" smtClean="0"/>
              <a:t> factory class that implements prototyping to spawn objects from an object pool</a:t>
            </a:r>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24</a:t>
            </a:fld>
            <a:endParaRPr lang="en-AU"/>
          </a:p>
        </p:txBody>
      </p:sp>
    </p:spTree>
    <p:extLst>
      <p:ext uri="{BB962C8B-B14F-4D97-AF65-F5344CB8AC3E}">
        <p14:creationId xmlns:p14="http://schemas.microsoft.com/office/powerpoint/2010/main" val="2250232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read Game Programming Patterns</a:t>
            </a:r>
            <a:r>
              <a:rPr lang="en-US" baseline="0" dirty="0" smtClean="0"/>
              <a:t> online for free</a:t>
            </a:r>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http://gameprogrammingpatterns.com/contents.html</a:t>
            </a:r>
          </a:p>
          <a:p>
            <a:endParaRPr lang="en-US" dirty="0" smtClean="0"/>
          </a:p>
          <a:p>
            <a:r>
              <a:rPr lang="en-US" dirty="0" smtClean="0"/>
              <a:t>This</a:t>
            </a:r>
            <a:r>
              <a:rPr lang="en-US" baseline="0" dirty="0" smtClean="0"/>
              <a:t> resource is gold! </a:t>
            </a:r>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25</a:t>
            </a:fld>
            <a:endParaRPr lang="en-AU"/>
          </a:p>
        </p:txBody>
      </p:sp>
    </p:spTree>
    <p:extLst>
      <p:ext uri="{BB962C8B-B14F-4D97-AF65-F5344CB8AC3E}">
        <p14:creationId xmlns:p14="http://schemas.microsoft.com/office/powerpoint/2010/main" val="3838822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Novelists and playwrights rarely design their plots from scratch.</a:t>
            </a:r>
          </a:p>
          <a:p>
            <a:endParaRPr lang="en-AU" dirty="0" smtClean="0"/>
          </a:p>
          <a:p>
            <a:r>
              <a:rPr lang="en-AU" dirty="0" smtClean="0"/>
              <a:t>Instead, they follow patterns like “Tragically Flawed</a:t>
            </a:r>
            <a:r>
              <a:rPr lang="en-AU" baseline="0" dirty="0" smtClean="0"/>
              <a:t> Hero” or “The Romantic Novel”. </a:t>
            </a:r>
          </a:p>
          <a:p>
            <a:endParaRPr lang="en-AU" baseline="0" dirty="0" smtClean="0"/>
          </a:p>
          <a:p>
            <a:r>
              <a:rPr lang="en-AU" baseline="0" dirty="0" smtClean="0"/>
              <a:t>In the same way, object-oriented designers follow patterns like “represent states with objects” and “decorate objects so you can easily add/remove features”</a:t>
            </a:r>
          </a:p>
          <a:p>
            <a:endParaRPr lang="en-AU" baseline="0" dirty="0" smtClean="0"/>
          </a:p>
          <a:p>
            <a:r>
              <a:rPr lang="en-AU" baseline="0" dirty="0" smtClean="0"/>
              <a:t>Once you know the pattern, a lot of design decisions follow automatically</a:t>
            </a:r>
          </a:p>
          <a:p>
            <a:endParaRPr lang="en-AU" baseline="0" dirty="0" smtClean="0"/>
          </a:p>
        </p:txBody>
      </p:sp>
      <p:sp>
        <p:nvSpPr>
          <p:cNvPr id="4" name="Slide Number Placeholder 3"/>
          <p:cNvSpPr>
            <a:spLocks noGrp="1"/>
          </p:cNvSpPr>
          <p:nvPr>
            <p:ph type="sldNum" sz="quarter" idx="10"/>
          </p:nvPr>
        </p:nvSpPr>
        <p:spPr/>
        <p:txBody>
          <a:bodyPr/>
          <a:lstStyle/>
          <a:p>
            <a:fld id="{A7D55A15-7AAF-49AB-AF39-904D37CB5B83}" type="slidenum">
              <a:rPr lang="en-AU" smtClean="0"/>
              <a:t>4</a:t>
            </a:fld>
            <a:endParaRPr lang="en-AU"/>
          </a:p>
        </p:txBody>
      </p:sp>
    </p:spTree>
    <p:extLst>
      <p:ext uri="{BB962C8B-B14F-4D97-AF65-F5344CB8AC3E}">
        <p14:creationId xmlns:p14="http://schemas.microsoft.com/office/powerpoint/2010/main" val="1104354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‘Gang</a:t>
            </a:r>
            <a:r>
              <a:rPr lang="en-US" baseline="0" dirty="0" smtClean="0"/>
              <a:t> of Four’ refers to the 4 authors of the seminal text ‘Design Patterns: </a:t>
            </a:r>
            <a:r>
              <a:rPr lang="en-AU" baseline="0" dirty="0" smtClean="0"/>
              <a:t>Elements of Reusable Object-Oriented Software</a:t>
            </a:r>
            <a:r>
              <a:rPr lang="en-US" baseline="0" dirty="0" smtClean="0"/>
              <a:t>’</a:t>
            </a:r>
          </a:p>
          <a:p>
            <a:r>
              <a:rPr lang="en-AU" baseline="0" dirty="0" smtClean="0"/>
              <a:t>Erich Gamma, Richard Helm, Ralph Johnson, and John </a:t>
            </a:r>
            <a:r>
              <a:rPr lang="en-AU" baseline="0" dirty="0" err="1" smtClean="0"/>
              <a:t>Vlissides</a:t>
            </a:r>
            <a:endParaRPr lang="en-AU" baseline="0" dirty="0" smtClean="0"/>
          </a:p>
          <a:p>
            <a:r>
              <a:rPr lang="en-US" baseline="0" dirty="0" smtClean="0"/>
              <a:t>This book is over 2 decade now, and quite tough to get through, but does have loads of good advice on designing reusable software.</a:t>
            </a:r>
          </a:p>
          <a:p>
            <a:endParaRPr lang="en-US" baseline="0" dirty="0" smtClean="0"/>
          </a:p>
          <a:p>
            <a:r>
              <a:rPr lang="en-US" baseline="0" dirty="0" smtClean="0"/>
              <a:t>The list of all patterns is shown to make students aware that this is a big topic, and there are many more patterns that they will find useful when making their programs.</a:t>
            </a:r>
          </a:p>
          <a:p>
            <a:r>
              <a:rPr lang="en-US" baseline="0" dirty="0" smtClean="0"/>
              <a:t>Students should be encouraged to read both references (but probably the Game Programming Patterns first)</a:t>
            </a:r>
          </a:p>
        </p:txBody>
      </p:sp>
      <p:sp>
        <p:nvSpPr>
          <p:cNvPr id="4" name="Slide Number Placeholder 3"/>
          <p:cNvSpPr>
            <a:spLocks noGrp="1"/>
          </p:cNvSpPr>
          <p:nvPr>
            <p:ph type="sldNum" sz="quarter" idx="10"/>
          </p:nvPr>
        </p:nvSpPr>
        <p:spPr/>
        <p:txBody>
          <a:bodyPr/>
          <a:lstStyle/>
          <a:p>
            <a:fld id="{A7D55A15-7AAF-49AB-AF39-904D37CB5B83}" type="slidenum">
              <a:rPr lang="en-AU" smtClean="0"/>
              <a:t>5</a:t>
            </a:fld>
            <a:endParaRPr lang="en-AU"/>
          </a:p>
        </p:txBody>
      </p:sp>
    </p:spTree>
    <p:extLst>
      <p:ext uri="{BB962C8B-B14F-4D97-AF65-F5344CB8AC3E}">
        <p14:creationId xmlns:p14="http://schemas.microsoft.com/office/powerpoint/2010/main" val="516673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 only</a:t>
            </a:r>
            <a:r>
              <a:rPr lang="en-AU" baseline="0" dirty="0" smtClean="0"/>
              <a:t> cover the ones in bold</a:t>
            </a:r>
          </a:p>
          <a:p>
            <a:endParaRPr lang="en-US" baseline="0" dirty="0" smtClean="0"/>
          </a:p>
          <a:p>
            <a:r>
              <a:rPr lang="en-US" baseline="0" dirty="0" smtClean="0"/>
              <a:t>(these patterns are also explained in the Game Programming Patterns text – also available online)</a:t>
            </a:r>
            <a:endParaRPr lang="en-AU" dirty="0"/>
          </a:p>
        </p:txBody>
      </p:sp>
      <p:sp>
        <p:nvSpPr>
          <p:cNvPr id="4" name="Slide Number Placeholder 3"/>
          <p:cNvSpPr>
            <a:spLocks noGrp="1"/>
          </p:cNvSpPr>
          <p:nvPr>
            <p:ph type="sldNum" sz="quarter" idx="10"/>
          </p:nvPr>
        </p:nvSpPr>
        <p:spPr/>
        <p:txBody>
          <a:bodyPr/>
          <a:lstStyle/>
          <a:p>
            <a:fld id="{A7D55A15-7AAF-49AB-AF39-904D37CB5B83}" type="slidenum">
              <a:rPr lang="en-AU" smtClean="0"/>
              <a:t>6</a:t>
            </a:fld>
            <a:endParaRPr lang="en-AU"/>
          </a:p>
        </p:txBody>
      </p:sp>
    </p:spTree>
    <p:extLst>
      <p:ext uri="{BB962C8B-B14F-4D97-AF65-F5344CB8AC3E}">
        <p14:creationId xmlns:p14="http://schemas.microsoft.com/office/powerpoint/2010/main" val="2721912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7</a:t>
            </a:fld>
            <a:endParaRPr lang="en-AU"/>
          </a:p>
        </p:txBody>
      </p:sp>
    </p:spTree>
    <p:extLst>
      <p:ext uri="{BB962C8B-B14F-4D97-AF65-F5344CB8AC3E}">
        <p14:creationId xmlns:p14="http://schemas.microsoft.com/office/powerpoint/2010/main" val="3562086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9</a:t>
            </a:fld>
            <a:endParaRPr lang="en-AU"/>
          </a:p>
        </p:txBody>
      </p:sp>
    </p:spTree>
    <p:extLst>
      <p:ext uri="{BB962C8B-B14F-4D97-AF65-F5344CB8AC3E}">
        <p14:creationId xmlns:p14="http://schemas.microsoft.com/office/powerpoint/2010/main" val="1555574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1" i="0" kern="1200" dirty="0" smtClean="0">
                <a:solidFill>
                  <a:schemeClr val="tx1"/>
                </a:solidFill>
                <a:effectLst/>
                <a:latin typeface="+mn-lt"/>
                <a:ea typeface="+mn-ea"/>
                <a:cs typeface="+mn-cs"/>
              </a:rPr>
              <a:t>They make it harder to reason about code.</a:t>
            </a:r>
            <a:r>
              <a:rPr lang="en-AU" sz="1200" b="0" i="0" kern="1200" dirty="0" smtClean="0">
                <a:solidFill>
                  <a:schemeClr val="tx1"/>
                </a:solidFill>
                <a:effectLst/>
                <a:latin typeface="+mn-lt"/>
                <a:ea typeface="+mn-ea"/>
                <a:cs typeface="+mn-cs"/>
              </a:rPr>
              <a:t> Say we’re tracking down a bug in a function someone else wrote. If that function doesn’t touch any global state, we can wrap our heads around it just by understanding the body of </a:t>
            </a:r>
            <a:r>
              <a:rPr lang="en-AU" sz="1200" b="0" i="0" kern="1200" dirty="0" err="1" smtClean="0">
                <a:solidFill>
                  <a:schemeClr val="tx1"/>
                </a:solidFill>
                <a:effectLst/>
                <a:latin typeface="+mn-lt"/>
                <a:ea typeface="+mn-ea"/>
                <a:cs typeface="+mn-cs"/>
              </a:rPr>
              <a:t>thefunction</a:t>
            </a:r>
            <a:r>
              <a:rPr lang="en-AU" sz="1200" b="0" i="0" kern="1200" dirty="0" smtClean="0">
                <a:solidFill>
                  <a:schemeClr val="tx1"/>
                </a:solidFill>
                <a:effectLst/>
                <a:latin typeface="+mn-lt"/>
                <a:ea typeface="+mn-ea"/>
                <a:cs typeface="+mn-cs"/>
              </a:rPr>
              <a:t> and the arguments being passed to it.</a:t>
            </a:r>
          </a:p>
          <a:p>
            <a:r>
              <a:rPr lang="en-AU" sz="1200" b="0" i="0" kern="1200" dirty="0" smtClean="0">
                <a:solidFill>
                  <a:schemeClr val="tx1"/>
                </a:solidFill>
                <a:effectLst/>
                <a:latin typeface="+mn-lt"/>
                <a:ea typeface="+mn-ea"/>
                <a:cs typeface="+mn-cs"/>
              </a:rPr>
              <a:t>Now, imagine right in the middle of that function is a call </a:t>
            </a:r>
            <a:r>
              <a:rPr lang="en-AU" sz="1200" b="0" i="0" kern="1200" dirty="0" err="1" smtClean="0">
                <a:solidFill>
                  <a:schemeClr val="tx1"/>
                </a:solidFill>
                <a:effectLst/>
                <a:latin typeface="+mn-lt"/>
                <a:ea typeface="+mn-ea"/>
                <a:cs typeface="+mn-cs"/>
              </a:rPr>
              <a:t>to</a:t>
            </a:r>
            <a:r>
              <a:rPr lang="en-AU" dirty="0" err="1" smtClean="0"/>
              <a:t>SomeClass</a:t>
            </a:r>
            <a:r>
              <a:rPr lang="en-AU" dirty="0" smtClean="0"/>
              <a:t>::</a:t>
            </a:r>
            <a:r>
              <a:rPr lang="en-AU" dirty="0" err="1" smtClean="0"/>
              <a:t>getSomeGlobalData</a:t>
            </a:r>
            <a:r>
              <a:rPr lang="en-AU" dirty="0" smtClean="0"/>
              <a:t>()</a:t>
            </a:r>
            <a:r>
              <a:rPr lang="en-AU" sz="1200" b="0" i="0" kern="1200" dirty="0" smtClean="0">
                <a:solidFill>
                  <a:schemeClr val="tx1"/>
                </a:solidFill>
                <a:effectLst/>
                <a:latin typeface="+mn-lt"/>
                <a:ea typeface="+mn-ea"/>
                <a:cs typeface="+mn-cs"/>
              </a:rPr>
              <a:t>. To figure out what’s going on, we have to hunt through the entire codebase to see what touches that global data. You don’t really hate global state until you’ve had to </a:t>
            </a:r>
            <a:r>
              <a:rPr lang="en-AU" dirty="0" err="1" smtClean="0"/>
              <a:t>grep</a:t>
            </a:r>
            <a:r>
              <a:rPr lang="en-AU" sz="1200" b="0" i="0" kern="1200" dirty="0" smtClean="0">
                <a:solidFill>
                  <a:schemeClr val="tx1"/>
                </a:solidFill>
                <a:effectLst/>
                <a:latin typeface="+mn-lt"/>
                <a:ea typeface="+mn-ea"/>
                <a:cs typeface="+mn-cs"/>
              </a:rPr>
              <a:t> a million lines of code at three in the morning trying to find the one errant call that’s setting a static variable to the wrong value.</a:t>
            </a:r>
          </a:p>
          <a:p>
            <a:endParaRPr lang="en-US" sz="1200" b="0" i="0" kern="1200" dirty="0" smtClean="0">
              <a:solidFill>
                <a:schemeClr val="tx1"/>
              </a:solidFill>
              <a:effectLst/>
              <a:latin typeface="+mn-lt"/>
              <a:ea typeface="+mn-ea"/>
              <a:cs typeface="+mn-cs"/>
            </a:endParaRPr>
          </a:p>
          <a:p>
            <a:r>
              <a:rPr lang="en-AU" sz="1200" b="1" i="0" kern="1200" dirty="0" smtClean="0">
                <a:solidFill>
                  <a:schemeClr val="tx1"/>
                </a:solidFill>
                <a:effectLst/>
                <a:latin typeface="+mn-lt"/>
                <a:ea typeface="+mn-ea"/>
                <a:cs typeface="+mn-cs"/>
              </a:rPr>
              <a:t>They encourage coupling.</a:t>
            </a:r>
            <a:r>
              <a:rPr lang="en-AU" sz="1200" b="0" i="0" kern="1200" dirty="0" smtClean="0">
                <a:solidFill>
                  <a:schemeClr val="tx1"/>
                </a:solidFill>
                <a:effectLst/>
                <a:latin typeface="+mn-lt"/>
                <a:ea typeface="+mn-ea"/>
                <a:cs typeface="+mn-cs"/>
              </a:rPr>
              <a:t> The new coder on your team isn’t familiar with your game’s beautifully maintainable loosely coupled architecture, but he’s just been given his first task: make boulders play sounds when they crash onto the ground. You and I know we don’t want the physics code to be coupled to </a:t>
            </a:r>
            <a:r>
              <a:rPr lang="en-AU" sz="1200" b="0" i="1" kern="1200" dirty="0" smtClean="0">
                <a:solidFill>
                  <a:schemeClr val="tx1"/>
                </a:solidFill>
                <a:effectLst/>
                <a:latin typeface="+mn-lt"/>
                <a:ea typeface="+mn-ea"/>
                <a:cs typeface="+mn-cs"/>
              </a:rPr>
              <a:t>audio</a:t>
            </a:r>
            <a:r>
              <a:rPr lang="en-AU" sz="1200" b="0" i="0" kern="1200" dirty="0" smtClean="0">
                <a:solidFill>
                  <a:schemeClr val="tx1"/>
                </a:solidFill>
                <a:effectLst/>
                <a:latin typeface="+mn-lt"/>
                <a:ea typeface="+mn-ea"/>
                <a:cs typeface="+mn-cs"/>
              </a:rPr>
              <a:t> of all things, but he’s just trying to get his task done. Unfortunately for us, the instance of our </a:t>
            </a:r>
            <a:r>
              <a:rPr lang="en-AU" sz="1200" b="0" i="0" kern="1200" dirty="0" err="1" smtClean="0">
                <a:solidFill>
                  <a:schemeClr val="tx1"/>
                </a:solidFill>
                <a:effectLst/>
                <a:latin typeface="+mn-lt"/>
                <a:ea typeface="+mn-ea"/>
                <a:cs typeface="+mn-cs"/>
              </a:rPr>
              <a:t>AudioPlayer</a:t>
            </a:r>
            <a:r>
              <a:rPr lang="en-AU" sz="1200" b="0" i="0" kern="1200" dirty="0" smtClean="0">
                <a:solidFill>
                  <a:schemeClr val="tx1"/>
                </a:solidFill>
                <a:effectLst/>
                <a:latin typeface="+mn-lt"/>
                <a:ea typeface="+mn-ea"/>
                <a:cs typeface="+mn-cs"/>
              </a:rPr>
              <a:t> is globally visible. So, one little #include later, and our new guy has compromised a carefully constructed architecture.</a:t>
            </a:r>
          </a:p>
          <a:p>
            <a:r>
              <a:rPr lang="en-AU" sz="1200" b="0" i="0" kern="1200" dirty="0" smtClean="0">
                <a:solidFill>
                  <a:schemeClr val="tx1"/>
                </a:solidFill>
                <a:effectLst/>
                <a:latin typeface="+mn-lt"/>
                <a:ea typeface="+mn-ea"/>
                <a:cs typeface="+mn-cs"/>
              </a:rPr>
              <a:t>Without a global instance of the audio player, even if he </a:t>
            </a:r>
            <a:r>
              <a:rPr lang="en-AU" sz="1200" b="0" i="1" kern="1200" dirty="0" smtClean="0">
                <a:solidFill>
                  <a:schemeClr val="tx1"/>
                </a:solidFill>
                <a:effectLst/>
                <a:latin typeface="+mn-lt"/>
                <a:ea typeface="+mn-ea"/>
                <a:cs typeface="+mn-cs"/>
              </a:rPr>
              <a:t>did</a:t>
            </a:r>
            <a:r>
              <a:rPr lang="en-AU" sz="1200" b="0" i="0" kern="1200" dirty="0" smtClean="0">
                <a:solidFill>
                  <a:schemeClr val="tx1"/>
                </a:solidFill>
                <a:effectLst/>
                <a:latin typeface="+mn-lt"/>
                <a:ea typeface="+mn-ea"/>
                <a:cs typeface="+mn-cs"/>
              </a:rPr>
              <a:t> #include the header, he still wouldn’t be able to do anything with it. That difficulty sends a clear message to him that those two modules should not know about each other and that he needs to find another way to solve his problem. </a:t>
            </a:r>
            <a:r>
              <a:rPr lang="en-AU" sz="1200" b="0" i="1" kern="1200" dirty="0" smtClean="0">
                <a:solidFill>
                  <a:schemeClr val="tx1"/>
                </a:solidFill>
                <a:effectLst/>
                <a:latin typeface="+mn-lt"/>
                <a:ea typeface="+mn-ea"/>
                <a:cs typeface="+mn-cs"/>
              </a:rPr>
              <a:t>By controlling access to instances, you control coupling.</a:t>
            </a:r>
          </a:p>
          <a:p>
            <a:endParaRPr lang="en-AU" sz="1200" b="0" i="0" kern="1200" dirty="0" smtClean="0">
              <a:solidFill>
                <a:schemeClr val="tx1"/>
              </a:solidFill>
              <a:effectLst/>
              <a:latin typeface="+mn-lt"/>
              <a:ea typeface="+mn-ea"/>
              <a:cs typeface="+mn-cs"/>
            </a:endParaRPr>
          </a:p>
          <a:p>
            <a:r>
              <a:rPr lang="en-AU" sz="1200" b="1" i="0" kern="1200" dirty="0" smtClean="0">
                <a:solidFill>
                  <a:schemeClr val="tx1"/>
                </a:solidFill>
                <a:effectLst/>
                <a:latin typeface="+mn-lt"/>
                <a:ea typeface="+mn-ea"/>
                <a:cs typeface="+mn-cs"/>
              </a:rPr>
              <a:t>They aren’t concurrency-friendly.</a:t>
            </a:r>
            <a:r>
              <a:rPr lang="en-AU" sz="1200" b="0" i="0" kern="1200" dirty="0" smtClean="0">
                <a:solidFill>
                  <a:schemeClr val="tx1"/>
                </a:solidFill>
                <a:effectLst/>
                <a:latin typeface="+mn-lt"/>
                <a:ea typeface="+mn-ea"/>
                <a:cs typeface="+mn-cs"/>
              </a:rPr>
              <a:t> The days of games running on a simple single-core CPU are pretty much over. Code today must at the very </a:t>
            </a:r>
            <a:r>
              <a:rPr lang="en-AU" sz="1200" b="0" i="0" kern="1200" dirty="0" err="1" smtClean="0">
                <a:solidFill>
                  <a:schemeClr val="tx1"/>
                </a:solidFill>
                <a:effectLst/>
                <a:latin typeface="+mn-lt"/>
                <a:ea typeface="+mn-ea"/>
                <a:cs typeface="+mn-cs"/>
              </a:rPr>
              <a:t>least</a:t>
            </a:r>
            <a:r>
              <a:rPr lang="en-AU" sz="1200" b="0" i="1" kern="1200" dirty="0" err="1" smtClean="0">
                <a:solidFill>
                  <a:schemeClr val="tx1"/>
                </a:solidFill>
                <a:effectLst/>
                <a:latin typeface="+mn-lt"/>
                <a:ea typeface="+mn-ea"/>
                <a:cs typeface="+mn-cs"/>
              </a:rPr>
              <a:t>work</a:t>
            </a:r>
            <a:r>
              <a:rPr lang="en-AU" sz="1200" b="0" i="0" kern="1200" dirty="0" smtClean="0">
                <a:solidFill>
                  <a:schemeClr val="tx1"/>
                </a:solidFill>
                <a:effectLst/>
                <a:latin typeface="+mn-lt"/>
                <a:ea typeface="+mn-ea"/>
                <a:cs typeface="+mn-cs"/>
              </a:rPr>
              <a:t> in a multi-threaded way even if it doesn’t take full advantage of concurrency. When we make something global, we’ve created a chunk of memory that every thread can see and poke at, whether or not they know what other threads are doing to it. That path leads to deadlocks, race conditions, and other hell-to-fix thread-synchronization bugs.</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10</a:t>
            </a:fld>
            <a:endParaRPr lang="en-AU"/>
          </a:p>
        </p:txBody>
      </p:sp>
    </p:spTree>
    <p:extLst>
      <p:ext uri="{BB962C8B-B14F-4D97-AF65-F5344CB8AC3E}">
        <p14:creationId xmlns:p14="http://schemas.microsoft.com/office/powerpoint/2010/main" val="853767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http://gameprogrammingpatterns.com/object-pool.html</a:t>
            </a:r>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13</a:t>
            </a:fld>
            <a:endParaRPr lang="en-AU"/>
          </a:p>
        </p:txBody>
      </p:sp>
    </p:spTree>
    <p:extLst>
      <p:ext uri="{BB962C8B-B14F-4D97-AF65-F5344CB8AC3E}">
        <p14:creationId xmlns:p14="http://schemas.microsoft.com/office/powerpoint/2010/main" val="3070903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smtClean="0">
                <a:solidFill>
                  <a:schemeClr val="tx1"/>
                </a:solidFill>
                <a:effectLst/>
                <a:latin typeface="+mn-lt"/>
                <a:ea typeface="+mn-ea"/>
                <a:cs typeface="+mn-cs"/>
              </a:rPr>
              <a:t>Fragmentation means the free space in our heap is broken into smaller pieces of memory instead of one large open block. The </a:t>
            </a:r>
            <a:r>
              <a:rPr lang="en-AU" sz="1200" b="0" i="1" kern="1200" dirty="0" smtClean="0">
                <a:solidFill>
                  <a:schemeClr val="tx1"/>
                </a:solidFill>
                <a:effectLst/>
                <a:latin typeface="+mn-lt"/>
                <a:ea typeface="+mn-ea"/>
                <a:cs typeface="+mn-cs"/>
              </a:rPr>
              <a:t>total</a:t>
            </a:r>
            <a:r>
              <a:rPr lang="en-AU" sz="1200" b="0" i="0" kern="1200" dirty="0" smtClean="0">
                <a:solidFill>
                  <a:schemeClr val="tx1"/>
                </a:solidFill>
                <a:effectLst/>
                <a:latin typeface="+mn-lt"/>
                <a:ea typeface="+mn-ea"/>
                <a:cs typeface="+mn-cs"/>
              </a:rPr>
              <a:t> memory available may be large, but the largest </a:t>
            </a:r>
            <a:r>
              <a:rPr lang="en-AU" sz="1200" b="0" i="1" kern="1200" dirty="0" smtClean="0">
                <a:solidFill>
                  <a:schemeClr val="tx1"/>
                </a:solidFill>
                <a:effectLst/>
                <a:latin typeface="+mn-lt"/>
                <a:ea typeface="+mn-ea"/>
                <a:cs typeface="+mn-cs"/>
              </a:rPr>
              <a:t>contiguous</a:t>
            </a:r>
            <a:r>
              <a:rPr lang="en-AU" sz="1200" b="0" i="0" kern="1200" dirty="0" smtClean="0">
                <a:solidFill>
                  <a:schemeClr val="tx1"/>
                </a:solidFill>
                <a:effectLst/>
                <a:latin typeface="+mn-lt"/>
                <a:ea typeface="+mn-ea"/>
                <a:cs typeface="+mn-cs"/>
              </a:rPr>
              <a:t> region might be painfully small. Say we’ve got fourteen bytes free, but it’s fragmented into two seven-byte pieces with a chunk of in-use memory between them. If we try to allocate a twelve-byte object, we’ll fail. No more </a:t>
            </a:r>
            <a:r>
              <a:rPr lang="en-AU" sz="1200" b="0" i="0" kern="1200" dirty="0" err="1" smtClean="0">
                <a:solidFill>
                  <a:schemeClr val="tx1"/>
                </a:solidFill>
                <a:effectLst/>
                <a:latin typeface="+mn-lt"/>
                <a:ea typeface="+mn-ea"/>
                <a:cs typeface="+mn-cs"/>
              </a:rPr>
              <a:t>sparklies</a:t>
            </a:r>
            <a:r>
              <a:rPr lang="en-AU" sz="1200" b="0" i="0" kern="1200" dirty="0" smtClean="0">
                <a:solidFill>
                  <a:schemeClr val="tx1"/>
                </a:solidFill>
                <a:effectLst/>
                <a:latin typeface="+mn-lt"/>
                <a:ea typeface="+mn-ea"/>
                <a:cs typeface="+mn-cs"/>
              </a:rPr>
              <a:t> on screen.</a:t>
            </a:r>
          </a:p>
        </p:txBody>
      </p:sp>
      <p:sp>
        <p:nvSpPr>
          <p:cNvPr id="4" name="Slide Number Placeholder 3"/>
          <p:cNvSpPr>
            <a:spLocks noGrp="1"/>
          </p:cNvSpPr>
          <p:nvPr>
            <p:ph type="sldNum" sz="quarter" idx="10"/>
          </p:nvPr>
        </p:nvSpPr>
        <p:spPr/>
        <p:txBody>
          <a:bodyPr/>
          <a:lstStyle/>
          <a:p>
            <a:fld id="{6C794E1E-3C95-403D-9E2C-9E58B2F1E7A3}" type="slidenum">
              <a:rPr lang="en-AU" smtClean="0"/>
              <a:t>14</a:t>
            </a:fld>
            <a:endParaRPr lang="en-AU"/>
          </a:p>
        </p:txBody>
      </p:sp>
    </p:spTree>
    <p:extLst>
      <p:ext uri="{BB962C8B-B14F-4D97-AF65-F5344CB8AC3E}">
        <p14:creationId xmlns:p14="http://schemas.microsoft.com/office/powerpoint/2010/main" val="1857516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5576" y="771550"/>
            <a:ext cx="7632848" cy="1728192"/>
          </a:xfrm>
        </p:spPr>
        <p:txBody>
          <a:bodyPr>
            <a:normAutofit/>
          </a:bodyPr>
          <a:lstStyle>
            <a:lvl1pPr algn="l">
              <a:defRPr sz="4800"/>
            </a:lvl1pPr>
          </a:lstStyle>
          <a:p>
            <a:r>
              <a:rPr lang="en-US" dirty="0" smtClean="0"/>
              <a:t>Click to edit title</a:t>
            </a:r>
            <a:endParaRPr lang="en-AU" dirty="0"/>
          </a:p>
        </p:txBody>
      </p:sp>
      <p:sp>
        <p:nvSpPr>
          <p:cNvPr id="3" name="Subtitle 2"/>
          <p:cNvSpPr>
            <a:spLocks noGrp="1"/>
          </p:cNvSpPr>
          <p:nvPr>
            <p:ph type="subTitle" idx="1" hasCustomPrompt="1"/>
          </p:nvPr>
        </p:nvSpPr>
        <p:spPr>
          <a:xfrm>
            <a:off x="755576" y="2571750"/>
            <a:ext cx="7632848" cy="1152128"/>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a:t>
            </a:r>
            <a:endParaRPr lang="en-AU" dirty="0"/>
          </a:p>
        </p:txBody>
      </p:sp>
      <p:sp>
        <p:nvSpPr>
          <p:cNvPr id="8" name="Text Placeholder 7"/>
          <p:cNvSpPr>
            <a:spLocks noGrp="1"/>
          </p:cNvSpPr>
          <p:nvPr>
            <p:ph type="body" sz="quarter" idx="11" hasCustomPrompt="1"/>
          </p:nvPr>
        </p:nvSpPr>
        <p:spPr>
          <a:xfrm>
            <a:off x="755650" y="4386138"/>
            <a:ext cx="7272734" cy="345852"/>
          </a:xfrm>
        </p:spPr>
        <p:txBody>
          <a:bodyPr>
            <a:noAutofit/>
          </a:bodyPr>
          <a:lstStyle>
            <a:lvl1pPr marL="0" indent="0">
              <a:buNone/>
              <a:defRPr sz="1400" baseline="0">
                <a:solidFill>
                  <a:schemeClr val="bg1">
                    <a:lumMod val="75000"/>
                  </a:schemeClr>
                </a:solidFill>
              </a:defRPr>
            </a:lvl1pPr>
            <a:lvl2pPr marL="457200" indent="0">
              <a:buNone/>
              <a:defRPr sz="1200">
                <a:solidFill>
                  <a:schemeClr val="bg1">
                    <a:lumMod val="75000"/>
                  </a:schemeClr>
                </a:solidFill>
              </a:defRPr>
            </a:lvl2pPr>
            <a:lvl3pPr marL="914400" indent="0">
              <a:buNone/>
              <a:defRPr sz="1100">
                <a:solidFill>
                  <a:schemeClr val="bg1">
                    <a:lumMod val="75000"/>
                  </a:schemeClr>
                </a:solidFill>
              </a:defRPr>
            </a:lvl3pPr>
            <a:lvl4pPr marL="1371600" indent="0">
              <a:buNone/>
              <a:defRPr sz="1050">
                <a:solidFill>
                  <a:schemeClr val="bg1">
                    <a:lumMod val="75000"/>
                  </a:schemeClr>
                </a:solidFill>
              </a:defRPr>
            </a:lvl4pPr>
            <a:lvl5pPr marL="1828800" indent="0">
              <a:buNone/>
              <a:defRPr sz="1050">
                <a:solidFill>
                  <a:schemeClr val="bg1">
                    <a:lumMod val="75000"/>
                  </a:schemeClr>
                </a:solidFill>
              </a:defRPr>
            </a:lvl5pPr>
          </a:lstStyle>
          <a:p>
            <a:pPr lvl="0"/>
            <a:r>
              <a:rPr lang="en-US" dirty="0" smtClean="0"/>
              <a:t>Click to add or edit date and editor</a:t>
            </a:r>
            <a:endParaRPr lang="en-GB" dirty="0"/>
          </a:p>
        </p:txBody>
      </p:sp>
      <p:sp>
        <p:nvSpPr>
          <p:cNvPr id="10" name="Text Placeholder 9"/>
          <p:cNvSpPr>
            <a:spLocks noGrp="1"/>
          </p:cNvSpPr>
          <p:nvPr>
            <p:ph type="body" sz="quarter" idx="12" hasCustomPrompt="1"/>
          </p:nvPr>
        </p:nvSpPr>
        <p:spPr>
          <a:xfrm>
            <a:off x="755650" y="3827810"/>
            <a:ext cx="7632774" cy="486320"/>
          </a:xfrm>
        </p:spPr>
        <p:txBody>
          <a:bodyPr>
            <a:noAutofit/>
          </a:bodyPr>
          <a:lstStyle>
            <a:lvl1pPr marL="0" indent="0">
              <a:buNone/>
              <a:defRPr sz="2400" baseline="0">
                <a:solidFill>
                  <a:srgbClr val="00B0F0"/>
                </a:solidFill>
              </a:defRPr>
            </a:lvl1pPr>
          </a:lstStyle>
          <a:p>
            <a:pPr lvl="0"/>
            <a:r>
              <a:rPr lang="en-US" dirty="0" smtClean="0"/>
              <a:t>Click to edit COURSE AREA - Topic</a:t>
            </a:r>
            <a:endParaRPr lang="en-GB" dirty="0"/>
          </a:p>
        </p:txBody>
      </p:sp>
    </p:spTree>
    <p:extLst>
      <p:ext uri="{BB962C8B-B14F-4D97-AF65-F5344CB8AC3E}">
        <p14:creationId xmlns:p14="http://schemas.microsoft.com/office/powerpoint/2010/main" val="31318763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lvl1pPr>
              <a:defRPr sz="3600"/>
            </a:lvl1pPr>
          </a:lstStyle>
          <a:p>
            <a:r>
              <a:rPr lang="en-US" dirty="0" smtClean="0"/>
              <a:t>Click to edit title</a:t>
            </a:r>
            <a:endParaRPr lang="en-AU" dirty="0"/>
          </a:p>
        </p:txBody>
      </p:sp>
      <p:sp>
        <p:nvSpPr>
          <p:cNvPr id="11" name="Text Placeholder 10"/>
          <p:cNvSpPr>
            <a:spLocks noGrp="1"/>
          </p:cNvSpPr>
          <p:nvPr>
            <p:ph type="body" sz="quarter" idx="10" hasCustomPrompt="1"/>
          </p:nvPr>
        </p:nvSpPr>
        <p:spPr>
          <a:xfrm>
            <a:off x="323850" y="1203325"/>
            <a:ext cx="7776542" cy="3384649"/>
          </a:xfrm>
        </p:spPr>
        <p:txBody>
          <a:bodyPr/>
          <a:lstStyle>
            <a:lvl1pPr>
              <a:defRPr/>
            </a:lvl1pPr>
          </a:lstStyle>
          <a:p>
            <a:pPr lvl="0"/>
            <a:r>
              <a:rPr lang="en-US" dirty="0" smtClean="0"/>
              <a:t>Click to edit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7981093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notes">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7" y="205979"/>
            <a:ext cx="8641085"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11" name="Text Placeholder 10"/>
          <p:cNvSpPr>
            <a:spLocks noGrp="1"/>
          </p:cNvSpPr>
          <p:nvPr>
            <p:ph type="body" sz="quarter" idx="11"/>
          </p:nvPr>
        </p:nvSpPr>
        <p:spPr>
          <a:xfrm>
            <a:off x="323850" y="1200150"/>
            <a:ext cx="6192838" cy="3394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695649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3528" y="1203598"/>
            <a:ext cx="5486400" cy="37444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hasCustomPrompt="1"/>
          </p:nvPr>
        </p:nvSpPr>
        <p:spPr>
          <a:xfrm>
            <a:off x="5950496" y="1203598"/>
            <a:ext cx="2736304" cy="283249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8"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Tree>
    <p:extLst>
      <p:ext uri="{BB962C8B-B14F-4D97-AF65-F5344CB8AC3E}">
        <p14:creationId xmlns:p14="http://schemas.microsoft.com/office/powerpoint/2010/main" val="18962565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ercis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smtClean="0">
                <a:solidFill>
                  <a:schemeClr val="bg1"/>
                </a:solidFill>
              </a:rPr>
              <a:t>EXCERCISE</a:t>
            </a:r>
            <a:endParaRPr lang="en-GB" sz="3600" dirty="0">
              <a:solidFill>
                <a:schemeClr val="bg1"/>
              </a:solidFill>
            </a:endParaRPr>
          </a:p>
        </p:txBody>
      </p:sp>
      <p:sp>
        <p:nvSpPr>
          <p:cNvPr id="5" name="Text Placeholder 4"/>
          <p:cNvSpPr>
            <a:spLocks noGrp="1"/>
          </p:cNvSpPr>
          <p:nvPr>
            <p:ph type="body" sz="quarter" idx="11"/>
          </p:nvPr>
        </p:nvSpPr>
        <p:spPr>
          <a:xfrm>
            <a:off x="250825" y="1200150"/>
            <a:ext cx="6265863" cy="3394075"/>
          </a:xfrm>
        </p:spPr>
        <p:txBody>
          <a:bodyPr/>
          <a:lstStyle>
            <a:lvl1pPr marL="514350" indent="-514350">
              <a:buFont typeface="+mj-lt"/>
              <a:buAutoNum type="arabicPeriod"/>
              <a:defRPr/>
            </a:lvl1pPr>
            <a:lvl2pPr marL="914400" indent="-457200">
              <a:buFont typeface="+mj-lt"/>
              <a:buAutoNum type="alphaLcParen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5260968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08520" y="205979"/>
            <a:ext cx="9433048" cy="857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smtClean="0">
                <a:solidFill>
                  <a:schemeClr val="bg1"/>
                </a:solidFill>
              </a:rPr>
              <a:t>EXCERCISE</a:t>
            </a:r>
            <a:endParaRPr lang="en-GB" sz="3600" dirty="0">
              <a:solidFill>
                <a:schemeClr val="bg1"/>
              </a:solidFill>
            </a:endParaRPr>
          </a:p>
        </p:txBody>
      </p:sp>
      <p:sp>
        <p:nvSpPr>
          <p:cNvPr id="8" name="Text Placeholder 7"/>
          <p:cNvSpPr>
            <a:spLocks noGrp="1"/>
          </p:cNvSpPr>
          <p:nvPr>
            <p:ph type="body" sz="quarter" idx="11"/>
          </p:nvPr>
        </p:nvSpPr>
        <p:spPr>
          <a:xfrm>
            <a:off x="323850" y="1200150"/>
            <a:ext cx="6264275" cy="3394075"/>
          </a:xfrm>
        </p:spPr>
        <p:txBody>
          <a:bodyPr/>
          <a:lstStyle>
            <a:lvl1pPr marL="514350" indent="-514350">
              <a:buFont typeface="+mj-lt"/>
              <a:buAutoNum type="arabicPeriod"/>
              <a:defRPr>
                <a:solidFill>
                  <a:schemeClr val="tx1">
                    <a:lumMod val="95000"/>
                    <a:lumOff val="5000"/>
                  </a:schemeClr>
                </a:solidFill>
              </a:defRPr>
            </a:lvl1pPr>
            <a:lvl2pPr marL="914400" indent="-457200">
              <a:buFont typeface="+mj-lt"/>
              <a:buAutoNum type="alphaLcParenR"/>
              <a:defRPr>
                <a:solidFill>
                  <a:schemeClr val="tx1">
                    <a:lumMod val="95000"/>
                    <a:lumOff val="5000"/>
                  </a:schemeClr>
                </a:solidFill>
              </a:defRPr>
            </a:lvl2pPr>
            <a:lvl3pPr marL="1371600" indent="-457200">
              <a:buFont typeface="Arial" panose="020B0604020202020204" pitchFamily="34" charset="0"/>
              <a:buChar char="•"/>
              <a:defRPr>
                <a:solidFill>
                  <a:schemeClr val="tx1">
                    <a:lumMod val="95000"/>
                    <a:lumOff val="5000"/>
                  </a:schemeClr>
                </a:solidFill>
              </a:defRPr>
            </a:lvl3pPr>
            <a:lvl4pPr marL="1714500" indent="-342900">
              <a:buFont typeface="Arial" panose="020B0604020202020204" pitchFamily="34" charset="0"/>
              <a:buChar char="•"/>
              <a:defRPr>
                <a:solidFill>
                  <a:schemeClr val="tx1">
                    <a:lumMod val="95000"/>
                    <a:lumOff val="5000"/>
                  </a:schemeClr>
                </a:solidFill>
              </a:defRPr>
            </a:lvl4pPr>
            <a:lvl5pPr marL="2171700" indent="-342900">
              <a:buFont typeface="Arial" panose="020B0604020202020204" pitchFamily="34" charset="0"/>
              <a:buChar cha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8727764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idx="1"/>
          </p:nvPr>
        </p:nvSpPr>
        <p:spPr>
          <a:xfrm>
            <a:off x="323528" y="1200151"/>
            <a:ext cx="7776864" cy="3394472"/>
          </a:xfrm>
          <a:prstGeom prst="rect">
            <a:avLst/>
          </a:prstGeom>
        </p:spPr>
        <p:txBody>
          <a:bodyPr vert="horz" lIns="91440" tIns="45720" rIns="91440" bIns="45720" rtlCol="0">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2319674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7" r:id="rId4"/>
    <p:sldLayoutId id="2147483659" r:id="rId5"/>
    <p:sldLayoutId id="2147483660" r:id="rId6"/>
  </p:sldLayoutIdLst>
  <p:timing>
    <p:tnLst>
      <p:par>
        <p:cTn id="1" dur="indefinite" restart="never" nodeType="tmRoot"/>
      </p:par>
    </p:tnLst>
  </p:timing>
  <p:hf hdr="0" ftr="0" dt="0"/>
  <p:txStyles>
    <p:titleStyle>
      <a:lvl1pPr algn="l" defTabSz="914400" rtl="0" eaLnBrk="1" latinLnBrk="0" hangingPunct="1">
        <a:spcBef>
          <a:spcPct val="0"/>
        </a:spcBef>
        <a:buNone/>
        <a:defRPr sz="3600" b="0" i="0" u="none" kern="1200">
          <a:solidFill>
            <a:srgbClr val="00B0F0"/>
          </a:solidFill>
          <a:latin typeface="+mj-lt"/>
          <a:ea typeface="+mj-ea"/>
          <a:cs typeface="+mj-cs"/>
        </a:defRPr>
      </a:lvl1pPr>
    </p:titleStyle>
    <p:bodyStyle>
      <a:lvl1pPr marL="342900" indent="-342900" algn="l" defTabSz="914400" rtl="0" eaLnBrk="1" latinLnBrk="0" hangingPunct="1">
        <a:spcBef>
          <a:spcPct val="20000"/>
        </a:spcBef>
        <a:buClr>
          <a:srgbClr val="92D050"/>
        </a:buClr>
        <a:buFont typeface="Arial" panose="020B0604020202020204"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Clr>
          <a:srgbClr val="00B0F0"/>
        </a:buClr>
        <a:buFont typeface="Arial" panose="020B0604020202020204" pitchFamily="34" charset="0"/>
        <a:buChar char="–"/>
        <a:defRPr sz="2400" b="0" i="0" u="none"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Design Patterns</a:t>
            </a:r>
            <a:endParaRPr lang="en-GB" dirty="0"/>
          </a:p>
        </p:txBody>
      </p:sp>
      <p:sp>
        <p:nvSpPr>
          <p:cNvPr id="3" name="Subtitle 2"/>
          <p:cNvSpPr>
            <a:spLocks noGrp="1"/>
          </p:cNvSpPr>
          <p:nvPr>
            <p:ph type="subTitle" idx="1"/>
          </p:nvPr>
        </p:nvSpPr>
        <p:spPr/>
        <p:txBody>
          <a:bodyPr/>
          <a:lstStyle/>
          <a:p>
            <a:r>
              <a:rPr lang="en-GB" dirty="0" smtClean="0"/>
              <a:t>Elements </a:t>
            </a:r>
            <a:r>
              <a:rPr lang="en-GB" smtClean="0"/>
              <a:t>of Reusable Code</a:t>
            </a:r>
            <a:endParaRPr lang="en-GB" dirty="0"/>
          </a:p>
        </p:txBody>
      </p:sp>
      <p:sp>
        <p:nvSpPr>
          <p:cNvPr id="4" name="Text Placeholder 3"/>
          <p:cNvSpPr>
            <a:spLocks noGrp="1"/>
          </p:cNvSpPr>
          <p:nvPr>
            <p:ph type="body" sz="quarter" idx="11"/>
          </p:nvPr>
        </p:nvSpPr>
        <p:spPr/>
        <p:txBody>
          <a:bodyPr/>
          <a:lstStyle/>
          <a:p>
            <a:r>
              <a:rPr lang="en-AU" dirty="0" smtClean="0"/>
              <a:t>Last modified 09/02/16 by Sam Cartwright</a:t>
            </a:r>
            <a:endParaRPr lang="en-GB" dirty="0"/>
          </a:p>
        </p:txBody>
      </p:sp>
      <p:sp>
        <p:nvSpPr>
          <p:cNvPr id="5" name="Text Placeholder 4"/>
          <p:cNvSpPr>
            <a:spLocks noGrp="1"/>
          </p:cNvSpPr>
          <p:nvPr>
            <p:ph type="body" sz="quarter" idx="12"/>
          </p:nvPr>
        </p:nvSpPr>
        <p:spPr/>
        <p:txBody>
          <a:bodyPr/>
          <a:lstStyle/>
          <a:p>
            <a:r>
              <a:rPr lang="en-AU" dirty="0" smtClean="0"/>
              <a:t>Programming – </a:t>
            </a:r>
            <a:r>
              <a:rPr lang="en-AU" dirty="0" smtClean="0"/>
              <a:t>Code Design and Data Structures</a:t>
            </a:r>
            <a:endParaRPr lang="en-GB" dirty="0"/>
          </a:p>
        </p:txBody>
      </p:sp>
    </p:spTree>
    <p:extLst>
      <p:ext uri="{BB962C8B-B14F-4D97-AF65-F5344CB8AC3E}">
        <p14:creationId xmlns:p14="http://schemas.microsoft.com/office/powerpoint/2010/main" val="1041550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Singleton: Applicability</a:t>
            </a:r>
            <a:endParaRPr lang="en-AU" dirty="0"/>
          </a:p>
        </p:txBody>
      </p:sp>
      <p:sp>
        <p:nvSpPr>
          <p:cNvPr id="3" name="Content Placeholder 2"/>
          <p:cNvSpPr>
            <a:spLocks noGrp="1"/>
          </p:cNvSpPr>
          <p:nvPr>
            <p:ph idx="10"/>
          </p:nvPr>
        </p:nvSpPr>
        <p:spPr/>
        <p:txBody>
          <a:bodyPr>
            <a:normAutofit fontScale="92500" lnSpcReduction="20000"/>
          </a:bodyPr>
          <a:lstStyle/>
          <a:p>
            <a:r>
              <a:rPr lang="en-AU" dirty="0" smtClean="0"/>
              <a:t>Use the singleton pattern when:</a:t>
            </a:r>
          </a:p>
          <a:p>
            <a:pPr lvl="1"/>
            <a:r>
              <a:rPr lang="en-AU" dirty="0" smtClean="0"/>
              <a:t>There must be exactly one instance of a class</a:t>
            </a:r>
          </a:p>
          <a:p>
            <a:pPr lvl="1"/>
            <a:r>
              <a:rPr lang="en-AU" dirty="0"/>
              <a:t>I</a:t>
            </a:r>
            <a:r>
              <a:rPr lang="en-AU" dirty="0" smtClean="0"/>
              <a:t>t must be accessible to clients from a well-known access point</a:t>
            </a:r>
          </a:p>
          <a:p>
            <a:pPr lvl="1"/>
            <a:endParaRPr lang="en-AU" dirty="0" smtClean="0"/>
          </a:p>
          <a:p>
            <a:r>
              <a:rPr lang="en-US" dirty="0" smtClean="0"/>
              <a:t>Don’t use the Singleton Pattern because:</a:t>
            </a:r>
          </a:p>
          <a:p>
            <a:pPr lvl="1"/>
            <a:r>
              <a:rPr lang="en-US" dirty="0" smtClean="0"/>
              <a:t>It makes it harder to reason about code</a:t>
            </a:r>
          </a:p>
          <a:p>
            <a:pPr lvl="1"/>
            <a:r>
              <a:rPr lang="en-US" dirty="0" smtClean="0"/>
              <a:t>It encourages coupling</a:t>
            </a:r>
          </a:p>
          <a:p>
            <a:pPr lvl="1"/>
            <a:r>
              <a:rPr lang="en-US" dirty="0" smtClean="0"/>
              <a:t>It isn’t concurrency-friendly</a:t>
            </a:r>
            <a:endParaRPr lang="en-AU" dirty="0" smtClean="0"/>
          </a:p>
          <a:p>
            <a:pPr lvl="1"/>
            <a:endParaRPr lang="en-AU" dirty="0"/>
          </a:p>
        </p:txBody>
      </p:sp>
    </p:spTree>
    <p:extLst>
      <p:ext uri="{BB962C8B-B14F-4D97-AF65-F5344CB8AC3E}">
        <p14:creationId xmlns:p14="http://schemas.microsoft.com/office/powerpoint/2010/main" val="36087406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Singleton: Implementation</a:t>
            </a:r>
            <a:endParaRPr lang="en-AU" dirty="0"/>
          </a:p>
        </p:txBody>
      </p:sp>
      <p:sp>
        <p:nvSpPr>
          <p:cNvPr id="3" name="Content Placeholder 2"/>
          <p:cNvSpPr>
            <a:spLocks noGrp="1"/>
          </p:cNvSpPr>
          <p:nvPr>
            <p:ph idx="4294967295"/>
          </p:nvPr>
        </p:nvSpPr>
        <p:spPr>
          <a:xfrm>
            <a:off x="611560" y="4227934"/>
            <a:ext cx="8229600" cy="582713"/>
          </a:xfrm>
          <a:prstGeom prst="rect">
            <a:avLst/>
          </a:prstGeom>
        </p:spPr>
        <p:txBody>
          <a:bodyPr>
            <a:normAutofit/>
          </a:bodyPr>
          <a:lstStyle/>
          <a:p>
            <a:pPr marL="0" indent="0">
              <a:buNone/>
            </a:pPr>
            <a:r>
              <a:rPr lang="en-AU" sz="1800" dirty="0" smtClean="0"/>
              <a:t>(because there’s only one Will Farrell)</a:t>
            </a:r>
            <a:endParaRPr lang="en-AU" sz="1800" dirty="0"/>
          </a:p>
        </p:txBody>
      </p:sp>
      <p:sp>
        <p:nvSpPr>
          <p:cNvPr id="4" name="TextBox 3"/>
          <p:cNvSpPr txBox="1"/>
          <p:nvPr/>
        </p:nvSpPr>
        <p:spPr>
          <a:xfrm>
            <a:off x="611560" y="1203598"/>
            <a:ext cx="3744416" cy="2970044"/>
          </a:xfrm>
          <a:prstGeom prst="rect">
            <a:avLst/>
          </a:prstGeom>
          <a:solidFill>
            <a:schemeClr val="bg1"/>
          </a:solidFill>
        </p:spPr>
        <p:txBody>
          <a:bodyPr wrap="square" rtlCol="0">
            <a:spAutoFit/>
          </a:bodyPr>
          <a:lstStyle/>
          <a:p>
            <a:r>
              <a:rPr lang="en-AU" sz="1100" dirty="0">
                <a:solidFill>
                  <a:srgbClr val="0000FF"/>
                </a:solidFill>
                <a:latin typeface="Consolas"/>
              </a:rPr>
              <a:t>class</a:t>
            </a:r>
            <a:r>
              <a:rPr lang="en-AU" sz="1100" dirty="0">
                <a:solidFill>
                  <a:prstClr val="black"/>
                </a:solidFill>
                <a:latin typeface="Consolas"/>
              </a:rPr>
              <a:t> </a:t>
            </a:r>
            <a:r>
              <a:rPr lang="en-AU" sz="1100" dirty="0" err="1">
                <a:solidFill>
                  <a:prstClr val="black"/>
                </a:solidFill>
                <a:latin typeface="Consolas"/>
              </a:rPr>
              <a:t>WillFarrell</a:t>
            </a:r>
            <a:endParaRPr lang="en-AU" sz="1100" dirty="0">
              <a:solidFill>
                <a:prstClr val="black"/>
              </a:solidFill>
              <a:latin typeface="Consolas"/>
            </a:endParaRPr>
          </a:p>
          <a:p>
            <a:r>
              <a:rPr lang="en-AU" sz="1100" dirty="0">
                <a:solidFill>
                  <a:prstClr val="black"/>
                </a:solidFill>
                <a:latin typeface="Consolas"/>
              </a:rPr>
              <a:t>{</a:t>
            </a:r>
          </a:p>
          <a:p>
            <a:r>
              <a:rPr lang="en-AU" sz="1100" dirty="0">
                <a:solidFill>
                  <a:srgbClr val="0000FF"/>
                </a:solidFill>
                <a:latin typeface="Consolas"/>
              </a:rPr>
              <a:t>protected</a:t>
            </a:r>
            <a:r>
              <a:rPr lang="en-AU" sz="1100" dirty="0">
                <a:solidFill>
                  <a:prstClr val="black"/>
                </a:solidFill>
                <a:latin typeface="Consolas"/>
              </a:rPr>
              <a:t>:</a:t>
            </a:r>
          </a:p>
          <a:p>
            <a:r>
              <a:rPr lang="en-AU" sz="1100" dirty="0" smtClean="0">
                <a:solidFill>
                  <a:srgbClr val="008000"/>
                </a:solidFill>
                <a:latin typeface="Consolas"/>
              </a:rPr>
              <a:t>    // </a:t>
            </a:r>
            <a:r>
              <a:rPr lang="en-AU" sz="1100" dirty="0">
                <a:solidFill>
                  <a:srgbClr val="008000"/>
                </a:solidFill>
                <a:latin typeface="Consolas"/>
              </a:rPr>
              <a:t>Protect the </a:t>
            </a:r>
            <a:r>
              <a:rPr lang="en-AU" sz="1100" dirty="0" err="1">
                <a:solidFill>
                  <a:srgbClr val="008000"/>
                </a:solidFill>
                <a:latin typeface="Consolas"/>
              </a:rPr>
              <a:t>c'tors</a:t>
            </a:r>
            <a:r>
              <a:rPr lang="en-AU" sz="1100" dirty="0">
                <a:solidFill>
                  <a:srgbClr val="008000"/>
                </a:solidFill>
                <a:latin typeface="Consolas"/>
              </a:rPr>
              <a:t> and </a:t>
            </a:r>
            <a:r>
              <a:rPr lang="en-AU" sz="1100" dirty="0" err="1">
                <a:solidFill>
                  <a:srgbClr val="008000"/>
                </a:solidFill>
                <a:latin typeface="Consolas"/>
              </a:rPr>
              <a:t>d'tors</a:t>
            </a:r>
            <a:endParaRPr lang="en-AU" sz="1100" dirty="0">
              <a:solidFill>
                <a:prstClr val="black"/>
              </a:solidFill>
              <a:latin typeface="Consolas"/>
            </a:endParaRPr>
          </a:p>
          <a:p>
            <a:r>
              <a:rPr lang="en-AU" sz="1100" dirty="0" smtClean="0">
                <a:solidFill>
                  <a:srgbClr val="008000"/>
                </a:solidFill>
                <a:latin typeface="Consolas"/>
              </a:rPr>
              <a:t>    // </a:t>
            </a:r>
            <a:r>
              <a:rPr lang="en-AU" sz="1100" dirty="0">
                <a:solidFill>
                  <a:srgbClr val="008000"/>
                </a:solidFill>
                <a:latin typeface="Consolas"/>
              </a:rPr>
              <a:t>Therefore this class is the only </a:t>
            </a:r>
            <a:endParaRPr lang="en-AU" sz="1100" dirty="0" smtClean="0">
              <a:solidFill>
                <a:srgbClr val="008000"/>
              </a:solidFill>
              <a:latin typeface="Consolas"/>
            </a:endParaRPr>
          </a:p>
          <a:p>
            <a:r>
              <a:rPr lang="en-AU" sz="1100" dirty="0">
                <a:solidFill>
                  <a:srgbClr val="008000"/>
                </a:solidFill>
                <a:latin typeface="Consolas"/>
              </a:rPr>
              <a:t> </a:t>
            </a:r>
            <a:r>
              <a:rPr lang="en-AU" sz="1100" dirty="0" smtClean="0">
                <a:solidFill>
                  <a:srgbClr val="008000"/>
                </a:solidFill>
                <a:latin typeface="Consolas"/>
              </a:rPr>
              <a:t>   // object </a:t>
            </a:r>
            <a:r>
              <a:rPr lang="en-AU" sz="1100" dirty="0">
                <a:solidFill>
                  <a:srgbClr val="008000"/>
                </a:solidFill>
                <a:latin typeface="Consolas"/>
              </a:rPr>
              <a:t>that </a:t>
            </a:r>
            <a:r>
              <a:rPr lang="en-AU" sz="1100" dirty="0" smtClean="0">
                <a:solidFill>
                  <a:srgbClr val="008000"/>
                </a:solidFill>
                <a:latin typeface="Consolas"/>
              </a:rPr>
              <a:t>can </a:t>
            </a:r>
            <a:r>
              <a:rPr lang="en-AU" sz="1100" dirty="0">
                <a:solidFill>
                  <a:srgbClr val="008000"/>
                </a:solidFill>
                <a:latin typeface="Consolas"/>
              </a:rPr>
              <a:t>create itself</a:t>
            </a:r>
            <a:endParaRPr lang="en-AU" sz="1100" dirty="0">
              <a:solidFill>
                <a:prstClr val="black"/>
              </a:solidFill>
              <a:latin typeface="Consolas"/>
            </a:endParaRPr>
          </a:p>
          <a:p>
            <a:r>
              <a:rPr lang="en-AU" sz="1100" dirty="0" smtClean="0">
                <a:solidFill>
                  <a:prstClr val="black"/>
                </a:solidFill>
                <a:latin typeface="Consolas"/>
              </a:rPr>
              <a:t>    </a:t>
            </a:r>
            <a:r>
              <a:rPr lang="en-AU" sz="1100" dirty="0" err="1" smtClean="0">
                <a:solidFill>
                  <a:prstClr val="black"/>
                </a:solidFill>
                <a:latin typeface="Consolas"/>
              </a:rPr>
              <a:t>WillFarrell</a:t>
            </a:r>
            <a:r>
              <a:rPr lang="en-AU" sz="1100" dirty="0" smtClean="0">
                <a:solidFill>
                  <a:prstClr val="black"/>
                </a:solidFill>
                <a:latin typeface="Consolas"/>
              </a:rPr>
              <a:t>(</a:t>
            </a:r>
            <a:r>
              <a:rPr lang="en-AU" sz="1100" dirty="0" smtClean="0">
                <a:solidFill>
                  <a:srgbClr val="0000FF"/>
                </a:solidFill>
                <a:latin typeface="Consolas"/>
              </a:rPr>
              <a:t>void</a:t>
            </a:r>
            <a:r>
              <a:rPr lang="en-AU" sz="1100" dirty="0">
                <a:solidFill>
                  <a:prstClr val="black"/>
                </a:solidFill>
                <a:latin typeface="Consolas"/>
              </a:rPr>
              <a:t>);</a:t>
            </a:r>
          </a:p>
          <a:p>
            <a:r>
              <a:rPr lang="en-AU" sz="1100" dirty="0" smtClean="0">
                <a:solidFill>
                  <a:prstClr val="black"/>
                </a:solidFill>
                <a:latin typeface="Consolas"/>
              </a:rPr>
              <a:t>    ~</a:t>
            </a:r>
            <a:r>
              <a:rPr lang="en-AU" sz="1100" dirty="0" err="1">
                <a:solidFill>
                  <a:prstClr val="black"/>
                </a:solidFill>
                <a:latin typeface="Consolas"/>
              </a:rPr>
              <a:t>WillFarrell</a:t>
            </a:r>
            <a:r>
              <a:rPr lang="en-AU" sz="1100" dirty="0">
                <a:solidFill>
                  <a:prstClr val="black"/>
                </a:solidFill>
                <a:latin typeface="Consolas"/>
              </a:rPr>
              <a:t>(</a:t>
            </a:r>
            <a:r>
              <a:rPr lang="en-AU" sz="1100" dirty="0">
                <a:solidFill>
                  <a:srgbClr val="0000FF"/>
                </a:solidFill>
                <a:latin typeface="Consolas"/>
              </a:rPr>
              <a:t>void</a:t>
            </a:r>
            <a:r>
              <a:rPr lang="en-AU" sz="1100" dirty="0">
                <a:solidFill>
                  <a:prstClr val="black"/>
                </a:solidFill>
                <a:latin typeface="Consolas"/>
              </a:rPr>
              <a:t>);</a:t>
            </a:r>
          </a:p>
          <a:p>
            <a:r>
              <a:rPr lang="en-AU" sz="1100" dirty="0" smtClean="0">
                <a:solidFill>
                  <a:srgbClr val="008000"/>
                </a:solidFill>
                <a:latin typeface="Consolas"/>
              </a:rPr>
              <a:t>    // </a:t>
            </a:r>
            <a:r>
              <a:rPr lang="en-AU" sz="1100" dirty="0">
                <a:solidFill>
                  <a:srgbClr val="008000"/>
                </a:solidFill>
                <a:latin typeface="Consolas"/>
              </a:rPr>
              <a:t>The one and only instance of this class</a:t>
            </a:r>
            <a:endParaRPr lang="en-AU" sz="1100" dirty="0">
              <a:solidFill>
                <a:prstClr val="black"/>
              </a:solidFill>
              <a:latin typeface="Consolas"/>
            </a:endParaRPr>
          </a:p>
          <a:p>
            <a:r>
              <a:rPr lang="en-AU" sz="1100" dirty="0" smtClean="0">
                <a:solidFill>
                  <a:srgbClr val="0000FF"/>
                </a:solidFill>
                <a:latin typeface="Consolas"/>
              </a:rPr>
              <a:t>    static</a:t>
            </a:r>
            <a:r>
              <a:rPr lang="en-AU" sz="1100" dirty="0" smtClean="0">
                <a:solidFill>
                  <a:prstClr val="black"/>
                </a:solidFill>
                <a:latin typeface="Consolas"/>
              </a:rPr>
              <a:t> </a:t>
            </a:r>
            <a:r>
              <a:rPr lang="en-AU" sz="1100" dirty="0" err="1">
                <a:solidFill>
                  <a:prstClr val="black"/>
                </a:solidFill>
                <a:latin typeface="Consolas"/>
              </a:rPr>
              <a:t>WillFarrell</a:t>
            </a:r>
            <a:r>
              <a:rPr lang="en-AU" sz="1100" dirty="0">
                <a:solidFill>
                  <a:prstClr val="black"/>
                </a:solidFill>
                <a:latin typeface="Consolas"/>
              </a:rPr>
              <a:t>* </a:t>
            </a:r>
            <a:r>
              <a:rPr lang="en-AU" sz="1100" dirty="0" err="1">
                <a:solidFill>
                  <a:prstClr val="black"/>
                </a:solidFill>
                <a:latin typeface="Consolas"/>
              </a:rPr>
              <a:t>m_instance</a:t>
            </a:r>
            <a:r>
              <a:rPr lang="en-AU" sz="1100" dirty="0">
                <a:solidFill>
                  <a:prstClr val="black"/>
                </a:solidFill>
                <a:latin typeface="Consolas"/>
              </a:rPr>
              <a:t>;</a:t>
            </a:r>
          </a:p>
          <a:p>
            <a:endParaRPr lang="en-AU" sz="1100" dirty="0">
              <a:solidFill>
                <a:prstClr val="black"/>
              </a:solidFill>
              <a:latin typeface="Consolas"/>
            </a:endParaRPr>
          </a:p>
          <a:p>
            <a:r>
              <a:rPr lang="en-AU" sz="1100" dirty="0" smtClean="0">
                <a:solidFill>
                  <a:srgbClr val="0000FF"/>
                </a:solidFill>
                <a:latin typeface="Consolas"/>
              </a:rPr>
              <a:t>public</a:t>
            </a:r>
            <a:r>
              <a:rPr lang="en-AU" sz="1100" dirty="0">
                <a:solidFill>
                  <a:prstClr val="black"/>
                </a:solidFill>
                <a:latin typeface="Consolas"/>
              </a:rPr>
              <a:t>:</a:t>
            </a:r>
          </a:p>
          <a:p>
            <a:r>
              <a:rPr lang="en-AU" sz="1100" dirty="0" smtClean="0">
                <a:solidFill>
                  <a:srgbClr val="008000"/>
                </a:solidFill>
                <a:latin typeface="Consolas"/>
              </a:rPr>
              <a:t>    // </a:t>
            </a:r>
            <a:r>
              <a:rPr lang="en-AU" sz="1100" dirty="0">
                <a:solidFill>
                  <a:srgbClr val="008000"/>
                </a:solidFill>
                <a:latin typeface="Consolas"/>
              </a:rPr>
              <a:t>The function for providing access</a:t>
            </a:r>
            <a:endParaRPr lang="en-AU" sz="1100" dirty="0">
              <a:solidFill>
                <a:prstClr val="black"/>
              </a:solidFill>
              <a:latin typeface="Consolas"/>
            </a:endParaRPr>
          </a:p>
          <a:p>
            <a:r>
              <a:rPr lang="en-AU" sz="1100" dirty="0" smtClean="0">
                <a:solidFill>
                  <a:srgbClr val="0000FF"/>
                </a:solidFill>
                <a:latin typeface="Consolas"/>
              </a:rPr>
              <a:t>    static</a:t>
            </a:r>
            <a:r>
              <a:rPr lang="en-AU" sz="1100" dirty="0" smtClean="0">
                <a:solidFill>
                  <a:prstClr val="black"/>
                </a:solidFill>
                <a:latin typeface="Consolas"/>
              </a:rPr>
              <a:t> </a:t>
            </a:r>
            <a:r>
              <a:rPr lang="en-AU" sz="1100" dirty="0" err="1">
                <a:solidFill>
                  <a:prstClr val="black"/>
                </a:solidFill>
                <a:latin typeface="Consolas"/>
              </a:rPr>
              <a:t>WillFarrell</a:t>
            </a:r>
            <a:r>
              <a:rPr lang="en-AU" sz="1100" dirty="0">
                <a:solidFill>
                  <a:prstClr val="black"/>
                </a:solidFill>
                <a:latin typeface="Consolas"/>
              </a:rPr>
              <a:t>* Instance</a:t>
            </a:r>
            <a:r>
              <a:rPr lang="en-AU" sz="1100" dirty="0" smtClean="0">
                <a:solidFill>
                  <a:prstClr val="black"/>
                </a:solidFill>
                <a:latin typeface="Consolas"/>
              </a:rPr>
              <a:t>();</a:t>
            </a:r>
          </a:p>
          <a:p>
            <a:endParaRPr lang="en-AU" sz="1100" dirty="0">
              <a:solidFill>
                <a:prstClr val="black"/>
              </a:solidFill>
              <a:latin typeface="Consolas"/>
            </a:endParaRPr>
          </a:p>
          <a:p>
            <a:r>
              <a:rPr lang="en-AU" sz="1100" dirty="0" smtClean="0">
                <a:solidFill>
                  <a:srgbClr val="0000FF"/>
                </a:solidFill>
                <a:latin typeface="Consolas"/>
              </a:rPr>
              <a:t>    void</a:t>
            </a:r>
            <a:r>
              <a:rPr lang="en-AU" sz="1100" dirty="0" smtClean="0">
                <a:solidFill>
                  <a:prstClr val="black"/>
                </a:solidFill>
                <a:latin typeface="Consolas"/>
              </a:rPr>
              <a:t> </a:t>
            </a:r>
            <a:r>
              <a:rPr lang="en-AU" sz="1100" dirty="0" err="1">
                <a:solidFill>
                  <a:prstClr val="black"/>
                </a:solidFill>
                <a:latin typeface="Consolas"/>
              </a:rPr>
              <a:t>SaySomething</a:t>
            </a:r>
            <a:r>
              <a:rPr lang="en-AU" sz="1100" dirty="0">
                <a:solidFill>
                  <a:prstClr val="black"/>
                </a:solidFill>
                <a:latin typeface="Consolas"/>
              </a:rPr>
              <a:t>();</a:t>
            </a:r>
          </a:p>
          <a:p>
            <a:r>
              <a:rPr lang="en-AU" sz="1100" dirty="0" smtClean="0">
                <a:solidFill>
                  <a:prstClr val="black"/>
                </a:solidFill>
                <a:latin typeface="Consolas"/>
              </a:rPr>
              <a:t>};</a:t>
            </a:r>
            <a:endParaRPr lang="en-AU" sz="1100" dirty="0"/>
          </a:p>
        </p:txBody>
      </p:sp>
      <p:sp>
        <p:nvSpPr>
          <p:cNvPr id="5" name="TextBox 4"/>
          <p:cNvSpPr txBox="1"/>
          <p:nvPr/>
        </p:nvSpPr>
        <p:spPr>
          <a:xfrm>
            <a:off x="4499992" y="1203598"/>
            <a:ext cx="4176464" cy="3693319"/>
          </a:xfrm>
          <a:prstGeom prst="rect">
            <a:avLst/>
          </a:prstGeom>
          <a:solidFill>
            <a:schemeClr val="bg1"/>
          </a:solidFill>
        </p:spPr>
        <p:txBody>
          <a:bodyPr wrap="square" rtlCol="0">
            <a:spAutoFit/>
          </a:bodyPr>
          <a:lstStyle/>
          <a:p>
            <a:r>
              <a:rPr lang="en-AU" sz="900" dirty="0" err="1">
                <a:latin typeface="Consolas"/>
              </a:rPr>
              <a:t>WillFarrell</a:t>
            </a:r>
            <a:r>
              <a:rPr lang="en-AU" sz="900" dirty="0">
                <a:latin typeface="Consolas"/>
              </a:rPr>
              <a:t>* </a:t>
            </a:r>
            <a:r>
              <a:rPr lang="en-AU" sz="900" dirty="0" err="1">
                <a:latin typeface="Consolas"/>
              </a:rPr>
              <a:t>WillFarrell</a:t>
            </a:r>
            <a:r>
              <a:rPr lang="en-AU" sz="900" dirty="0">
                <a:latin typeface="Consolas"/>
              </a:rPr>
              <a:t>::</a:t>
            </a:r>
            <a:r>
              <a:rPr lang="en-AU" sz="900" dirty="0" err="1">
                <a:latin typeface="Consolas"/>
              </a:rPr>
              <a:t>m_instance</a:t>
            </a:r>
            <a:r>
              <a:rPr lang="en-AU" sz="900" dirty="0">
                <a:latin typeface="Consolas"/>
              </a:rPr>
              <a:t> = </a:t>
            </a:r>
            <a:r>
              <a:rPr lang="en-AU" sz="900" dirty="0" err="1" smtClean="0">
                <a:solidFill>
                  <a:srgbClr val="0000FF"/>
                </a:solidFill>
                <a:latin typeface="Consolas"/>
              </a:rPr>
              <a:t>nullptr</a:t>
            </a:r>
            <a:r>
              <a:rPr lang="en-AU" sz="900" dirty="0" smtClean="0">
                <a:latin typeface="Consolas"/>
              </a:rPr>
              <a:t>;</a:t>
            </a:r>
            <a:endParaRPr lang="en-AU" sz="900" dirty="0">
              <a:latin typeface="Consolas"/>
            </a:endParaRPr>
          </a:p>
          <a:p>
            <a:endParaRPr lang="en-AU" sz="900" dirty="0">
              <a:latin typeface="Consolas"/>
            </a:endParaRPr>
          </a:p>
          <a:p>
            <a:r>
              <a:rPr lang="en-AU" sz="900" dirty="0" err="1">
                <a:latin typeface="Consolas"/>
              </a:rPr>
              <a:t>WillFarrell</a:t>
            </a:r>
            <a:r>
              <a:rPr lang="en-AU" sz="900" dirty="0">
                <a:latin typeface="Consolas"/>
              </a:rPr>
              <a:t>::</a:t>
            </a:r>
            <a:r>
              <a:rPr lang="en-AU" sz="900" dirty="0" err="1">
                <a:latin typeface="Consolas"/>
              </a:rPr>
              <a:t>WillFarrell</a:t>
            </a:r>
            <a:r>
              <a:rPr lang="en-AU" sz="900" dirty="0">
                <a:latin typeface="Consolas"/>
              </a:rPr>
              <a:t>(</a:t>
            </a:r>
            <a:r>
              <a:rPr lang="en-AU" sz="900" dirty="0">
                <a:solidFill>
                  <a:srgbClr val="0000FF"/>
                </a:solidFill>
                <a:latin typeface="Consolas"/>
              </a:rPr>
              <a:t>void</a:t>
            </a:r>
            <a:r>
              <a:rPr lang="en-AU" sz="900" dirty="0">
                <a:solidFill>
                  <a:prstClr val="black"/>
                </a:solidFill>
                <a:latin typeface="Consolas"/>
              </a:rPr>
              <a:t>)</a:t>
            </a:r>
          </a:p>
          <a:p>
            <a:r>
              <a:rPr lang="en-AU" sz="900" dirty="0">
                <a:solidFill>
                  <a:prstClr val="black"/>
                </a:solidFill>
                <a:latin typeface="Consolas"/>
              </a:rPr>
              <a:t>{</a:t>
            </a:r>
          </a:p>
          <a:p>
            <a:r>
              <a:rPr lang="en-AU" sz="900" dirty="0">
                <a:solidFill>
                  <a:prstClr val="black"/>
                </a:solidFill>
                <a:latin typeface="Consolas"/>
              </a:rPr>
              <a:t>}</a:t>
            </a:r>
          </a:p>
          <a:p>
            <a:endParaRPr lang="en-AU" sz="900" dirty="0">
              <a:solidFill>
                <a:prstClr val="black"/>
              </a:solidFill>
              <a:latin typeface="Consolas"/>
            </a:endParaRPr>
          </a:p>
          <a:p>
            <a:r>
              <a:rPr lang="en-AU" sz="900" dirty="0" err="1">
                <a:solidFill>
                  <a:prstClr val="black"/>
                </a:solidFill>
                <a:latin typeface="Consolas"/>
              </a:rPr>
              <a:t>WillFarrell</a:t>
            </a:r>
            <a:r>
              <a:rPr lang="en-AU" sz="900" dirty="0">
                <a:solidFill>
                  <a:prstClr val="black"/>
                </a:solidFill>
                <a:latin typeface="Consolas"/>
              </a:rPr>
              <a:t>::~</a:t>
            </a:r>
            <a:r>
              <a:rPr lang="en-AU" sz="900" dirty="0" err="1">
                <a:solidFill>
                  <a:prstClr val="black"/>
                </a:solidFill>
                <a:latin typeface="Consolas"/>
              </a:rPr>
              <a:t>WillFarrell</a:t>
            </a:r>
            <a:r>
              <a:rPr lang="en-AU" sz="900" dirty="0">
                <a:solidFill>
                  <a:prstClr val="black"/>
                </a:solidFill>
                <a:latin typeface="Consolas"/>
              </a:rPr>
              <a:t>(</a:t>
            </a:r>
            <a:r>
              <a:rPr lang="en-AU" sz="900" dirty="0">
                <a:solidFill>
                  <a:srgbClr val="0000FF"/>
                </a:solidFill>
                <a:latin typeface="Consolas"/>
              </a:rPr>
              <a:t>void</a:t>
            </a:r>
            <a:r>
              <a:rPr lang="en-AU" sz="900" dirty="0">
                <a:solidFill>
                  <a:prstClr val="black"/>
                </a:solidFill>
                <a:latin typeface="Consolas"/>
              </a:rPr>
              <a:t>)</a:t>
            </a:r>
          </a:p>
          <a:p>
            <a:r>
              <a:rPr lang="en-AU" sz="900" dirty="0">
                <a:solidFill>
                  <a:prstClr val="black"/>
                </a:solidFill>
                <a:latin typeface="Consolas"/>
              </a:rPr>
              <a:t>{</a:t>
            </a:r>
          </a:p>
          <a:p>
            <a:r>
              <a:rPr lang="en-AU" sz="900" dirty="0">
                <a:solidFill>
                  <a:prstClr val="black"/>
                </a:solidFill>
                <a:latin typeface="Consolas"/>
              </a:rPr>
              <a:t>}</a:t>
            </a:r>
          </a:p>
          <a:p>
            <a:endParaRPr lang="en-AU" sz="900" dirty="0">
              <a:solidFill>
                <a:prstClr val="black"/>
              </a:solidFill>
              <a:latin typeface="Consolas"/>
            </a:endParaRPr>
          </a:p>
          <a:p>
            <a:r>
              <a:rPr lang="en-AU" sz="900" dirty="0">
                <a:solidFill>
                  <a:srgbClr val="008000"/>
                </a:solidFill>
                <a:latin typeface="Consolas"/>
              </a:rPr>
              <a:t>// Function for providing access to the class</a:t>
            </a:r>
            <a:endParaRPr lang="en-AU" sz="900" dirty="0">
              <a:solidFill>
                <a:prstClr val="black"/>
              </a:solidFill>
              <a:latin typeface="Consolas"/>
            </a:endParaRPr>
          </a:p>
          <a:p>
            <a:r>
              <a:rPr lang="en-AU" sz="900" dirty="0" err="1">
                <a:solidFill>
                  <a:prstClr val="black"/>
                </a:solidFill>
                <a:latin typeface="Consolas"/>
              </a:rPr>
              <a:t>WillFarrell</a:t>
            </a:r>
            <a:r>
              <a:rPr lang="en-AU" sz="900" dirty="0">
                <a:solidFill>
                  <a:prstClr val="black"/>
                </a:solidFill>
                <a:latin typeface="Consolas"/>
              </a:rPr>
              <a:t>* </a:t>
            </a:r>
            <a:r>
              <a:rPr lang="en-AU" sz="900" dirty="0" err="1">
                <a:solidFill>
                  <a:prstClr val="black"/>
                </a:solidFill>
                <a:latin typeface="Consolas"/>
              </a:rPr>
              <a:t>WillFarrell</a:t>
            </a:r>
            <a:r>
              <a:rPr lang="en-AU" sz="900" dirty="0">
                <a:solidFill>
                  <a:prstClr val="black"/>
                </a:solidFill>
                <a:latin typeface="Consolas"/>
              </a:rPr>
              <a:t>::Instance()</a:t>
            </a:r>
          </a:p>
          <a:p>
            <a:r>
              <a:rPr lang="en-AU" sz="900" dirty="0">
                <a:solidFill>
                  <a:prstClr val="black"/>
                </a:solidFill>
                <a:latin typeface="Consolas"/>
              </a:rPr>
              <a:t>{</a:t>
            </a:r>
          </a:p>
          <a:p>
            <a:r>
              <a:rPr lang="en-AU" sz="900" dirty="0" smtClean="0">
                <a:solidFill>
                  <a:srgbClr val="008000"/>
                </a:solidFill>
                <a:latin typeface="Consolas"/>
              </a:rPr>
              <a:t>    // </a:t>
            </a:r>
            <a:r>
              <a:rPr lang="en-AU" sz="900" dirty="0">
                <a:solidFill>
                  <a:srgbClr val="008000"/>
                </a:solidFill>
                <a:latin typeface="Consolas"/>
              </a:rPr>
              <a:t>If no instance exists, create one</a:t>
            </a:r>
            <a:endParaRPr lang="en-AU" sz="900" dirty="0">
              <a:solidFill>
                <a:prstClr val="black"/>
              </a:solidFill>
              <a:latin typeface="Consolas"/>
            </a:endParaRPr>
          </a:p>
          <a:p>
            <a:r>
              <a:rPr lang="en-AU" sz="900" dirty="0" smtClean="0">
                <a:solidFill>
                  <a:srgbClr val="0000FF"/>
                </a:solidFill>
                <a:latin typeface="Consolas"/>
              </a:rPr>
              <a:t>    if</a:t>
            </a:r>
            <a:r>
              <a:rPr lang="en-AU" sz="900" dirty="0" smtClean="0">
                <a:solidFill>
                  <a:prstClr val="black"/>
                </a:solidFill>
                <a:latin typeface="Consolas"/>
              </a:rPr>
              <a:t>(</a:t>
            </a:r>
            <a:r>
              <a:rPr lang="en-AU" sz="900" dirty="0" err="1" smtClean="0">
                <a:solidFill>
                  <a:prstClr val="black"/>
                </a:solidFill>
                <a:latin typeface="Consolas"/>
              </a:rPr>
              <a:t>m_instance</a:t>
            </a:r>
            <a:r>
              <a:rPr lang="en-AU" sz="900" dirty="0" smtClean="0">
                <a:solidFill>
                  <a:prstClr val="black"/>
                </a:solidFill>
                <a:latin typeface="Consolas"/>
              </a:rPr>
              <a:t> </a:t>
            </a:r>
            <a:r>
              <a:rPr lang="en-AU" sz="900" dirty="0">
                <a:solidFill>
                  <a:prstClr val="black"/>
                </a:solidFill>
                <a:latin typeface="Consolas"/>
              </a:rPr>
              <a:t>== </a:t>
            </a:r>
            <a:r>
              <a:rPr lang="en-AU" sz="900" dirty="0" err="1" smtClean="0">
                <a:solidFill>
                  <a:srgbClr val="0000FF"/>
                </a:solidFill>
                <a:latin typeface="Consolas"/>
              </a:rPr>
              <a:t>nullptr</a:t>
            </a:r>
            <a:r>
              <a:rPr lang="en-AU" sz="900" dirty="0" smtClean="0">
                <a:solidFill>
                  <a:prstClr val="black"/>
                </a:solidFill>
                <a:latin typeface="Consolas"/>
              </a:rPr>
              <a:t>)</a:t>
            </a:r>
            <a:endParaRPr lang="en-AU" sz="900" dirty="0">
              <a:solidFill>
                <a:prstClr val="black"/>
              </a:solidFill>
              <a:latin typeface="Consolas"/>
            </a:endParaRPr>
          </a:p>
          <a:p>
            <a:r>
              <a:rPr lang="en-AU" sz="900" dirty="0" smtClean="0">
                <a:solidFill>
                  <a:prstClr val="black"/>
                </a:solidFill>
                <a:latin typeface="Consolas"/>
              </a:rPr>
              <a:t>    {</a:t>
            </a:r>
            <a:endParaRPr lang="en-AU" sz="900" dirty="0">
              <a:solidFill>
                <a:prstClr val="black"/>
              </a:solidFill>
              <a:latin typeface="Consolas"/>
            </a:endParaRPr>
          </a:p>
          <a:p>
            <a:r>
              <a:rPr lang="en-AU" sz="900" dirty="0" smtClean="0">
                <a:solidFill>
                  <a:srgbClr val="008000"/>
                </a:solidFill>
                <a:latin typeface="Consolas"/>
              </a:rPr>
              <a:t>        // </a:t>
            </a:r>
            <a:r>
              <a:rPr lang="en-AU" sz="900" dirty="0">
                <a:solidFill>
                  <a:srgbClr val="008000"/>
                </a:solidFill>
                <a:latin typeface="Consolas"/>
              </a:rPr>
              <a:t>(There's only one Will Farrell)</a:t>
            </a:r>
            <a:endParaRPr lang="en-AU" sz="900" dirty="0">
              <a:solidFill>
                <a:prstClr val="black"/>
              </a:solidFill>
              <a:latin typeface="Consolas"/>
            </a:endParaRPr>
          </a:p>
          <a:p>
            <a:r>
              <a:rPr lang="en-AU" sz="900" dirty="0" smtClean="0">
                <a:solidFill>
                  <a:prstClr val="black"/>
                </a:solidFill>
                <a:latin typeface="Consolas"/>
              </a:rPr>
              <a:t>        </a:t>
            </a:r>
            <a:r>
              <a:rPr lang="en-AU" sz="900" dirty="0" err="1" smtClean="0">
                <a:solidFill>
                  <a:prstClr val="black"/>
                </a:solidFill>
                <a:latin typeface="Consolas"/>
              </a:rPr>
              <a:t>m_instance</a:t>
            </a:r>
            <a:r>
              <a:rPr lang="en-AU" sz="900" dirty="0" smtClean="0">
                <a:solidFill>
                  <a:prstClr val="black"/>
                </a:solidFill>
                <a:latin typeface="Consolas"/>
              </a:rPr>
              <a:t> </a:t>
            </a:r>
            <a:r>
              <a:rPr lang="en-AU" sz="900" dirty="0">
                <a:solidFill>
                  <a:prstClr val="black"/>
                </a:solidFill>
                <a:latin typeface="Consolas"/>
              </a:rPr>
              <a:t>= </a:t>
            </a:r>
            <a:r>
              <a:rPr lang="en-AU" sz="900" dirty="0">
                <a:solidFill>
                  <a:srgbClr val="0000FF"/>
                </a:solidFill>
                <a:latin typeface="Consolas"/>
              </a:rPr>
              <a:t>new</a:t>
            </a:r>
            <a:r>
              <a:rPr lang="en-AU" sz="900" dirty="0">
                <a:solidFill>
                  <a:prstClr val="black"/>
                </a:solidFill>
                <a:latin typeface="Consolas"/>
              </a:rPr>
              <a:t> </a:t>
            </a:r>
            <a:r>
              <a:rPr lang="en-AU" sz="900" dirty="0" err="1">
                <a:solidFill>
                  <a:prstClr val="black"/>
                </a:solidFill>
                <a:latin typeface="Consolas"/>
              </a:rPr>
              <a:t>WillFarrell</a:t>
            </a:r>
            <a:r>
              <a:rPr lang="en-AU" sz="900" dirty="0">
                <a:solidFill>
                  <a:prstClr val="black"/>
                </a:solidFill>
                <a:latin typeface="Consolas"/>
              </a:rPr>
              <a:t>;</a:t>
            </a:r>
          </a:p>
          <a:p>
            <a:r>
              <a:rPr lang="en-AU" sz="900" dirty="0" smtClean="0">
                <a:solidFill>
                  <a:prstClr val="black"/>
                </a:solidFill>
                <a:latin typeface="Consolas"/>
              </a:rPr>
              <a:t>    }</a:t>
            </a:r>
            <a:endParaRPr lang="en-AU" sz="900" dirty="0">
              <a:solidFill>
                <a:prstClr val="black"/>
              </a:solidFill>
              <a:latin typeface="Consolas"/>
            </a:endParaRPr>
          </a:p>
          <a:p>
            <a:r>
              <a:rPr lang="en-AU" sz="900" dirty="0" smtClean="0">
                <a:solidFill>
                  <a:srgbClr val="0000FF"/>
                </a:solidFill>
                <a:latin typeface="Consolas"/>
              </a:rPr>
              <a:t>    return</a:t>
            </a:r>
            <a:r>
              <a:rPr lang="en-AU" sz="900" dirty="0" smtClean="0">
                <a:solidFill>
                  <a:prstClr val="black"/>
                </a:solidFill>
                <a:latin typeface="Consolas"/>
              </a:rPr>
              <a:t> </a:t>
            </a:r>
            <a:r>
              <a:rPr lang="en-AU" sz="900" dirty="0" err="1">
                <a:solidFill>
                  <a:prstClr val="black"/>
                </a:solidFill>
                <a:latin typeface="Consolas"/>
              </a:rPr>
              <a:t>m_instance</a:t>
            </a:r>
            <a:r>
              <a:rPr lang="en-AU" sz="900" dirty="0">
                <a:solidFill>
                  <a:prstClr val="black"/>
                </a:solidFill>
                <a:latin typeface="Consolas"/>
              </a:rPr>
              <a:t>;</a:t>
            </a:r>
          </a:p>
          <a:p>
            <a:r>
              <a:rPr lang="en-AU" sz="900" dirty="0" smtClean="0">
                <a:solidFill>
                  <a:prstClr val="black"/>
                </a:solidFill>
                <a:latin typeface="Consolas"/>
              </a:rPr>
              <a:t>}</a:t>
            </a:r>
            <a:endParaRPr lang="en-AU" sz="900" dirty="0">
              <a:solidFill>
                <a:prstClr val="black"/>
              </a:solidFill>
              <a:latin typeface="Consolas"/>
            </a:endParaRPr>
          </a:p>
          <a:p>
            <a:endParaRPr lang="en-AU" sz="900" dirty="0">
              <a:solidFill>
                <a:prstClr val="black"/>
              </a:solidFill>
              <a:latin typeface="Consolas"/>
            </a:endParaRPr>
          </a:p>
          <a:p>
            <a:r>
              <a:rPr lang="en-AU" sz="900" dirty="0">
                <a:solidFill>
                  <a:srgbClr val="0000FF"/>
                </a:solidFill>
                <a:latin typeface="Consolas"/>
              </a:rPr>
              <a:t>void</a:t>
            </a:r>
            <a:r>
              <a:rPr lang="en-AU" sz="900" dirty="0">
                <a:solidFill>
                  <a:prstClr val="black"/>
                </a:solidFill>
                <a:latin typeface="Consolas"/>
              </a:rPr>
              <a:t> </a:t>
            </a:r>
            <a:r>
              <a:rPr lang="en-AU" sz="900" dirty="0" err="1">
                <a:solidFill>
                  <a:prstClr val="black"/>
                </a:solidFill>
                <a:latin typeface="Consolas"/>
              </a:rPr>
              <a:t>WillFarrell</a:t>
            </a:r>
            <a:r>
              <a:rPr lang="en-AU" sz="900" dirty="0">
                <a:solidFill>
                  <a:prstClr val="black"/>
                </a:solidFill>
                <a:latin typeface="Consolas"/>
              </a:rPr>
              <a:t>::</a:t>
            </a:r>
            <a:r>
              <a:rPr lang="en-AU" sz="900" dirty="0" err="1">
                <a:solidFill>
                  <a:prstClr val="black"/>
                </a:solidFill>
                <a:latin typeface="Consolas"/>
              </a:rPr>
              <a:t>SaySomething</a:t>
            </a:r>
            <a:r>
              <a:rPr lang="en-AU" sz="900" dirty="0">
                <a:solidFill>
                  <a:prstClr val="black"/>
                </a:solidFill>
                <a:latin typeface="Consolas"/>
              </a:rPr>
              <a:t>()</a:t>
            </a:r>
          </a:p>
          <a:p>
            <a:r>
              <a:rPr lang="en-AU" sz="900" dirty="0">
                <a:solidFill>
                  <a:prstClr val="black"/>
                </a:solidFill>
                <a:latin typeface="Consolas"/>
              </a:rPr>
              <a:t>{</a:t>
            </a:r>
          </a:p>
          <a:p>
            <a:r>
              <a:rPr lang="en-AU" sz="900" dirty="0" smtClean="0">
                <a:solidFill>
                  <a:prstClr val="black"/>
                </a:solidFill>
                <a:latin typeface="Consolas"/>
              </a:rPr>
              <a:t>    </a:t>
            </a:r>
            <a:r>
              <a:rPr lang="en-AU" sz="900" dirty="0" err="1" smtClean="0">
                <a:solidFill>
                  <a:prstClr val="black"/>
                </a:solidFill>
                <a:latin typeface="Consolas"/>
              </a:rPr>
              <a:t>std</a:t>
            </a:r>
            <a:r>
              <a:rPr lang="en-AU" sz="900" dirty="0">
                <a:solidFill>
                  <a:prstClr val="black"/>
                </a:solidFill>
                <a:latin typeface="Consolas"/>
              </a:rPr>
              <a:t>::</a:t>
            </a:r>
            <a:r>
              <a:rPr lang="en-AU" sz="900" dirty="0" err="1">
                <a:solidFill>
                  <a:prstClr val="black"/>
                </a:solidFill>
                <a:latin typeface="Consolas"/>
              </a:rPr>
              <a:t>cout</a:t>
            </a:r>
            <a:r>
              <a:rPr lang="en-AU" sz="900" dirty="0">
                <a:solidFill>
                  <a:prstClr val="black"/>
                </a:solidFill>
                <a:latin typeface="Consolas"/>
              </a:rPr>
              <a:t> &lt;&lt; </a:t>
            </a:r>
            <a:r>
              <a:rPr lang="en-AU" sz="900" dirty="0">
                <a:solidFill>
                  <a:srgbClr val="A31515"/>
                </a:solidFill>
                <a:latin typeface="Consolas"/>
              </a:rPr>
              <a:t>"Well, that escalated quickly."</a:t>
            </a:r>
            <a:r>
              <a:rPr lang="en-AU" sz="900" dirty="0">
                <a:solidFill>
                  <a:prstClr val="black"/>
                </a:solidFill>
                <a:latin typeface="Consolas"/>
              </a:rPr>
              <a:t> &lt;&lt; </a:t>
            </a:r>
            <a:r>
              <a:rPr lang="en-AU" sz="900" dirty="0" err="1">
                <a:solidFill>
                  <a:prstClr val="black"/>
                </a:solidFill>
                <a:latin typeface="Consolas"/>
              </a:rPr>
              <a:t>std</a:t>
            </a:r>
            <a:r>
              <a:rPr lang="en-AU" sz="900" dirty="0">
                <a:solidFill>
                  <a:prstClr val="black"/>
                </a:solidFill>
                <a:latin typeface="Consolas"/>
              </a:rPr>
              <a:t>::</a:t>
            </a:r>
            <a:r>
              <a:rPr lang="en-AU" sz="900" dirty="0" err="1">
                <a:solidFill>
                  <a:prstClr val="black"/>
                </a:solidFill>
                <a:latin typeface="Consolas"/>
              </a:rPr>
              <a:t>endl</a:t>
            </a:r>
            <a:r>
              <a:rPr lang="en-AU" sz="900" dirty="0">
                <a:solidFill>
                  <a:prstClr val="black"/>
                </a:solidFill>
                <a:latin typeface="Consolas"/>
              </a:rPr>
              <a:t>;</a:t>
            </a:r>
          </a:p>
          <a:p>
            <a:r>
              <a:rPr lang="en-AU" sz="900" dirty="0" smtClean="0">
                <a:solidFill>
                  <a:prstClr val="black"/>
                </a:solidFill>
                <a:latin typeface="Consolas"/>
              </a:rPr>
              <a:t>}</a:t>
            </a:r>
            <a:endParaRPr lang="en-AU" sz="600" dirty="0"/>
          </a:p>
        </p:txBody>
      </p:sp>
    </p:spTree>
    <p:extLst>
      <p:ext uri="{BB962C8B-B14F-4D97-AF65-F5344CB8AC3E}">
        <p14:creationId xmlns:p14="http://schemas.microsoft.com/office/powerpoint/2010/main" val="875300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Singleton Usage</a:t>
            </a:r>
            <a:endParaRPr lang="en-AU" dirty="0"/>
          </a:p>
        </p:txBody>
      </p:sp>
      <p:sp>
        <p:nvSpPr>
          <p:cNvPr id="3" name="Content Placeholder 2"/>
          <p:cNvSpPr>
            <a:spLocks noGrp="1"/>
          </p:cNvSpPr>
          <p:nvPr>
            <p:ph idx="10"/>
          </p:nvPr>
        </p:nvSpPr>
        <p:spPr>
          <a:xfrm>
            <a:off x="323850" y="1203325"/>
            <a:ext cx="7776542" cy="1368425"/>
          </a:xfrm>
        </p:spPr>
        <p:txBody>
          <a:bodyPr>
            <a:normAutofit fontScale="85000" lnSpcReduction="20000"/>
          </a:bodyPr>
          <a:lstStyle/>
          <a:p>
            <a:r>
              <a:rPr lang="en-AU" dirty="0" smtClean="0"/>
              <a:t>Access is provided via a function</a:t>
            </a:r>
          </a:p>
          <a:p>
            <a:pPr lvl="1"/>
            <a:endParaRPr lang="en-AU" dirty="0" smtClean="0"/>
          </a:p>
          <a:p>
            <a:r>
              <a:rPr lang="en-AU" dirty="0" smtClean="0"/>
              <a:t>Any file that includes the singleton header will have access to that class</a:t>
            </a:r>
            <a:endParaRPr lang="en-AU" dirty="0"/>
          </a:p>
        </p:txBody>
      </p:sp>
      <p:sp>
        <p:nvSpPr>
          <p:cNvPr id="5" name="TextBox 4"/>
          <p:cNvSpPr txBox="1"/>
          <p:nvPr/>
        </p:nvSpPr>
        <p:spPr>
          <a:xfrm>
            <a:off x="539552" y="2931790"/>
            <a:ext cx="5328592" cy="1384995"/>
          </a:xfrm>
          <a:prstGeom prst="rect">
            <a:avLst/>
          </a:prstGeom>
          <a:solidFill>
            <a:schemeClr val="bg1"/>
          </a:solidFill>
        </p:spPr>
        <p:txBody>
          <a:bodyPr wrap="square" rtlCol="0">
            <a:spAutoFit/>
          </a:bodyPr>
          <a:lstStyle/>
          <a:p>
            <a:r>
              <a:rPr lang="en-AU" sz="1200" dirty="0">
                <a:solidFill>
                  <a:srgbClr val="0000FF"/>
                </a:solidFill>
                <a:latin typeface="Consolas"/>
              </a:rPr>
              <a:t>#include</a:t>
            </a:r>
            <a:r>
              <a:rPr lang="en-AU" sz="1200" dirty="0">
                <a:solidFill>
                  <a:prstClr val="black"/>
                </a:solidFill>
                <a:latin typeface="Consolas"/>
              </a:rPr>
              <a:t> </a:t>
            </a:r>
            <a:r>
              <a:rPr lang="en-AU" sz="1200" dirty="0">
                <a:solidFill>
                  <a:srgbClr val="A31515"/>
                </a:solidFill>
                <a:latin typeface="Consolas"/>
              </a:rPr>
              <a:t>"</a:t>
            </a:r>
            <a:r>
              <a:rPr lang="en-AU" sz="1200" dirty="0" err="1">
                <a:solidFill>
                  <a:srgbClr val="A31515"/>
                </a:solidFill>
                <a:latin typeface="Consolas"/>
              </a:rPr>
              <a:t>WillFarrell.h</a:t>
            </a:r>
            <a:r>
              <a:rPr lang="en-AU" sz="1200" dirty="0" smtClean="0">
                <a:solidFill>
                  <a:srgbClr val="A31515"/>
                </a:solidFill>
                <a:latin typeface="Consolas"/>
              </a:rPr>
              <a:t>"</a:t>
            </a:r>
            <a:endParaRPr lang="en-AU" sz="1200" dirty="0">
              <a:solidFill>
                <a:prstClr val="black"/>
              </a:solidFill>
              <a:latin typeface="Consolas"/>
            </a:endParaRPr>
          </a:p>
          <a:p>
            <a:endParaRPr lang="en-AU" sz="1200" dirty="0">
              <a:solidFill>
                <a:prstClr val="black"/>
              </a:solidFill>
              <a:latin typeface="Consolas"/>
            </a:endParaRPr>
          </a:p>
          <a:p>
            <a:r>
              <a:rPr lang="en-AU" sz="1200" dirty="0" err="1">
                <a:solidFill>
                  <a:srgbClr val="0000FF"/>
                </a:solidFill>
                <a:latin typeface="Consolas"/>
              </a:rPr>
              <a:t>int</a:t>
            </a:r>
            <a:r>
              <a:rPr lang="en-AU" sz="1200" dirty="0">
                <a:solidFill>
                  <a:prstClr val="black"/>
                </a:solidFill>
                <a:latin typeface="Consolas"/>
              </a:rPr>
              <a:t> </a:t>
            </a:r>
            <a:r>
              <a:rPr lang="en-AU" sz="1200" dirty="0" smtClean="0">
                <a:solidFill>
                  <a:prstClr val="black"/>
                </a:solidFill>
                <a:latin typeface="Consolas"/>
              </a:rPr>
              <a:t>main(</a:t>
            </a:r>
            <a:r>
              <a:rPr lang="en-AU" sz="1200" dirty="0" err="1" smtClean="0">
                <a:solidFill>
                  <a:srgbClr val="0000FF"/>
                </a:solidFill>
                <a:latin typeface="Consolas"/>
              </a:rPr>
              <a:t>int</a:t>
            </a:r>
            <a:r>
              <a:rPr lang="en-AU" sz="1200" dirty="0" smtClean="0">
                <a:solidFill>
                  <a:prstClr val="black"/>
                </a:solidFill>
                <a:latin typeface="Consolas"/>
              </a:rPr>
              <a:t> </a:t>
            </a:r>
            <a:r>
              <a:rPr lang="en-AU" sz="1200" dirty="0" err="1">
                <a:solidFill>
                  <a:prstClr val="black"/>
                </a:solidFill>
                <a:latin typeface="Consolas"/>
              </a:rPr>
              <a:t>argc</a:t>
            </a:r>
            <a:r>
              <a:rPr lang="en-AU" sz="1200" dirty="0">
                <a:solidFill>
                  <a:prstClr val="black"/>
                </a:solidFill>
                <a:latin typeface="Consolas"/>
              </a:rPr>
              <a:t>, </a:t>
            </a:r>
            <a:r>
              <a:rPr lang="en-AU" sz="1200" dirty="0" smtClean="0">
                <a:solidFill>
                  <a:srgbClr val="0000FF"/>
                </a:solidFill>
                <a:latin typeface="Consolas"/>
              </a:rPr>
              <a:t>char</a:t>
            </a:r>
            <a:r>
              <a:rPr lang="en-AU" sz="1200" dirty="0" smtClean="0">
                <a:solidFill>
                  <a:prstClr val="black"/>
                </a:solidFill>
                <a:latin typeface="Consolas"/>
              </a:rPr>
              <a:t>* </a:t>
            </a:r>
            <a:r>
              <a:rPr lang="en-AU" sz="1200" dirty="0" err="1">
                <a:solidFill>
                  <a:prstClr val="black"/>
                </a:solidFill>
                <a:latin typeface="Consolas"/>
              </a:rPr>
              <a:t>argv</a:t>
            </a:r>
            <a:r>
              <a:rPr lang="en-AU" sz="1200" dirty="0">
                <a:solidFill>
                  <a:prstClr val="black"/>
                </a:solidFill>
                <a:latin typeface="Consolas"/>
              </a:rPr>
              <a:t>[])</a:t>
            </a:r>
          </a:p>
          <a:p>
            <a:r>
              <a:rPr lang="en-AU" sz="1200" dirty="0">
                <a:solidFill>
                  <a:prstClr val="black"/>
                </a:solidFill>
                <a:latin typeface="Consolas"/>
              </a:rPr>
              <a:t>{</a:t>
            </a:r>
          </a:p>
          <a:p>
            <a:r>
              <a:rPr lang="en-AU" sz="1200" dirty="0" smtClean="0">
                <a:solidFill>
                  <a:prstClr val="black"/>
                </a:solidFill>
                <a:latin typeface="Consolas"/>
              </a:rPr>
              <a:t>    </a:t>
            </a:r>
            <a:r>
              <a:rPr lang="en-AU" sz="1200" dirty="0" err="1" smtClean="0">
                <a:solidFill>
                  <a:prstClr val="black"/>
                </a:solidFill>
                <a:latin typeface="Consolas"/>
              </a:rPr>
              <a:t>WillFarrell</a:t>
            </a:r>
            <a:r>
              <a:rPr lang="en-AU" sz="1200" dirty="0">
                <a:solidFill>
                  <a:prstClr val="black"/>
                </a:solidFill>
                <a:latin typeface="Consolas"/>
              </a:rPr>
              <a:t>::Instance()-&gt;</a:t>
            </a:r>
            <a:r>
              <a:rPr lang="en-AU" sz="1200" dirty="0" err="1">
                <a:solidFill>
                  <a:prstClr val="black"/>
                </a:solidFill>
                <a:latin typeface="Consolas"/>
              </a:rPr>
              <a:t>SaySomething</a:t>
            </a:r>
            <a:r>
              <a:rPr lang="en-AU" sz="1200" dirty="0">
                <a:solidFill>
                  <a:prstClr val="black"/>
                </a:solidFill>
                <a:latin typeface="Consolas"/>
              </a:rPr>
              <a:t>();</a:t>
            </a:r>
          </a:p>
          <a:p>
            <a:r>
              <a:rPr lang="en-AU" sz="1200" dirty="0">
                <a:solidFill>
                  <a:srgbClr val="0000FF"/>
                </a:solidFill>
                <a:latin typeface="Consolas"/>
              </a:rPr>
              <a:t> </a:t>
            </a:r>
            <a:r>
              <a:rPr lang="en-AU" sz="1200" dirty="0" smtClean="0">
                <a:solidFill>
                  <a:srgbClr val="0000FF"/>
                </a:solidFill>
                <a:latin typeface="Consolas"/>
              </a:rPr>
              <a:t>   </a:t>
            </a:r>
            <a:r>
              <a:rPr lang="en-AU" sz="1200" dirty="0" smtClean="0">
                <a:solidFill>
                  <a:srgbClr val="0000FF"/>
                </a:solidFill>
                <a:latin typeface="Consolas"/>
              </a:rPr>
              <a:t>return</a:t>
            </a:r>
            <a:r>
              <a:rPr lang="en-AU" sz="1200" dirty="0" smtClean="0">
                <a:solidFill>
                  <a:prstClr val="black"/>
                </a:solidFill>
                <a:latin typeface="Consolas"/>
              </a:rPr>
              <a:t> </a:t>
            </a:r>
            <a:r>
              <a:rPr lang="en-AU" sz="1200" dirty="0">
                <a:solidFill>
                  <a:prstClr val="black"/>
                </a:solidFill>
                <a:latin typeface="Consolas"/>
              </a:rPr>
              <a:t>0;</a:t>
            </a:r>
          </a:p>
          <a:p>
            <a:r>
              <a:rPr lang="en-AU" sz="1200" dirty="0" smtClean="0">
                <a:solidFill>
                  <a:prstClr val="black"/>
                </a:solidFill>
                <a:latin typeface="Consolas"/>
              </a:rPr>
              <a:t>}</a:t>
            </a:r>
            <a:endParaRPr lang="en-AU" sz="1000" dirty="0"/>
          </a:p>
        </p:txBody>
      </p:sp>
      <p:pic>
        <p:nvPicPr>
          <p:cNvPr id="3074" name="Picture 2" descr="http://cdn.memegenerator.net/instances/250x250/2686716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2431360"/>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234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 Pool</a:t>
            </a:r>
            <a:endParaRPr lang="en-AU" dirty="0"/>
          </a:p>
        </p:txBody>
      </p:sp>
      <p:sp>
        <p:nvSpPr>
          <p:cNvPr id="3" name="Content Placeholder 2"/>
          <p:cNvSpPr>
            <a:spLocks noGrp="1"/>
          </p:cNvSpPr>
          <p:nvPr>
            <p:ph idx="10"/>
          </p:nvPr>
        </p:nvSpPr>
        <p:spPr/>
        <p:txBody>
          <a:bodyPr>
            <a:normAutofit fontScale="92500" lnSpcReduction="20000"/>
          </a:bodyPr>
          <a:lstStyle/>
          <a:p>
            <a:r>
              <a:rPr lang="en-US" dirty="0" smtClean="0"/>
              <a:t>Improve memory performance</a:t>
            </a:r>
          </a:p>
          <a:p>
            <a:pPr lvl="1"/>
            <a:endParaRPr lang="en-US" dirty="0" smtClean="0"/>
          </a:p>
          <a:p>
            <a:r>
              <a:rPr lang="en-US" dirty="0" smtClean="0"/>
              <a:t>Reuses objects from a fixed pool instead of creating / destroying objects</a:t>
            </a:r>
          </a:p>
          <a:p>
            <a:pPr lvl="1"/>
            <a:endParaRPr lang="en-US" dirty="0" smtClean="0"/>
          </a:p>
          <a:p>
            <a:r>
              <a:rPr lang="en-US" dirty="0" smtClean="0"/>
              <a:t>Used when:</a:t>
            </a:r>
          </a:p>
          <a:p>
            <a:pPr lvl="1"/>
            <a:r>
              <a:rPr lang="en-US" dirty="0" smtClean="0"/>
              <a:t>Need to frequently create / destroy objects</a:t>
            </a:r>
          </a:p>
          <a:p>
            <a:pPr lvl="1"/>
            <a:r>
              <a:rPr lang="en-US" dirty="0" smtClean="0"/>
              <a:t>Objects are small in size</a:t>
            </a:r>
          </a:p>
          <a:p>
            <a:pPr lvl="1"/>
            <a:r>
              <a:rPr lang="en-US" dirty="0" smtClean="0"/>
              <a:t>Allocating on the heap is slow / could lead to fragmentation</a:t>
            </a:r>
            <a:endParaRPr lang="en-US" dirty="0" smtClean="0"/>
          </a:p>
        </p:txBody>
      </p:sp>
    </p:spTree>
    <p:extLst>
      <p:ext uri="{BB962C8B-B14F-4D97-AF65-F5344CB8AC3E}">
        <p14:creationId xmlns:p14="http://schemas.microsoft.com/office/powerpoint/2010/main" val="3524647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 Pool</a:t>
            </a:r>
            <a:endParaRPr lang="en-AU" dirty="0"/>
          </a:p>
        </p:txBody>
      </p:sp>
      <p:sp>
        <p:nvSpPr>
          <p:cNvPr id="3" name="Content Placeholder 2"/>
          <p:cNvSpPr>
            <a:spLocks noGrp="1"/>
          </p:cNvSpPr>
          <p:nvPr>
            <p:ph idx="10"/>
          </p:nvPr>
        </p:nvSpPr>
        <p:spPr/>
        <p:txBody>
          <a:bodyPr/>
          <a:lstStyle/>
          <a:p>
            <a:r>
              <a:rPr lang="en-US" dirty="0" smtClean="0"/>
              <a:t>Avoids memory fragmentation</a:t>
            </a:r>
            <a:endParaRPr lang="en-AU" dirty="0" smtClean="0"/>
          </a:p>
        </p:txBody>
      </p:sp>
      <p:pic>
        <p:nvPicPr>
          <p:cNvPr id="1026" name="Picture 2" descr="A series of memory operations leading to fragmenta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928" y="1779662"/>
            <a:ext cx="4264024" cy="26199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0224" y="4731990"/>
            <a:ext cx="6508705" cy="276999"/>
          </a:xfrm>
          <a:prstGeom prst="rect">
            <a:avLst/>
          </a:prstGeom>
          <a:noFill/>
        </p:spPr>
        <p:txBody>
          <a:bodyPr wrap="none" rtlCol="0">
            <a:spAutoFit/>
          </a:bodyPr>
          <a:lstStyle/>
          <a:p>
            <a:r>
              <a:rPr lang="en-US" sz="1200" dirty="0" smtClean="0">
                <a:solidFill>
                  <a:schemeClr val="bg1"/>
                </a:solidFill>
              </a:rPr>
              <a:t>Image source: Game </a:t>
            </a:r>
            <a:r>
              <a:rPr lang="en-US" sz="1200" dirty="0">
                <a:solidFill>
                  <a:schemeClr val="bg1"/>
                </a:solidFill>
              </a:rPr>
              <a:t>Programming Patterns, http://gameprogrammingpatterns.com/object-pool.html</a:t>
            </a:r>
            <a:endParaRPr lang="en-AU" sz="1200" dirty="0">
              <a:solidFill>
                <a:schemeClr val="bg1"/>
              </a:solidFill>
            </a:endParaRPr>
          </a:p>
        </p:txBody>
      </p:sp>
    </p:spTree>
    <p:extLst>
      <p:ext uri="{BB962C8B-B14F-4D97-AF65-F5344CB8AC3E}">
        <p14:creationId xmlns:p14="http://schemas.microsoft.com/office/powerpoint/2010/main" val="1631112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 Pool</a:t>
            </a:r>
            <a:endParaRPr lang="en-AU" dirty="0"/>
          </a:p>
        </p:txBody>
      </p:sp>
      <p:sp>
        <p:nvSpPr>
          <p:cNvPr id="3" name="Content Placeholder 2"/>
          <p:cNvSpPr>
            <a:spLocks noGrp="1"/>
          </p:cNvSpPr>
          <p:nvPr>
            <p:ph idx="10"/>
          </p:nvPr>
        </p:nvSpPr>
        <p:spPr/>
        <p:txBody>
          <a:bodyPr>
            <a:normAutofit fontScale="85000" lnSpcReduction="10000"/>
          </a:bodyPr>
          <a:lstStyle/>
          <a:p>
            <a:r>
              <a:rPr lang="en-US" dirty="0" smtClean="0"/>
              <a:t>Define a </a:t>
            </a:r>
            <a:r>
              <a:rPr lang="en-US" dirty="0" smtClean="0">
                <a:solidFill>
                  <a:srgbClr val="00B0F0"/>
                </a:solidFill>
              </a:rPr>
              <a:t>pool</a:t>
            </a:r>
            <a:r>
              <a:rPr lang="en-US" dirty="0" smtClean="0"/>
              <a:t>, a collection of reusable objects</a:t>
            </a:r>
          </a:p>
          <a:p>
            <a:pPr lvl="1"/>
            <a:endParaRPr lang="en-US" dirty="0" smtClean="0"/>
          </a:p>
          <a:p>
            <a:r>
              <a:rPr lang="en-US" dirty="0" smtClean="0"/>
              <a:t>Each object tracks it’s </a:t>
            </a:r>
            <a:r>
              <a:rPr lang="en-US" dirty="0" smtClean="0">
                <a:solidFill>
                  <a:srgbClr val="00B0F0"/>
                </a:solidFill>
              </a:rPr>
              <a:t>alive</a:t>
            </a:r>
            <a:r>
              <a:rPr lang="en-US" dirty="0" smtClean="0"/>
              <a:t> state</a:t>
            </a:r>
          </a:p>
          <a:p>
            <a:pPr lvl="1"/>
            <a:endParaRPr lang="en-US" dirty="0" smtClean="0"/>
          </a:p>
          <a:p>
            <a:r>
              <a:rPr lang="en-US" dirty="0" smtClean="0"/>
              <a:t>On launch create all objects, set state to </a:t>
            </a:r>
            <a:r>
              <a:rPr lang="en-US" dirty="0" smtClean="0">
                <a:solidFill>
                  <a:srgbClr val="00B0F0"/>
                </a:solidFill>
              </a:rPr>
              <a:t>dead</a:t>
            </a:r>
            <a:endParaRPr lang="en-US" dirty="0" smtClean="0"/>
          </a:p>
          <a:p>
            <a:pPr lvl="1"/>
            <a:endParaRPr lang="en-US" dirty="0" smtClean="0"/>
          </a:p>
          <a:p>
            <a:r>
              <a:rPr lang="en-US" dirty="0" smtClean="0"/>
              <a:t>To spawn a new object get the first </a:t>
            </a:r>
            <a:r>
              <a:rPr lang="en-US" dirty="0" smtClean="0">
                <a:solidFill>
                  <a:srgbClr val="00B0F0"/>
                </a:solidFill>
              </a:rPr>
              <a:t>dead</a:t>
            </a:r>
            <a:r>
              <a:rPr lang="en-US" dirty="0" smtClean="0"/>
              <a:t> one, set to </a:t>
            </a:r>
            <a:r>
              <a:rPr lang="en-US" dirty="0" smtClean="0">
                <a:solidFill>
                  <a:srgbClr val="00B0F0"/>
                </a:solidFill>
              </a:rPr>
              <a:t>alive</a:t>
            </a:r>
            <a:endParaRPr lang="en-US" dirty="0" smtClean="0"/>
          </a:p>
          <a:p>
            <a:pPr lvl="1"/>
            <a:endParaRPr lang="en-US" dirty="0" smtClean="0"/>
          </a:p>
          <a:p>
            <a:r>
              <a:rPr lang="en-US" dirty="0" smtClean="0"/>
              <a:t>When no longer needed, set to </a:t>
            </a:r>
            <a:r>
              <a:rPr lang="en-US" dirty="0" smtClean="0">
                <a:solidFill>
                  <a:srgbClr val="00B0F0"/>
                </a:solidFill>
              </a:rPr>
              <a:t>dead</a:t>
            </a:r>
            <a:r>
              <a:rPr lang="en-US" dirty="0" smtClean="0"/>
              <a:t> and return to the list</a:t>
            </a:r>
            <a:endParaRPr lang="en-AU" dirty="0"/>
          </a:p>
        </p:txBody>
      </p:sp>
    </p:spTree>
    <p:extLst>
      <p:ext uri="{BB962C8B-B14F-4D97-AF65-F5344CB8AC3E}">
        <p14:creationId xmlns:p14="http://schemas.microsoft.com/office/powerpoint/2010/main" val="26405769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Factory</a:t>
            </a:r>
            <a:endParaRPr lang="en-AU" dirty="0"/>
          </a:p>
        </p:txBody>
      </p:sp>
      <p:sp>
        <p:nvSpPr>
          <p:cNvPr id="3" name="Content Placeholder 2"/>
          <p:cNvSpPr>
            <a:spLocks noGrp="1"/>
          </p:cNvSpPr>
          <p:nvPr>
            <p:ph idx="10"/>
          </p:nvPr>
        </p:nvSpPr>
        <p:spPr/>
        <p:txBody>
          <a:bodyPr>
            <a:normAutofit fontScale="92500" lnSpcReduction="20000"/>
          </a:bodyPr>
          <a:lstStyle/>
          <a:p>
            <a:r>
              <a:rPr lang="en-AU" dirty="0" smtClean="0"/>
              <a:t>A Factory is used to construct objects </a:t>
            </a:r>
            <a:br>
              <a:rPr lang="en-AU" dirty="0" smtClean="0"/>
            </a:br>
            <a:r>
              <a:rPr lang="en-AU" dirty="0" smtClean="0"/>
              <a:t>without having to specify the exact type</a:t>
            </a:r>
          </a:p>
          <a:p>
            <a:pPr lvl="1"/>
            <a:endParaRPr lang="en-AU" dirty="0" smtClean="0"/>
          </a:p>
          <a:p>
            <a:r>
              <a:rPr lang="en-AU" dirty="0" smtClean="0"/>
              <a:t>The type can be specified with an identifier</a:t>
            </a:r>
          </a:p>
          <a:p>
            <a:pPr lvl="1"/>
            <a:r>
              <a:rPr lang="en-AU" dirty="0" smtClean="0"/>
              <a:t>Such as a string, or integer</a:t>
            </a:r>
          </a:p>
          <a:p>
            <a:pPr lvl="1"/>
            <a:endParaRPr lang="en-AU" dirty="0" smtClean="0"/>
          </a:p>
          <a:p>
            <a:r>
              <a:rPr lang="en-AU" dirty="0" smtClean="0"/>
              <a:t>There are many methods of implementing this</a:t>
            </a:r>
          </a:p>
          <a:p>
            <a:pPr lvl="1"/>
            <a:endParaRPr lang="en-AU" dirty="0" smtClean="0"/>
          </a:p>
          <a:p>
            <a:r>
              <a:rPr lang="en-AU" dirty="0" smtClean="0"/>
              <a:t>Most games have some form of factory</a:t>
            </a:r>
          </a:p>
          <a:p>
            <a:endParaRPr lang="en-AU" dirty="0"/>
          </a:p>
        </p:txBody>
      </p:sp>
      <p:pic>
        <p:nvPicPr>
          <p:cNvPr id="4" name="Picture 2" descr="https://encrypted-tbn0.gstatic.com/images?q=tbn:ANd9GcTtFsxvwjTIeOVfI2o2X9EY-d6__vsriIPUesQLr93X9ptO6Pri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1063229"/>
            <a:ext cx="1800200" cy="1067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7732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Factory: Implementation</a:t>
            </a:r>
            <a:endParaRPr lang="en-AU" dirty="0"/>
          </a:p>
        </p:txBody>
      </p:sp>
      <p:sp>
        <p:nvSpPr>
          <p:cNvPr id="3" name="Content Placeholder 2"/>
          <p:cNvSpPr>
            <a:spLocks noGrp="1"/>
          </p:cNvSpPr>
          <p:nvPr>
            <p:ph idx="10"/>
          </p:nvPr>
        </p:nvSpPr>
        <p:spPr>
          <a:xfrm>
            <a:off x="323850" y="1203325"/>
            <a:ext cx="3960118" cy="3384649"/>
          </a:xfrm>
        </p:spPr>
        <p:txBody>
          <a:bodyPr/>
          <a:lstStyle/>
          <a:p>
            <a:r>
              <a:rPr lang="en-AU" dirty="0" smtClean="0"/>
              <a:t>The factory creates an object that is specified by a string</a:t>
            </a:r>
          </a:p>
          <a:p>
            <a:pPr lvl="1"/>
            <a:endParaRPr lang="en-AU" dirty="0" smtClean="0"/>
          </a:p>
          <a:p>
            <a:r>
              <a:rPr lang="en-AU" dirty="0" smtClean="0"/>
              <a:t>The function could be setup like this:</a:t>
            </a:r>
            <a:endParaRPr lang="en-AU" dirty="0"/>
          </a:p>
        </p:txBody>
      </p:sp>
      <p:sp>
        <p:nvSpPr>
          <p:cNvPr id="4" name="TextBox 3"/>
          <p:cNvSpPr txBox="1"/>
          <p:nvPr/>
        </p:nvSpPr>
        <p:spPr>
          <a:xfrm>
            <a:off x="-900608" y="2139702"/>
            <a:ext cx="184731" cy="369332"/>
          </a:xfrm>
          <a:prstGeom prst="rect">
            <a:avLst/>
          </a:prstGeom>
          <a:noFill/>
        </p:spPr>
        <p:txBody>
          <a:bodyPr wrap="none" rtlCol="0">
            <a:spAutoFit/>
          </a:bodyPr>
          <a:lstStyle/>
          <a:p>
            <a:endParaRPr lang="en-AU" dirty="0"/>
          </a:p>
        </p:txBody>
      </p:sp>
      <p:sp>
        <p:nvSpPr>
          <p:cNvPr id="7" name="TextBox 6"/>
          <p:cNvSpPr txBox="1"/>
          <p:nvPr/>
        </p:nvSpPr>
        <p:spPr>
          <a:xfrm>
            <a:off x="4283968" y="2931790"/>
            <a:ext cx="4464496" cy="1785104"/>
          </a:xfrm>
          <a:prstGeom prst="rect">
            <a:avLst/>
          </a:prstGeom>
          <a:solidFill>
            <a:schemeClr val="bg1"/>
          </a:solidFill>
        </p:spPr>
        <p:txBody>
          <a:bodyPr wrap="square" rtlCol="0">
            <a:spAutoFit/>
          </a:bodyPr>
          <a:lstStyle/>
          <a:p>
            <a:r>
              <a:rPr lang="en-AU" sz="1000" dirty="0" smtClean="0">
                <a:latin typeface="Consolas"/>
              </a:rPr>
              <a:t>Enemy* </a:t>
            </a:r>
            <a:r>
              <a:rPr lang="en-AU" sz="1000" dirty="0" err="1" smtClean="0">
                <a:latin typeface="Consolas"/>
              </a:rPr>
              <a:t>EnemyFactory</a:t>
            </a:r>
            <a:r>
              <a:rPr lang="en-AU" sz="1000" dirty="0">
                <a:latin typeface="Consolas"/>
              </a:rPr>
              <a:t>::</a:t>
            </a:r>
            <a:r>
              <a:rPr lang="en-AU" sz="1000" dirty="0" err="1" smtClean="0">
                <a:latin typeface="Consolas"/>
              </a:rPr>
              <a:t>CreateEnemy</a:t>
            </a:r>
            <a:r>
              <a:rPr lang="en-AU" sz="1000" dirty="0" smtClean="0">
                <a:latin typeface="Consolas"/>
              </a:rPr>
              <a:t>(</a:t>
            </a:r>
            <a:r>
              <a:rPr lang="en-AU" sz="1000" dirty="0" err="1" smtClean="0">
                <a:solidFill>
                  <a:srgbClr val="0000FF"/>
                </a:solidFill>
                <a:latin typeface="Consolas"/>
              </a:rPr>
              <a:t>const</a:t>
            </a:r>
            <a:r>
              <a:rPr lang="en-AU" sz="1000" dirty="0" smtClean="0">
                <a:solidFill>
                  <a:prstClr val="black"/>
                </a:solidFill>
                <a:latin typeface="Consolas"/>
              </a:rPr>
              <a:t> </a:t>
            </a:r>
            <a:r>
              <a:rPr lang="en-AU" sz="1000" dirty="0">
                <a:solidFill>
                  <a:srgbClr val="0000FF"/>
                </a:solidFill>
                <a:latin typeface="Consolas"/>
              </a:rPr>
              <a:t>char</a:t>
            </a:r>
            <a:r>
              <a:rPr lang="en-AU" sz="1000" dirty="0">
                <a:solidFill>
                  <a:prstClr val="black"/>
                </a:solidFill>
                <a:latin typeface="Consolas"/>
              </a:rPr>
              <a:t>* </a:t>
            </a:r>
            <a:r>
              <a:rPr lang="en-AU" sz="1000" dirty="0" err="1">
                <a:solidFill>
                  <a:prstClr val="black"/>
                </a:solidFill>
                <a:latin typeface="Consolas"/>
              </a:rPr>
              <a:t>typeName</a:t>
            </a:r>
            <a:r>
              <a:rPr lang="en-AU" sz="1000" dirty="0" smtClean="0">
                <a:solidFill>
                  <a:prstClr val="black"/>
                </a:solidFill>
                <a:latin typeface="Consolas"/>
              </a:rPr>
              <a:t>) {</a:t>
            </a:r>
            <a:endParaRPr lang="en-AU" sz="1000" dirty="0">
              <a:solidFill>
                <a:prstClr val="black"/>
              </a:solidFill>
              <a:latin typeface="Consolas"/>
            </a:endParaRPr>
          </a:p>
          <a:p>
            <a:r>
              <a:rPr lang="en-AU" sz="1000" dirty="0" smtClean="0">
                <a:solidFill>
                  <a:srgbClr val="0000FF"/>
                </a:solidFill>
                <a:latin typeface="Consolas"/>
              </a:rPr>
              <a:t>    if</a:t>
            </a:r>
            <a:r>
              <a:rPr lang="en-AU" sz="1000" dirty="0" smtClean="0">
                <a:solidFill>
                  <a:prstClr val="black"/>
                </a:solidFill>
                <a:latin typeface="Consolas"/>
              </a:rPr>
              <a:t> </a:t>
            </a:r>
            <a:r>
              <a:rPr lang="en-AU" sz="1000" dirty="0">
                <a:solidFill>
                  <a:prstClr val="black"/>
                </a:solidFill>
                <a:latin typeface="Consolas"/>
              </a:rPr>
              <a:t>( </a:t>
            </a:r>
            <a:r>
              <a:rPr lang="en-AU" sz="1000" dirty="0" err="1">
                <a:solidFill>
                  <a:prstClr val="black"/>
                </a:solidFill>
                <a:latin typeface="Consolas"/>
              </a:rPr>
              <a:t>strcmp</a:t>
            </a:r>
            <a:r>
              <a:rPr lang="en-AU" sz="1000" dirty="0">
                <a:solidFill>
                  <a:prstClr val="black"/>
                </a:solidFill>
                <a:latin typeface="Consolas"/>
              </a:rPr>
              <a:t>(</a:t>
            </a:r>
            <a:r>
              <a:rPr lang="en-AU" sz="1000" dirty="0" err="1">
                <a:solidFill>
                  <a:prstClr val="black"/>
                </a:solidFill>
                <a:latin typeface="Consolas"/>
              </a:rPr>
              <a:t>typeName</a:t>
            </a:r>
            <a:r>
              <a:rPr lang="en-AU" sz="1000" dirty="0">
                <a:solidFill>
                  <a:prstClr val="black"/>
                </a:solidFill>
                <a:latin typeface="Consolas"/>
              </a:rPr>
              <a:t>, </a:t>
            </a:r>
            <a:r>
              <a:rPr lang="en-AU" sz="1000" dirty="0" smtClean="0">
                <a:solidFill>
                  <a:srgbClr val="A31515"/>
                </a:solidFill>
                <a:latin typeface="Consolas"/>
              </a:rPr>
              <a:t>“Ghost"</a:t>
            </a:r>
            <a:r>
              <a:rPr lang="en-AU" sz="1000" dirty="0" smtClean="0">
                <a:solidFill>
                  <a:prstClr val="black"/>
                </a:solidFill>
                <a:latin typeface="Consolas"/>
              </a:rPr>
              <a:t>) </a:t>
            </a:r>
            <a:r>
              <a:rPr lang="en-AU" sz="1000" dirty="0">
                <a:solidFill>
                  <a:prstClr val="black"/>
                </a:solidFill>
                <a:latin typeface="Consolas"/>
              </a:rPr>
              <a:t>== 0 )</a:t>
            </a:r>
          </a:p>
          <a:p>
            <a:r>
              <a:rPr lang="en-AU" sz="1000" dirty="0" smtClean="0">
                <a:solidFill>
                  <a:srgbClr val="0000FF"/>
                </a:solidFill>
                <a:latin typeface="Consolas"/>
              </a:rPr>
              <a:t>        return</a:t>
            </a:r>
            <a:r>
              <a:rPr lang="en-AU" sz="1000" dirty="0" smtClean="0">
                <a:solidFill>
                  <a:prstClr val="black"/>
                </a:solidFill>
                <a:latin typeface="Consolas"/>
              </a:rPr>
              <a:t> </a:t>
            </a:r>
            <a:r>
              <a:rPr lang="en-AU" sz="1000" dirty="0">
                <a:solidFill>
                  <a:srgbClr val="0000FF"/>
                </a:solidFill>
                <a:latin typeface="Consolas"/>
              </a:rPr>
              <a:t>new</a:t>
            </a:r>
            <a:r>
              <a:rPr lang="en-AU" sz="1000" dirty="0">
                <a:solidFill>
                  <a:prstClr val="black"/>
                </a:solidFill>
                <a:latin typeface="Consolas"/>
              </a:rPr>
              <a:t> </a:t>
            </a:r>
            <a:r>
              <a:rPr lang="en-AU" sz="1000" dirty="0" smtClean="0">
                <a:solidFill>
                  <a:prstClr val="black"/>
                </a:solidFill>
                <a:latin typeface="Consolas"/>
              </a:rPr>
              <a:t>Ghost();</a:t>
            </a:r>
            <a:endParaRPr lang="en-AU" sz="1000" dirty="0">
              <a:solidFill>
                <a:prstClr val="black"/>
              </a:solidFill>
              <a:latin typeface="Consolas"/>
            </a:endParaRPr>
          </a:p>
          <a:p>
            <a:r>
              <a:rPr lang="en-AU" sz="1000" dirty="0" smtClean="0">
                <a:solidFill>
                  <a:srgbClr val="0000FF"/>
                </a:solidFill>
                <a:latin typeface="Consolas"/>
              </a:rPr>
              <a:t>    if</a:t>
            </a:r>
            <a:r>
              <a:rPr lang="en-AU" sz="1000" dirty="0" smtClean="0">
                <a:solidFill>
                  <a:prstClr val="black"/>
                </a:solidFill>
                <a:latin typeface="Consolas"/>
              </a:rPr>
              <a:t> </a:t>
            </a:r>
            <a:r>
              <a:rPr lang="en-AU" sz="1000" dirty="0">
                <a:solidFill>
                  <a:prstClr val="black"/>
                </a:solidFill>
                <a:latin typeface="Consolas"/>
              </a:rPr>
              <a:t>( </a:t>
            </a:r>
            <a:r>
              <a:rPr lang="en-AU" sz="1000" dirty="0" err="1">
                <a:solidFill>
                  <a:prstClr val="black"/>
                </a:solidFill>
                <a:latin typeface="Consolas"/>
              </a:rPr>
              <a:t>strcmp</a:t>
            </a:r>
            <a:r>
              <a:rPr lang="en-AU" sz="1000" dirty="0">
                <a:solidFill>
                  <a:prstClr val="black"/>
                </a:solidFill>
                <a:latin typeface="Consolas"/>
              </a:rPr>
              <a:t>(</a:t>
            </a:r>
            <a:r>
              <a:rPr lang="en-AU" sz="1000" dirty="0" err="1">
                <a:solidFill>
                  <a:prstClr val="black"/>
                </a:solidFill>
                <a:latin typeface="Consolas"/>
              </a:rPr>
              <a:t>typeName</a:t>
            </a:r>
            <a:r>
              <a:rPr lang="en-AU" sz="1000" dirty="0">
                <a:solidFill>
                  <a:prstClr val="black"/>
                </a:solidFill>
                <a:latin typeface="Consolas"/>
              </a:rPr>
              <a:t>, </a:t>
            </a:r>
            <a:r>
              <a:rPr lang="en-AU" sz="1000" dirty="0" smtClean="0">
                <a:solidFill>
                  <a:srgbClr val="A31515"/>
                </a:solidFill>
                <a:latin typeface="Consolas"/>
              </a:rPr>
              <a:t>“Zombie"</a:t>
            </a:r>
            <a:r>
              <a:rPr lang="en-AU" sz="1000" dirty="0" smtClean="0">
                <a:solidFill>
                  <a:prstClr val="black"/>
                </a:solidFill>
                <a:latin typeface="Consolas"/>
              </a:rPr>
              <a:t>) </a:t>
            </a:r>
            <a:r>
              <a:rPr lang="en-AU" sz="1000" dirty="0">
                <a:solidFill>
                  <a:prstClr val="black"/>
                </a:solidFill>
                <a:latin typeface="Consolas"/>
              </a:rPr>
              <a:t>== 0 )</a:t>
            </a:r>
          </a:p>
          <a:p>
            <a:r>
              <a:rPr lang="en-AU" sz="1000" dirty="0" smtClean="0">
                <a:solidFill>
                  <a:srgbClr val="0000FF"/>
                </a:solidFill>
                <a:latin typeface="Consolas"/>
              </a:rPr>
              <a:t>        return</a:t>
            </a:r>
            <a:r>
              <a:rPr lang="en-AU" sz="1000" dirty="0" smtClean="0">
                <a:solidFill>
                  <a:prstClr val="black"/>
                </a:solidFill>
                <a:latin typeface="Consolas"/>
              </a:rPr>
              <a:t> </a:t>
            </a:r>
            <a:r>
              <a:rPr lang="en-AU" sz="1000" dirty="0">
                <a:solidFill>
                  <a:srgbClr val="0000FF"/>
                </a:solidFill>
                <a:latin typeface="Consolas"/>
              </a:rPr>
              <a:t>new</a:t>
            </a:r>
            <a:r>
              <a:rPr lang="en-AU" sz="1000" dirty="0">
                <a:solidFill>
                  <a:prstClr val="black"/>
                </a:solidFill>
                <a:latin typeface="Consolas"/>
              </a:rPr>
              <a:t> </a:t>
            </a:r>
            <a:r>
              <a:rPr lang="en-AU" sz="1000" dirty="0" smtClean="0">
                <a:solidFill>
                  <a:prstClr val="black"/>
                </a:solidFill>
                <a:latin typeface="Consolas"/>
              </a:rPr>
              <a:t>Zombie();</a:t>
            </a:r>
            <a:endParaRPr lang="en-AU" sz="1000" dirty="0">
              <a:solidFill>
                <a:prstClr val="black"/>
              </a:solidFill>
              <a:latin typeface="Consolas"/>
            </a:endParaRPr>
          </a:p>
          <a:p>
            <a:r>
              <a:rPr lang="en-AU" sz="1000" dirty="0" smtClean="0">
                <a:solidFill>
                  <a:srgbClr val="0000FF"/>
                </a:solidFill>
                <a:latin typeface="Consolas"/>
              </a:rPr>
              <a:t>    if</a:t>
            </a:r>
            <a:r>
              <a:rPr lang="en-AU" sz="1000" dirty="0" smtClean="0">
                <a:solidFill>
                  <a:prstClr val="black"/>
                </a:solidFill>
                <a:latin typeface="Consolas"/>
              </a:rPr>
              <a:t> </a:t>
            </a:r>
            <a:r>
              <a:rPr lang="en-AU" sz="1000" dirty="0">
                <a:solidFill>
                  <a:prstClr val="black"/>
                </a:solidFill>
                <a:latin typeface="Consolas"/>
              </a:rPr>
              <a:t>( </a:t>
            </a:r>
            <a:r>
              <a:rPr lang="en-AU" sz="1000" dirty="0" err="1">
                <a:solidFill>
                  <a:prstClr val="black"/>
                </a:solidFill>
                <a:latin typeface="Consolas"/>
              </a:rPr>
              <a:t>strcmp</a:t>
            </a:r>
            <a:r>
              <a:rPr lang="en-AU" sz="1000" dirty="0">
                <a:solidFill>
                  <a:prstClr val="black"/>
                </a:solidFill>
                <a:latin typeface="Consolas"/>
              </a:rPr>
              <a:t>(</a:t>
            </a:r>
            <a:r>
              <a:rPr lang="en-AU" sz="1000" dirty="0" err="1">
                <a:solidFill>
                  <a:prstClr val="black"/>
                </a:solidFill>
                <a:latin typeface="Consolas"/>
              </a:rPr>
              <a:t>typeName</a:t>
            </a:r>
            <a:r>
              <a:rPr lang="en-AU" sz="1000" dirty="0">
                <a:solidFill>
                  <a:prstClr val="black"/>
                </a:solidFill>
                <a:latin typeface="Consolas"/>
              </a:rPr>
              <a:t>, </a:t>
            </a:r>
            <a:r>
              <a:rPr lang="en-AU" sz="1000" dirty="0" smtClean="0">
                <a:solidFill>
                  <a:srgbClr val="A31515"/>
                </a:solidFill>
                <a:latin typeface="Consolas"/>
              </a:rPr>
              <a:t>“Ninja"</a:t>
            </a:r>
            <a:r>
              <a:rPr lang="en-AU" sz="1000" dirty="0" smtClean="0">
                <a:solidFill>
                  <a:prstClr val="black"/>
                </a:solidFill>
                <a:latin typeface="Consolas"/>
              </a:rPr>
              <a:t>) </a:t>
            </a:r>
            <a:r>
              <a:rPr lang="en-AU" sz="1000" dirty="0">
                <a:solidFill>
                  <a:prstClr val="black"/>
                </a:solidFill>
                <a:latin typeface="Consolas"/>
              </a:rPr>
              <a:t>== 0 )</a:t>
            </a:r>
          </a:p>
          <a:p>
            <a:r>
              <a:rPr lang="en-AU" sz="1000" dirty="0" smtClean="0">
                <a:solidFill>
                  <a:srgbClr val="0000FF"/>
                </a:solidFill>
                <a:latin typeface="Consolas"/>
              </a:rPr>
              <a:t>        return</a:t>
            </a:r>
            <a:r>
              <a:rPr lang="en-AU" sz="1000" dirty="0" smtClean="0">
                <a:solidFill>
                  <a:prstClr val="black"/>
                </a:solidFill>
                <a:latin typeface="Consolas"/>
              </a:rPr>
              <a:t> </a:t>
            </a:r>
            <a:r>
              <a:rPr lang="en-AU" sz="1000" dirty="0">
                <a:solidFill>
                  <a:srgbClr val="0000FF"/>
                </a:solidFill>
                <a:latin typeface="Consolas"/>
              </a:rPr>
              <a:t>new</a:t>
            </a:r>
            <a:r>
              <a:rPr lang="en-AU" sz="1000" dirty="0">
                <a:solidFill>
                  <a:prstClr val="black"/>
                </a:solidFill>
                <a:latin typeface="Consolas"/>
              </a:rPr>
              <a:t> </a:t>
            </a:r>
            <a:r>
              <a:rPr lang="en-AU" sz="1000" dirty="0" smtClean="0">
                <a:solidFill>
                  <a:prstClr val="black"/>
                </a:solidFill>
                <a:latin typeface="Consolas"/>
              </a:rPr>
              <a:t>Ninja();</a:t>
            </a:r>
          </a:p>
          <a:p>
            <a:r>
              <a:rPr lang="en-AU" sz="1000" dirty="0">
                <a:solidFill>
                  <a:prstClr val="black"/>
                </a:solidFill>
                <a:latin typeface="Consolas"/>
              </a:rPr>
              <a:t> </a:t>
            </a:r>
            <a:r>
              <a:rPr lang="en-AU" sz="1000" dirty="0" smtClean="0">
                <a:solidFill>
                  <a:prstClr val="black"/>
                </a:solidFill>
                <a:latin typeface="Consolas"/>
              </a:rPr>
              <a:t>  </a:t>
            </a:r>
            <a:r>
              <a:rPr lang="en-AU" sz="1000" dirty="0" smtClean="0">
                <a:solidFill>
                  <a:srgbClr val="008000"/>
                </a:solidFill>
                <a:latin typeface="Consolas"/>
              </a:rPr>
              <a:t> //</a:t>
            </a:r>
            <a:r>
              <a:rPr lang="en-AU" sz="1000" dirty="0">
                <a:solidFill>
                  <a:srgbClr val="008000"/>
                </a:solidFill>
                <a:latin typeface="Consolas"/>
              </a:rPr>
              <a:t>Oh no! Unknown type </a:t>
            </a:r>
            <a:endParaRPr lang="en-AU" sz="1000" dirty="0" smtClean="0">
              <a:solidFill>
                <a:srgbClr val="008000"/>
              </a:solidFill>
              <a:latin typeface="Consolas"/>
            </a:endParaRPr>
          </a:p>
          <a:p>
            <a:r>
              <a:rPr lang="en-AU" sz="1000" dirty="0" smtClean="0">
                <a:latin typeface="Consolas"/>
              </a:rPr>
              <a:t>    </a:t>
            </a:r>
            <a:r>
              <a:rPr lang="en-AU" sz="1000" dirty="0" err="1" smtClean="0">
                <a:latin typeface="Consolas"/>
              </a:rPr>
              <a:t>std</a:t>
            </a:r>
            <a:r>
              <a:rPr lang="en-AU" sz="1000" dirty="0">
                <a:latin typeface="Consolas"/>
              </a:rPr>
              <a:t>::</a:t>
            </a:r>
            <a:r>
              <a:rPr lang="en-AU" sz="1000" dirty="0" err="1">
                <a:latin typeface="Consolas"/>
              </a:rPr>
              <a:t>cout</a:t>
            </a:r>
            <a:r>
              <a:rPr lang="en-AU" sz="1000" dirty="0">
                <a:latin typeface="Consolas"/>
              </a:rPr>
              <a:t> &lt;&lt; </a:t>
            </a:r>
            <a:r>
              <a:rPr lang="en-AU" sz="1000" dirty="0">
                <a:solidFill>
                  <a:srgbClr val="A31515"/>
                </a:solidFill>
                <a:latin typeface="Consolas"/>
              </a:rPr>
              <a:t>"Unknown type: "</a:t>
            </a:r>
            <a:r>
              <a:rPr lang="en-AU" sz="1000" dirty="0">
                <a:solidFill>
                  <a:prstClr val="black"/>
                </a:solidFill>
                <a:latin typeface="Consolas"/>
              </a:rPr>
              <a:t> &lt;&lt; </a:t>
            </a:r>
            <a:r>
              <a:rPr lang="en-AU" sz="1000" dirty="0" err="1">
                <a:solidFill>
                  <a:prstClr val="black"/>
                </a:solidFill>
                <a:latin typeface="Consolas"/>
              </a:rPr>
              <a:t>typeName</a:t>
            </a:r>
            <a:r>
              <a:rPr lang="en-AU" sz="1000" dirty="0">
                <a:solidFill>
                  <a:prstClr val="black"/>
                </a:solidFill>
                <a:latin typeface="Consolas"/>
              </a:rPr>
              <a:t> &lt;&lt; </a:t>
            </a:r>
            <a:r>
              <a:rPr lang="en-AU" sz="1000" dirty="0" err="1">
                <a:solidFill>
                  <a:prstClr val="black"/>
                </a:solidFill>
                <a:latin typeface="Consolas"/>
              </a:rPr>
              <a:t>std</a:t>
            </a:r>
            <a:r>
              <a:rPr lang="en-AU" sz="1000" dirty="0">
                <a:solidFill>
                  <a:prstClr val="black"/>
                </a:solidFill>
                <a:latin typeface="Consolas"/>
              </a:rPr>
              <a:t>::</a:t>
            </a:r>
            <a:r>
              <a:rPr lang="en-AU" sz="1000" dirty="0" err="1">
                <a:solidFill>
                  <a:prstClr val="black"/>
                </a:solidFill>
                <a:latin typeface="Consolas"/>
              </a:rPr>
              <a:t>endl</a:t>
            </a:r>
            <a:r>
              <a:rPr lang="en-AU" sz="1000" dirty="0">
                <a:solidFill>
                  <a:prstClr val="black"/>
                </a:solidFill>
                <a:latin typeface="Consolas"/>
              </a:rPr>
              <a:t>;</a:t>
            </a:r>
          </a:p>
          <a:p>
            <a:r>
              <a:rPr lang="en-AU" sz="1000" dirty="0" smtClean="0">
                <a:solidFill>
                  <a:srgbClr val="0000FF"/>
                </a:solidFill>
                <a:latin typeface="Consolas"/>
              </a:rPr>
              <a:t>    return</a:t>
            </a:r>
            <a:r>
              <a:rPr lang="en-AU" sz="1000" dirty="0" smtClean="0">
                <a:solidFill>
                  <a:prstClr val="black"/>
                </a:solidFill>
                <a:latin typeface="Consolas"/>
              </a:rPr>
              <a:t> </a:t>
            </a:r>
            <a:r>
              <a:rPr lang="en-AU" sz="1000" dirty="0" err="1" smtClean="0">
                <a:solidFill>
                  <a:srgbClr val="0000FF"/>
                </a:solidFill>
                <a:latin typeface="Consolas"/>
              </a:rPr>
              <a:t>nullptr</a:t>
            </a:r>
            <a:r>
              <a:rPr lang="en-AU" sz="1000" dirty="0" smtClean="0">
                <a:solidFill>
                  <a:prstClr val="black"/>
                </a:solidFill>
                <a:latin typeface="Consolas"/>
              </a:rPr>
              <a:t>;</a:t>
            </a:r>
            <a:endParaRPr lang="en-AU" sz="1000" dirty="0">
              <a:solidFill>
                <a:prstClr val="black"/>
              </a:solidFill>
              <a:latin typeface="Consolas"/>
            </a:endParaRPr>
          </a:p>
          <a:p>
            <a:r>
              <a:rPr lang="en-AU" sz="1000" dirty="0">
                <a:solidFill>
                  <a:prstClr val="black"/>
                </a:solidFill>
                <a:latin typeface="Consolas"/>
              </a:rPr>
              <a:t>} </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148703"/>
            <a:ext cx="4464496" cy="1325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8599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Why use Factories?</a:t>
            </a:r>
            <a:endParaRPr lang="en-AU" dirty="0"/>
          </a:p>
        </p:txBody>
      </p:sp>
      <p:sp>
        <p:nvSpPr>
          <p:cNvPr id="3" name="Content Placeholder 2"/>
          <p:cNvSpPr>
            <a:spLocks noGrp="1"/>
          </p:cNvSpPr>
          <p:nvPr>
            <p:ph idx="10"/>
          </p:nvPr>
        </p:nvSpPr>
        <p:spPr/>
        <p:txBody>
          <a:bodyPr>
            <a:normAutofit fontScale="92500" lnSpcReduction="20000"/>
          </a:bodyPr>
          <a:lstStyle/>
          <a:p>
            <a:r>
              <a:rPr lang="en-AU" dirty="0" smtClean="0"/>
              <a:t>Easy creation of new types at run time</a:t>
            </a:r>
          </a:p>
          <a:p>
            <a:pPr lvl="1"/>
            <a:endParaRPr lang="en-AU" dirty="0" smtClean="0"/>
          </a:p>
          <a:p>
            <a:r>
              <a:rPr lang="en-AU" dirty="0" smtClean="0"/>
              <a:t>All creation code is in one place</a:t>
            </a:r>
          </a:p>
          <a:p>
            <a:pPr lvl="1"/>
            <a:endParaRPr lang="en-AU" dirty="0" smtClean="0"/>
          </a:p>
          <a:p>
            <a:r>
              <a:rPr lang="en-AU" dirty="0" smtClean="0"/>
              <a:t>Objects could be reused</a:t>
            </a:r>
          </a:p>
          <a:p>
            <a:pPr lvl="1"/>
            <a:r>
              <a:rPr lang="en-AU" dirty="0" smtClean="0"/>
              <a:t>Keep track of free and used objects to avoid </a:t>
            </a:r>
            <a:r>
              <a:rPr lang="en-AU" dirty="0" err="1" smtClean="0"/>
              <a:t>new’ing</a:t>
            </a:r>
            <a:r>
              <a:rPr lang="en-AU" dirty="0" smtClean="0"/>
              <a:t> memory</a:t>
            </a:r>
          </a:p>
          <a:p>
            <a:pPr lvl="1"/>
            <a:endParaRPr lang="en-AU" dirty="0" smtClean="0"/>
          </a:p>
          <a:p>
            <a:r>
              <a:rPr lang="en-AU" dirty="0" smtClean="0"/>
              <a:t>Makes saving / loading games easier</a:t>
            </a:r>
            <a:endParaRPr lang="en-AU" dirty="0"/>
          </a:p>
        </p:txBody>
      </p:sp>
    </p:spTree>
    <p:extLst>
      <p:ext uri="{BB962C8B-B14F-4D97-AF65-F5344CB8AC3E}">
        <p14:creationId xmlns:p14="http://schemas.microsoft.com/office/powerpoint/2010/main" val="15138712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Factories are Awesome</a:t>
            </a:r>
            <a:endParaRPr lang="en-AU" dirty="0"/>
          </a:p>
        </p:txBody>
      </p:sp>
      <p:sp>
        <p:nvSpPr>
          <p:cNvPr id="3" name="Content Placeholder 2"/>
          <p:cNvSpPr>
            <a:spLocks noGrp="1"/>
          </p:cNvSpPr>
          <p:nvPr>
            <p:ph idx="10"/>
          </p:nvPr>
        </p:nvSpPr>
        <p:spPr>
          <a:xfrm>
            <a:off x="323850" y="1203325"/>
            <a:ext cx="4608190" cy="3384649"/>
          </a:xfrm>
        </p:spPr>
        <p:txBody>
          <a:bodyPr>
            <a:normAutofit fontScale="77500" lnSpcReduction="20000"/>
          </a:bodyPr>
          <a:lstStyle/>
          <a:p>
            <a:r>
              <a:rPr lang="en-AU" dirty="0" smtClean="0"/>
              <a:t>Level files could contain object names and values</a:t>
            </a:r>
          </a:p>
          <a:p>
            <a:pPr lvl="1"/>
            <a:endParaRPr lang="en-AU" dirty="0" smtClean="0"/>
          </a:p>
          <a:p>
            <a:r>
              <a:rPr lang="en-AU" dirty="0" smtClean="0"/>
              <a:t>The level can use the factory to make objects of the given type</a:t>
            </a:r>
          </a:p>
          <a:p>
            <a:pPr lvl="1"/>
            <a:endParaRPr lang="en-AU" dirty="0" smtClean="0"/>
          </a:p>
          <a:p>
            <a:r>
              <a:rPr lang="en-AU" dirty="0" smtClean="0"/>
              <a:t>The object themselves can have their own Load / Save functions (serialise / </a:t>
            </a:r>
            <a:r>
              <a:rPr lang="en-AU" dirty="0" err="1" smtClean="0"/>
              <a:t>deserialise</a:t>
            </a:r>
            <a:r>
              <a:rPr lang="en-AU" dirty="0" smtClean="0"/>
              <a:t>)</a:t>
            </a:r>
          </a:p>
          <a:p>
            <a:pPr lvl="1"/>
            <a:r>
              <a:rPr lang="en-AU" dirty="0" smtClean="0"/>
              <a:t>So as they are constructed they are handed the file containing their data</a:t>
            </a:r>
          </a:p>
          <a:p>
            <a:endParaRPr lang="en-AU" dirty="0"/>
          </a:p>
        </p:txBody>
      </p:sp>
      <p:sp>
        <p:nvSpPr>
          <p:cNvPr id="5" name="TextBox 4"/>
          <p:cNvSpPr txBox="1"/>
          <p:nvPr/>
        </p:nvSpPr>
        <p:spPr>
          <a:xfrm>
            <a:off x="4932040" y="1275606"/>
            <a:ext cx="4032448" cy="1785104"/>
          </a:xfrm>
          <a:prstGeom prst="rect">
            <a:avLst/>
          </a:prstGeom>
          <a:solidFill>
            <a:schemeClr val="bg1"/>
          </a:solidFill>
        </p:spPr>
        <p:txBody>
          <a:bodyPr wrap="square" rtlCol="0">
            <a:spAutoFit/>
          </a:bodyPr>
          <a:lstStyle/>
          <a:p>
            <a:r>
              <a:rPr lang="en-AU" sz="1100" dirty="0">
                <a:solidFill>
                  <a:srgbClr val="FF0000"/>
                </a:solidFill>
                <a:latin typeface="Courier New" pitchFamily="49" charset="0"/>
              </a:rPr>
              <a:t>&lt;?</a:t>
            </a:r>
            <a:r>
              <a:rPr lang="en-AU" sz="1100" dirty="0">
                <a:solidFill>
                  <a:srgbClr val="0000FF"/>
                </a:solidFill>
                <a:latin typeface="Courier New" pitchFamily="49" charset="0"/>
              </a:rPr>
              <a:t>xml</a:t>
            </a:r>
            <a:r>
              <a:rPr lang="en-AU" sz="1100" dirty="0">
                <a:solidFill>
                  <a:srgbClr val="000000"/>
                </a:solidFill>
                <a:latin typeface="Courier New" pitchFamily="49" charset="0"/>
              </a:rPr>
              <a:t> </a:t>
            </a:r>
            <a:r>
              <a:rPr lang="en-AU" sz="1100" dirty="0">
                <a:solidFill>
                  <a:srgbClr val="FF0000"/>
                </a:solidFill>
                <a:latin typeface="Courier New" pitchFamily="49" charset="0"/>
              </a:rPr>
              <a:t>version</a:t>
            </a:r>
            <a:r>
              <a:rPr lang="en-AU" sz="1100" dirty="0">
                <a:solidFill>
                  <a:srgbClr val="000000"/>
                </a:solidFill>
                <a:latin typeface="Courier New" pitchFamily="49" charset="0"/>
              </a:rPr>
              <a:t>=</a:t>
            </a:r>
            <a:r>
              <a:rPr lang="en-AU" sz="1100" b="1" dirty="0">
                <a:solidFill>
                  <a:srgbClr val="8000FF"/>
                </a:solidFill>
                <a:latin typeface="Courier New" pitchFamily="49" charset="0"/>
              </a:rPr>
              <a:t>"1.0"</a:t>
            </a:r>
            <a:r>
              <a:rPr lang="en-AU" sz="1100" dirty="0">
                <a:solidFill>
                  <a:srgbClr val="000000"/>
                </a:solidFill>
                <a:latin typeface="Courier New" pitchFamily="49" charset="0"/>
              </a:rPr>
              <a:t> </a:t>
            </a:r>
            <a:r>
              <a:rPr lang="en-AU" sz="1100" dirty="0">
                <a:solidFill>
                  <a:srgbClr val="FF0000"/>
                </a:solidFill>
                <a:latin typeface="Courier New" pitchFamily="49" charset="0"/>
              </a:rPr>
              <a:t>encoding</a:t>
            </a:r>
            <a:r>
              <a:rPr lang="en-AU" sz="1100" dirty="0">
                <a:solidFill>
                  <a:srgbClr val="000000"/>
                </a:solidFill>
                <a:latin typeface="Courier New" pitchFamily="49" charset="0"/>
              </a:rPr>
              <a:t>=</a:t>
            </a:r>
            <a:r>
              <a:rPr lang="en-AU" sz="1100" b="1" dirty="0">
                <a:solidFill>
                  <a:srgbClr val="8000FF"/>
                </a:solidFill>
                <a:latin typeface="Courier New" pitchFamily="49" charset="0"/>
              </a:rPr>
              <a:t>"utf-8"</a:t>
            </a:r>
            <a:r>
              <a:rPr lang="en-AU" sz="1100" dirty="0">
                <a:solidFill>
                  <a:srgbClr val="FF0000"/>
                </a:solidFill>
                <a:latin typeface="Courier New" pitchFamily="49" charset="0"/>
              </a:rPr>
              <a:t>?&gt;</a:t>
            </a:r>
            <a:endParaRPr lang="en-AU" sz="1100" b="1" dirty="0">
              <a:solidFill>
                <a:srgbClr val="000000"/>
              </a:solidFill>
              <a:latin typeface="Courier New" pitchFamily="49" charset="0"/>
            </a:endParaRPr>
          </a:p>
          <a:p>
            <a:r>
              <a:rPr lang="en-AU" sz="1100" dirty="0">
                <a:solidFill>
                  <a:srgbClr val="0000FF"/>
                </a:solidFill>
                <a:latin typeface="Courier New" pitchFamily="49" charset="0"/>
              </a:rPr>
              <a:t>&lt;level&gt;</a:t>
            </a:r>
          </a:p>
          <a:p>
            <a:r>
              <a:rPr lang="en-AU" sz="1100" dirty="0">
                <a:solidFill>
                  <a:srgbClr val="0000FF"/>
                </a:solidFill>
                <a:latin typeface="Courier New" pitchFamily="49" charset="0"/>
              </a:rPr>
              <a:t> </a:t>
            </a:r>
            <a:r>
              <a:rPr lang="en-AU" sz="1100" dirty="0" smtClean="0">
                <a:solidFill>
                  <a:srgbClr val="0000FF"/>
                </a:solidFill>
                <a:latin typeface="Courier New" pitchFamily="49" charset="0"/>
              </a:rPr>
              <a:t>   &lt;</a:t>
            </a:r>
            <a:r>
              <a:rPr lang="en-AU" sz="1100" dirty="0">
                <a:solidFill>
                  <a:srgbClr val="0000FF"/>
                </a:solidFill>
                <a:latin typeface="Courier New" pitchFamily="49" charset="0"/>
              </a:rPr>
              <a:t>Object&gt;</a:t>
            </a:r>
            <a:endParaRPr lang="en-AU" sz="1100" b="1" dirty="0">
              <a:solidFill>
                <a:srgbClr val="000000"/>
              </a:solidFill>
              <a:latin typeface="Courier New" pitchFamily="49" charset="0"/>
            </a:endParaRPr>
          </a:p>
          <a:p>
            <a:r>
              <a:rPr lang="en-AU" sz="1100" b="1" dirty="0" smtClean="0">
                <a:solidFill>
                  <a:srgbClr val="000000"/>
                </a:solidFill>
                <a:latin typeface="Courier New" pitchFamily="49" charset="0"/>
              </a:rPr>
              <a:t>        </a:t>
            </a:r>
            <a:r>
              <a:rPr lang="en-AU" sz="1100" dirty="0" smtClean="0">
                <a:solidFill>
                  <a:srgbClr val="0000FF"/>
                </a:solidFill>
                <a:latin typeface="Courier New" pitchFamily="49" charset="0"/>
              </a:rPr>
              <a:t>&lt;Name&gt;</a:t>
            </a:r>
            <a:r>
              <a:rPr lang="en-AU" sz="1100" b="1" dirty="0" smtClean="0">
                <a:solidFill>
                  <a:srgbClr val="000000"/>
                </a:solidFill>
                <a:latin typeface="Courier New" pitchFamily="49" charset="0"/>
              </a:rPr>
              <a:t>Zombie</a:t>
            </a:r>
            <a:r>
              <a:rPr lang="en-AU" sz="1100" dirty="0" smtClean="0">
                <a:solidFill>
                  <a:srgbClr val="0000FF"/>
                </a:solidFill>
                <a:latin typeface="Courier New" pitchFamily="49" charset="0"/>
              </a:rPr>
              <a:t>&lt;/</a:t>
            </a:r>
            <a:r>
              <a:rPr lang="en-AU" sz="1100" dirty="0">
                <a:solidFill>
                  <a:srgbClr val="0000FF"/>
                </a:solidFill>
                <a:latin typeface="Courier New" pitchFamily="49" charset="0"/>
              </a:rPr>
              <a:t>Name&gt;</a:t>
            </a:r>
            <a:endParaRPr lang="en-AU" sz="1100" b="1" dirty="0">
              <a:solidFill>
                <a:srgbClr val="000000"/>
              </a:solidFill>
              <a:latin typeface="Courier New" pitchFamily="49" charset="0"/>
            </a:endParaRPr>
          </a:p>
          <a:p>
            <a:r>
              <a:rPr lang="en-AU" sz="1100" b="1" dirty="0">
                <a:solidFill>
                  <a:srgbClr val="000000"/>
                </a:solidFill>
                <a:latin typeface="Courier New" pitchFamily="49" charset="0"/>
              </a:rPr>
              <a:t> </a:t>
            </a:r>
            <a:r>
              <a:rPr lang="en-AU" sz="1100" b="1" dirty="0" smtClean="0">
                <a:solidFill>
                  <a:srgbClr val="000000"/>
                </a:solidFill>
                <a:latin typeface="Courier New" pitchFamily="49" charset="0"/>
              </a:rPr>
              <a:t>       </a:t>
            </a:r>
            <a:r>
              <a:rPr lang="en-AU" sz="1100" dirty="0" smtClean="0">
                <a:solidFill>
                  <a:srgbClr val="0000FF"/>
                </a:solidFill>
                <a:latin typeface="Courier New" pitchFamily="49" charset="0"/>
              </a:rPr>
              <a:t>&lt;</a:t>
            </a:r>
            <a:r>
              <a:rPr lang="en-AU" sz="1100" dirty="0">
                <a:solidFill>
                  <a:srgbClr val="0000FF"/>
                </a:solidFill>
                <a:latin typeface="Courier New" pitchFamily="49" charset="0"/>
              </a:rPr>
              <a:t>Properties&gt;</a:t>
            </a:r>
            <a:r>
              <a:rPr lang="en-AU" sz="1100" b="1" dirty="0">
                <a:solidFill>
                  <a:srgbClr val="000000"/>
                </a:solidFill>
                <a:latin typeface="Courier New" pitchFamily="49" charset="0"/>
              </a:rPr>
              <a:t> </a:t>
            </a:r>
            <a:r>
              <a:rPr lang="en-AU" sz="1100" dirty="0">
                <a:solidFill>
                  <a:srgbClr val="0000FF"/>
                </a:solidFill>
                <a:latin typeface="Courier New" pitchFamily="49" charset="0"/>
              </a:rPr>
              <a:t>&lt;Position</a:t>
            </a:r>
            <a:r>
              <a:rPr lang="en-AU" sz="1100" dirty="0">
                <a:solidFill>
                  <a:srgbClr val="000000"/>
                </a:solidFill>
                <a:latin typeface="Courier New" pitchFamily="49" charset="0"/>
              </a:rPr>
              <a:t> </a:t>
            </a:r>
            <a:r>
              <a:rPr lang="en-AU" sz="1100" dirty="0">
                <a:solidFill>
                  <a:srgbClr val="FF0000"/>
                </a:solidFill>
                <a:latin typeface="Courier New" pitchFamily="49" charset="0"/>
              </a:rPr>
              <a:t>x</a:t>
            </a:r>
            <a:r>
              <a:rPr lang="en-AU" sz="1100" dirty="0">
                <a:solidFill>
                  <a:srgbClr val="000000"/>
                </a:solidFill>
                <a:latin typeface="Courier New" pitchFamily="49" charset="0"/>
              </a:rPr>
              <a:t>=</a:t>
            </a:r>
            <a:r>
              <a:rPr lang="en-AU" sz="1100" b="1" dirty="0">
                <a:solidFill>
                  <a:srgbClr val="8000FF"/>
                </a:solidFill>
                <a:latin typeface="Courier New" pitchFamily="49" charset="0"/>
              </a:rPr>
              <a:t>"5"</a:t>
            </a:r>
            <a:r>
              <a:rPr lang="en-AU" sz="1100" dirty="0">
                <a:solidFill>
                  <a:srgbClr val="000000"/>
                </a:solidFill>
                <a:latin typeface="Courier New" pitchFamily="49" charset="0"/>
              </a:rPr>
              <a:t> </a:t>
            </a:r>
            <a:r>
              <a:rPr lang="en-AU" sz="1100" dirty="0">
                <a:solidFill>
                  <a:srgbClr val="FF0000"/>
                </a:solidFill>
                <a:latin typeface="Courier New" pitchFamily="49" charset="0"/>
              </a:rPr>
              <a:t>y</a:t>
            </a:r>
            <a:r>
              <a:rPr lang="en-AU" sz="1100" dirty="0">
                <a:solidFill>
                  <a:srgbClr val="000000"/>
                </a:solidFill>
                <a:latin typeface="Courier New" pitchFamily="49" charset="0"/>
              </a:rPr>
              <a:t>=</a:t>
            </a:r>
            <a:r>
              <a:rPr lang="en-AU" sz="1100" b="1" dirty="0">
                <a:solidFill>
                  <a:srgbClr val="8000FF"/>
                </a:solidFill>
                <a:latin typeface="Courier New" pitchFamily="49" charset="0"/>
              </a:rPr>
              <a:t>"2"</a:t>
            </a:r>
            <a:r>
              <a:rPr lang="en-AU" sz="1100" dirty="0">
                <a:solidFill>
                  <a:srgbClr val="0000FF"/>
                </a:solidFill>
                <a:latin typeface="Courier New" pitchFamily="49" charset="0"/>
              </a:rPr>
              <a:t>/&gt;</a:t>
            </a:r>
            <a:endParaRPr lang="en-AU" sz="1100" b="1" dirty="0">
              <a:solidFill>
                <a:srgbClr val="000000"/>
              </a:solidFill>
              <a:latin typeface="Courier New" pitchFamily="49" charset="0"/>
            </a:endParaRPr>
          </a:p>
          <a:p>
            <a:r>
              <a:rPr lang="en-AU" sz="1100" b="1" dirty="0" smtClean="0">
                <a:solidFill>
                  <a:srgbClr val="000000"/>
                </a:solidFill>
                <a:latin typeface="Courier New" pitchFamily="49" charset="0"/>
              </a:rPr>
              <a:t>   </a:t>
            </a:r>
            <a:r>
              <a:rPr lang="en-AU" sz="1100" b="1" dirty="0">
                <a:solidFill>
                  <a:srgbClr val="000000"/>
                </a:solidFill>
                <a:latin typeface="Courier New" pitchFamily="49" charset="0"/>
              </a:rPr>
              <a:t> </a:t>
            </a:r>
            <a:r>
              <a:rPr lang="en-AU" sz="1100" b="1" dirty="0" smtClean="0">
                <a:solidFill>
                  <a:srgbClr val="000000"/>
                </a:solidFill>
                <a:latin typeface="Courier New" pitchFamily="49" charset="0"/>
              </a:rPr>
              <a:t>    </a:t>
            </a:r>
            <a:r>
              <a:rPr lang="en-AU" sz="1100" dirty="0" smtClean="0">
                <a:solidFill>
                  <a:srgbClr val="0000FF"/>
                </a:solidFill>
                <a:latin typeface="Courier New" pitchFamily="49" charset="0"/>
              </a:rPr>
              <a:t>&lt;</a:t>
            </a:r>
            <a:r>
              <a:rPr lang="en-AU" sz="1100" dirty="0">
                <a:solidFill>
                  <a:srgbClr val="0000FF"/>
                </a:solidFill>
                <a:latin typeface="Courier New" pitchFamily="49" charset="0"/>
              </a:rPr>
              <a:t>Size</a:t>
            </a:r>
            <a:r>
              <a:rPr lang="en-AU" sz="1100" dirty="0">
                <a:solidFill>
                  <a:srgbClr val="000000"/>
                </a:solidFill>
                <a:latin typeface="Courier New" pitchFamily="49" charset="0"/>
              </a:rPr>
              <a:t> </a:t>
            </a:r>
            <a:r>
              <a:rPr lang="en-AU" sz="1100" dirty="0">
                <a:solidFill>
                  <a:srgbClr val="FF0000"/>
                </a:solidFill>
                <a:latin typeface="Courier New" pitchFamily="49" charset="0"/>
              </a:rPr>
              <a:t>x</a:t>
            </a:r>
            <a:r>
              <a:rPr lang="en-AU" sz="1100" dirty="0">
                <a:solidFill>
                  <a:srgbClr val="000000"/>
                </a:solidFill>
                <a:latin typeface="Courier New" pitchFamily="49" charset="0"/>
              </a:rPr>
              <a:t>=</a:t>
            </a:r>
            <a:r>
              <a:rPr lang="en-AU" sz="1100" b="1" dirty="0">
                <a:solidFill>
                  <a:srgbClr val="8000FF"/>
                </a:solidFill>
                <a:latin typeface="Courier New" pitchFamily="49" charset="0"/>
              </a:rPr>
              <a:t>"64"</a:t>
            </a:r>
            <a:r>
              <a:rPr lang="en-AU" sz="1100" dirty="0">
                <a:solidFill>
                  <a:srgbClr val="000000"/>
                </a:solidFill>
                <a:latin typeface="Courier New" pitchFamily="49" charset="0"/>
              </a:rPr>
              <a:t> </a:t>
            </a:r>
            <a:r>
              <a:rPr lang="en-AU" sz="1100" dirty="0">
                <a:solidFill>
                  <a:srgbClr val="FF0000"/>
                </a:solidFill>
                <a:latin typeface="Courier New" pitchFamily="49" charset="0"/>
              </a:rPr>
              <a:t>y</a:t>
            </a:r>
            <a:r>
              <a:rPr lang="en-AU" sz="1100" dirty="0">
                <a:solidFill>
                  <a:srgbClr val="000000"/>
                </a:solidFill>
                <a:latin typeface="Courier New" pitchFamily="49" charset="0"/>
              </a:rPr>
              <a:t>=</a:t>
            </a:r>
            <a:r>
              <a:rPr lang="en-AU" sz="1100" b="1" dirty="0">
                <a:solidFill>
                  <a:srgbClr val="8000FF"/>
                </a:solidFill>
                <a:latin typeface="Courier New" pitchFamily="49" charset="0"/>
              </a:rPr>
              <a:t>"48"</a:t>
            </a:r>
            <a:r>
              <a:rPr lang="en-AU" sz="1100" dirty="0">
                <a:solidFill>
                  <a:srgbClr val="0000FF"/>
                </a:solidFill>
                <a:latin typeface="Courier New" pitchFamily="49" charset="0"/>
              </a:rPr>
              <a:t>/&gt;</a:t>
            </a:r>
            <a:endParaRPr lang="en-AU" sz="1100" b="1" dirty="0">
              <a:solidFill>
                <a:srgbClr val="000000"/>
              </a:solidFill>
              <a:latin typeface="Courier New" pitchFamily="49" charset="0"/>
            </a:endParaRPr>
          </a:p>
          <a:p>
            <a:r>
              <a:rPr lang="en-AU" sz="1100" dirty="0" smtClean="0">
                <a:solidFill>
                  <a:srgbClr val="0000FF"/>
                </a:solidFill>
                <a:latin typeface="Courier New" pitchFamily="49" charset="0"/>
              </a:rPr>
              <a:t>        &lt;Rotation&gt;</a:t>
            </a:r>
            <a:r>
              <a:rPr lang="en-AU" sz="1100" b="1" dirty="0" smtClean="0">
                <a:solidFill>
                  <a:srgbClr val="000000"/>
                </a:solidFill>
                <a:latin typeface="Courier New" pitchFamily="49" charset="0"/>
              </a:rPr>
              <a:t>0</a:t>
            </a:r>
            <a:r>
              <a:rPr lang="en-AU" sz="1100" dirty="0">
                <a:solidFill>
                  <a:srgbClr val="0000FF"/>
                </a:solidFill>
                <a:latin typeface="Courier New" pitchFamily="49" charset="0"/>
              </a:rPr>
              <a:t>&lt;/Rotation&gt;</a:t>
            </a:r>
            <a:endParaRPr lang="en-AU" sz="1100" b="1" dirty="0">
              <a:solidFill>
                <a:srgbClr val="000000"/>
              </a:solidFill>
              <a:latin typeface="Courier New" pitchFamily="49" charset="0"/>
            </a:endParaRPr>
          </a:p>
          <a:p>
            <a:r>
              <a:rPr lang="en-AU" sz="1100" dirty="0" smtClean="0">
                <a:solidFill>
                  <a:srgbClr val="0000FF"/>
                </a:solidFill>
                <a:latin typeface="Courier New" pitchFamily="49" charset="0"/>
              </a:rPr>
              <a:t>        &lt;/</a:t>
            </a:r>
            <a:r>
              <a:rPr lang="en-AU" sz="1100" dirty="0">
                <a:solidFill>
                  <a:srgbClr val="0000FF"/>
                </a:solidFill>
                <a:latin typeface="Courier New" pitchFamily="49" charset="0"/>
              </a:rPr>
              <a:t>Properties&gt;</a:t>
            </a:r>
            <a:endParaRPr lang="en-AU" sz="1100" b="1" dirty="0">
              <a:solidFill>
                <a:srgbClr val="000000"/>
              </a:solidFill>
              <a:latin typeface="Courier New" pitchFamily="49" charset="0"/>
            </a:endParaRPr>
          </a:p>
          <a:p>
            <a:r>
              <a:rPr lang="en-AU" sz="1100" dirty="0" smtClean="0">
                <a:solidFill>
                  <a:srgbClr val="0000FF"/>
                </a:solidFill>
                <a:latin typeface="Courier New" pitchFamily="49" charset="0"/>
              </a:rPr>
              <a:t>    &lt;/</a:t>
            </a:r>
            <a:r>
              <a:rPr lang="en-AU" sz="1100" dirty="0">
                <a:solidFill>
                  <a:srgbClr val="0000FF"/>
                </a:solidFill>
                <a:latin typeface="Courier New" pitchFamily="49" charset="0"/>
              </a:rPr>
              <a:t>Object&gt;</a:t>
            </a:r>
            <a:endParaRPr lang="en-AU" sz="1100" b="1" dirty="0">
              <a:solidFill>
                <a:srgbClr val="000000"/>
              </a:solidFill>
              <a:latin typeface="Courier New" pitchFamily="49" charset="0"/>
            </a:endParaRPr>
          </a:p>
          <a:p>
            <a:r>
              <a:rPr lang="en-AU" sz="1100" dirty="0">
                <a:solidFill>
                  <a:srgbClr val="0000FF"/>
                </a:solidFill>
                <a:latin typeface="Courier New" pitchFamily="49" charset="0"/>
              </a:rPr>
              <a:t>&lt;/level</a:t>
            </a:r>
            <a:r>
              <a:rPr lang="en-AU" sz="1100" dirty="0" smtClean="0">
                <a:solidFill>
                  <a:srgbClr val="0000FF"/>
                </a:solidFill>
                <a:latin typeface="Courier New" pitchFamily="49" charset="0"/>
              </a:rPr>
              <a:t>&gt;</a:t>
            </a:r>
            <a:endParaRPr lang="en-AU" sz="1100" dirty="0"/>
          </a:p>
        </p:txBody>
      </p:sp>
    </p:spTree>
    <p:extLst>
      <p:ext uri="{BB962C8B-B14F-4D97-AF65-F5344CB8AC3E}">
        <p14:creationId xmlns:p14="http://schemas.microsoft.com/office/powerpoint/2010/main" val="1572922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Contents</a:t>
            </a:r>
            <a:endParaRPr lang="en-AU" dirty="0"/>
          </a:p>
        </p:txBody>
      </p:sp>
      <p:sp>
        <p:nvSpPr>
          <p:cNvPr id="5" name="Content Placeholder 4"/>
          <p:cNvSpPr>
            <a:spLocks noGrp="1"/>
          </p:cNvSpPr>
          <p:nvPr>
            <p:ph idx="10"/>
          </p:nvPr>
        </p:nvSpPr>
        <p:spPr/>
        <p:txBody>
          <a:bodyPr>
            <a:normAutofit fontScale="92500" lnSpcReduction="20000"/>
          </a:bodyPr>
          <a:lstStyle/>
          <a:p>
            <a:r>
              <a:rPr lang="en-AU" dirty="0" smtClean="0"/>
              <a:t>What are Design Patterns</a:t>
            </a:r>
          </a:p>
          <a:p>
            <a:pPr lvl="1"/>
            <a:endParaRPr lang="en-AU" dirty="0" smtClean="0"/>
          </a:p>
          <a:p>
            <a:r>
              <a:rPr lang="en-US" dirty="0" smtClean="0"/>
              <a:t>Types of Design Patterns</a:t>
            </a:r>
          </a:p>
          <a:p>
            <a:pPr lvl="1"/>
            <a:endParaRPr lang="en-AU" dirty="0" smtClean="0"/>
          </a:p>
          <a:p>
            <a:r>
              <a:rPr lang="en-US" dirty="0" smtClean="0"/>
              <a:t>Common Patterns in Games</a:t>
            </a:r>
          </a:p>
          <a:p>
            <a:pPr lvl="1"/>
            <a:r>
              <a:rPr lang="en-US" dirty="0" smtClean="0"/>
              <a:t>Singleton</a:t>
            </a:r>
          </a:p>
          <a:p>
            <a:pPr lvl="1"/>
            <a:r>
              <a:rPr lang="en-US" dirty="0" smtClean="0"/>
              <a:t>Pooling</a:t>
            </a:r>
          </a:p>
          <a:p>
            <a:pPr lvl="1"/>
            <a:r>
              <a:rPr lang="en-US" dirty="0" smtClean="0"/>
              <a:t>Factory</a:t>
            </a:r>
          </a:p>
          <a:p>
            <a:pPr lvl="1"/>
            <a:r>
              <a:rPr lang="en-US" dirty="0" smtClean="0"/>
              <a:t>Prototype</a:t>
            </a:r>
            <a:endParaRPr lang="en-AU" dirty="0" smtClean="0"/>
          </a:p>
          <a:p>
            <a:endParaRPr lang="en-AU" dirty="0"/>
          </a:p>
        </p:txBody>
      </p:sp>
      <p:pic>
        <p:nvPicPr>
          <p:cNvPr id="6" name="Picture 2" descr="http://www.innovationmanagement.se/wp-content/uploads/2010/06/Complexity-Science-and-Innov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1961376"/>
            <a:ext cx="2604640" cy="1868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0126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Prototype</a:t>
            </a:r>
            <a:endParaRPr lang="en-AU" dirty="0"/>
          </a:p>
        </p:txBody>
      </p:sp>
      <p:sp>
        <p:nvSpPr>
          <p:cNvPr id="3" name="Content Placeholder 2"/>
          <p:cNvSpPr>
            <a:spLocks noGrp="1"/>
          </p:cNvSpPr>
          <p:nvPr>
            <p:ph idx="10"/>
          </p:nvPr>
        </p:nvSpPr>
        <p:spPr>
          <a:xfrm>
            <a:off x="323850" y="1203325"/>
            <a:ext cx="7776542" cy="1678613"/>
          </a:xfrm>
        </p:spPr>
        <p:txBody>
          <a:bodyPr>
            <a:normAutofit fontScale="85000" lnSpcReduction="20000"/>
          </a:bodyPr>
          <a:lstStyle/>
          <a:p>
            <a:r>
              <a:rPr lang="en-US" dirty="0" smtClean="0"/>
              <a:t>Problem:</a:t>
            </a:r>
          </a:p>
          <a:p>
            <a:pPr lvl="1"/>
            <a:r>
              <a:rPr lang="en-US" dirty="0" smtClean="0"/>
              <a:t>We have 3 types of monsters in our game</a:t>
            </a:r>
          </a:p>
          <a:p>
            <a:pPr lvl="1"/>
            <a:r>
              <a:rPr lang="en-US" dirty="0" smtClean="0"/>
              <a:t>We want to spawn these monsters in our game…</a:t>
            </a:r>
          </a:p>
          <a:p>
            <a:pPr lvl="1"/>
            <a:r>
              <a:rPr lang="en-US" dirty="0" smtClean="0"/>
              <a:t>So we create 3 types of </a:t>
            </a:r>
            <a:r>
              <a:rPr lang="en-US" dirty="0" err="1" smtClean="0"/>
              <a:t>spawners</a:t>
            </a:r>
            <a:endParaRPr lang="en-US" dirty="0" smtClean="0"/>
          </a:p>
          <a:p>
            <a:pPr lvl="1"/>
            <a:r>
              <a:rPr lang="en-US" dirty="0" smtClean="0"/>
              <a:t>This makes an awful lot of repeated code</a:t>
            </a:r>
          </a:p>
          <a:p>
            <a:pPr lvl="1"/>
            <a:endParaRPr lang="en-US" dirty="0" smtClean="0"/>
          </a:p>
          <a:p>
            <a:pPr lvl="1"/>
            <a:endParaRPr lang="en-AU" dirty="0"/>
          </a:p>
        </p:txBody>
      </p:sp>
      <p:pic>
        <p:nvPicPr>
          <p:cNvPr id="3074" name="Picture 2" descr="Parallel class hierarchies. Ghost, Demon, and Sorceror all inherit from Monster. GhostSpawner, DemonSpawner, and SorcerorSpawner inherit from Spaw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881938"/>
            <a:ext cx="5760640" cy="177804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9512" y="4731990"/>
            <a:ext cx="6480720" cy="276999"/>
          </a:xfrm>
          <a:prstGeom prst="rect">
            <a:avLst/>
          </a:prstGeom>
        </p:spPr>
        <p:txBody>
          <a:bodyPr wrap="square">
            <a:spAutoFit/>
          </a:bodyPr>
          <a:lstStyle/>
          <a:p>
            <a:r>
              <a:rPr lang="en-US" sz="1200" dirty="0">
                <a:solidFill>
                  <a:schemeClr val="bg1"/>
                </a:solidFill>
              </a:rPr>
              <a:t>Image source: Game Programming Patterns, http://gameprogrammingpatterns.com/prototype.html</a:t>
            </a:r>
            <a:endParaRPr lang="en-AU" sz="1200" dirty="0">
              <a:solidFill>
                <a:schemeClr val="bg1"/>
              </a:solidFill>
            </a:endParaRPr>
          </a:p>
        </p:txBody>
      </p:sp>
    </p:spTree>
    <p:extLst>
      <p:ext uri="{BB962C8B-B14F-4D97-AF65-F5344CB8AC3E}">
        <p14:creationId xmlns:p14="http://schemas.microsoft.com/office/powerpoint/2010/main" val="4069748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Prototype</a:t>
            </a:r>
            <a:endParaRPr lang="en-AU" dirty="0"/>
          </a:p>
        </p:txBody>
      </p:sp>
      <p:sp>
        <p:nvSpPr>
          <p:cNvPr id="3" name="Content Placeholder 2"/>
          <p:cNvSpPr>
            <a:spLocks noGrp="1"/>
          </p:cNvSpPr>
          <p:nvPr>
            <p:ph idx="10"/>
          </p:nvPr>
        </p:nvSpPr>
        <p:spPr/>
        <p:txBody>
          <a:bodyPr/>
          <a:lstStyle/>
          <a:p>
            <a:r>
              <a:rPr lang="en-US" dirty="0" smtClean="0"/>
              <a:t>The key idea with this pattern is:</a:t>
            </a:r>
          </a:p>
          <a:p>
            <a:pPr lvl="1"/>
            <a:r>
              <a:rPr lang="en-US" dirty="0" smtClean="0"/>
              <a:t>Any object can spawn other objects similar to itself</a:t>
            </a:r>
          </a:p>
          <a:p>
            <a:pPr lvl="1"/>
            <a:r>
              <a:rPr lang="en-US" dirty="0" smtClean="0"/>
              <a:t>If you have a ghost, can use it to create more ghosts</a:t>
            </a:r>
          </a:p>
          <a:p>
            <a:pPr lvl="1"/>
            <a:endParaRPr lang="en-US" dirty="0" smtClean="0"/>
          </a:p>
          <a:p>
            <a:r>
              <a:rPr lang="en-US" dirty="0" smtClean="0"/>
              <a:t>Any monster can be treated as a prototypal monster to generate other versions of itself</a:t>
            </a:r>
            <a:endParaRPr lang="en-AU" dirty="0"/>
          </a:p>
        </p:txBody>
      </p:sp>
    </p:spTree>
    <p:extLst>
      <p:ext uri="{BB962C8B-B14F-4D97-AF65-F5344CB8AC3E}">
        <p14:creationId xmlns:p14="http://schemas.microsoft.com/office/powerpoint/2010/main" val="5582892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Prototype: Implementation</a:t>
            </a:r>
            <a:endParaRPr lang="en-AU" dirty="0"/>
          </a:p>
        </p:txBody>
      </p:sp>
      <p:sp>
        <p:nvSpPr>
          <p:cNvPr id="3" name="Content Placeholder 2"/>
          <p:cNvSpPr>
            <a:spLocks noGrp="1"/>
          </p:cNvSpPr>
          <p:nvPr>
            <p:ph idx="10"/>
          </p:nvPr>
        </p:nvSpPr>
        <p:spPr>
          <a:xfrm>
            <a:off x="323850" y="1203325"/>
            <a:ext cx="4824214" cy="3384649"/>
          </a:xfrm>
        </p:spPr>
        <p:txBody>
          <a:bodyPr/>
          <a:lstStyle/>
          <a:p>
            <a:r>
              <a:rPr lang="en-US" dirty="0" smtClean="0"/>
              <a:t>Add an abstract clone function to the base class</a:t>
            </a:r>
          </a:p>
          <a:p>
            <a:pPr lvl="1"/>
            <a:endParaRPr lang="en-US" dirty="0" smtClean="0"/>
          </a:p>
          <a:p>
            <a:r>
              <a:rPr lang="en-US" dirty="0" smtClean="0"/>
              <a:t>Each monster returns an object identical to itself</a:t>
            </a:r>
            <a:endParaRPr lang="en-AU" dirty="0"/>
          </a:p>
        </p:txBody>
      </p:sp>
      <p:sp>
        <p:nvSpPr>
          <p:cNvPr id="4" name="Rectangle 3"/>
          <p:cNvSpPr/>
          <p:nvPr/>
        </p:nvSpPr>
        <p:spPr>
          <a:xfrm>
            <a:off x="5148064" y="1067966"/>
            <a:ext cx="3600400" cy="129959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900" dirty="0">
                <a:solidFill>
                  <a:srgbClr val="0000FF"/>
                </a:solidFill>
                <a:highlight>
                  <a:srgbClr val="FFFFFF"/>
                </a:highlight>
                <a:latin typeface="Consolas"/>
              </a:rPr>
              <a:t>class</a:t>
            </a:r>
            <a:r>
              <a:rPr lang="en-AU" sz="900" dirty="0">
                <a:solidFill>
                  <a:srgbClr val="000000"/>
                </a:solidFill>
                <a:highlight>
                  <a:srgbClr val="FFFFFF"/>
                </a:highlight>
                <a:latin typeface="Consolas"/>
              </a:rPr>
              <a:t> </a:t>
            </a:r>
            <a:r>
              <a:rPr lang="en-AU" sz="900" dirty="0">
                <a:solidFill>
                  <a:srgbClr val="2B91AF"/>
                </a:solidFill>
                <a:highlight>
                  <a:srgbClr val="FFFFFF"/>
                </a:highlight>
                <a:latin typeface="Consolas"/>
              </a:rPr>
              <a:t>Monster</a:t>
            </a:r>
            <a:endParaRPr lang="en-AU" sz="900" dirty="0">
              <a:solidFill>
                <a:srgbClr val="000000"/>
              </a:solidFill>
              <a:highlight>
                <a:srgbClr val="FFFFFF"/>
              </a:highlight>
              <a:latin typeface="Consolas"/>
            </a:endParaRPr>
          </a:p>
          <a:p>
            <a:r>
              <a:rPr lang="en-AU" sz="900" dirty="0">
                <a:solidFill>
                  <a:srgbClr val="000000"/>
                </a:solidFill>
                <a:highlight>
                  <a:srgbClr val="FFFFFF"/>
                </a:highlight>
                <a:latin typeface="Consolas"/>
              </a:rPr>
              <a:t>{</a:t>
            </a:r>
          </a:p>
          <a:p>
            <a:r>
              <a:rPr lang="en-AU" sz="900" dirty="0">
                <a:solidFill>
                  <a:srgbClr val="0000FF"/>
                </a:solidFill>
                <a:highlight>
                  <a:srgbClr val="FFFFFF"/>
                </a:highlight>
                <a:latin typeface="Consolas"/>
              </a:rPr>
              <a:t>public</a:t>
            </a:r>
            <a:r>
              <a:rPr lang="en-AU" sz="900" dirty="0">
                <a:solidFill>
                  <a:srgbClr val="000000"/>
                </a:solidFill>
                <a:highlight>
                  <a:srgbClr val="FFFFFF"/>
                </a:highlight>
                <a:latin typeface="Consolas"/>
              </a:rPr>
              <a:t>:</a:t>
            </a:r>
          </a:p>
          <a:p>
            <a:r>
              <a:rPr lang="en-AU" sz="900" dirty="0">
                <a:solidFill>
                  <a:srgbClr val="000000"/>
                </a:solidFill>
                <a:highlight>
                  <a:srgbClr val="FFFFFF"/>
                </a:highlight>
                <a:latin typeface="Consolas"/>
              </a:rPr>
              <a:t>  </a:t>
            </a:r>
            <a:r>
              <a:rPr lang="en-AU" sz="900" dirty="0">
                <a:solidFill>
                  <a:srgbClr val="0000FF"/>
                </a:solidFill>
                <a:highlight>
                  <a:srgbClr val="FFFFFF"/>
                </a:highlight>
                <a:latin typeface="Consolas"/>
              </a:rPr>
              <a:t>virtual</a:t>
            </a:r>
            <a:r>
              <a:rPr lang="en-AU" sz="900" dirty="0">
                <a:solidFill>
                  <a:srgbClr val="000000"/>
                </a:solidFill>
                <a:highlight>
                  <a:srgbClr val="FFFFFF"/>
                </a:highlight>
                <a:latin typeface="Consolas"/>
              </a:rPr>
              <a:t> ~Monster() {}</a:t>
            </a:r>
          </a:p>
          <a:p>
            <a:r>
              <a:rPr lang="en-AU" sz="900" dirty="0">
                <a:solidFill>
                  <a:srgbClr val="000000"/>
                </a:solidFill>
                <a:highlight>
                  <a:srgbClr val="FFFFFF"/>
                </a:highlight>
                <a:latin typeface="Consolas"/>
              </a:rPr>
              <a:t>  </a:t>
            </a:r>
            <a:r>
              <a:rPr lang="en-AU" sz="900" dirty="0">
                <a:solidFill>
                  <a:srgbClr val="0000FF"/>
                </a:solidFill>
                <a:highlight>
                  <a:srgbClr val="FFFFFF"/>
                </a:highlight>
                <a:latin typeface="Consolas"/>
              </a:rPr>
              <a:t>virtual</a:t>
            </a:r>
            <a:r>
              <a:rPr lang="en-AU" sz="900" dirty="0">
                <a:solidFill>
                  <a:srgbClr val="000000"/>
                </a:solidFill>
                <a:highlight>
                  <a:srgbClr val="FFFFFF"/>
                </a:highlight>
                <a:latin typeface="Consolas"/>
              </a:rPr>
              <a:t> </a:t>
            </a:r>
            <a:r>
              <a:rPr lang="en-AU" sz="900" dirty="0">
                <a:solidFill>
                  <a:srgbClr val="2B91AF"/>
                </a:solidFill>
                <a:highlight>
                  <a:srgbClr val="FFFFFF"/>
                </a:highlight>
                <a:latin typeface="Consolas"/>
              </a:rPr>
              <a:t>Monster</a:t>
            </a:r>
            <a:r>
              <a:rPr lang="en-AU" sz="900" dirty="0">
                <a:solidFill>
                  <a:srgbClr val="000000"/>
                </a:solidFill>
                <a:highlight>
                  <a:srgbClr val="FFFFFF"/>
                </a:highlight>
                <a:latin typeface="Consolas"/>
              </a:rPr>
              <a:t>* clone() = 0;</a:t>
            </a:r>
          </a:p>
          <a:p>
            <a:endParaRPr lang="en-AU" sz="900" dirty="0">
              <a:solidFill>
                <a:srgbClr val="000000"/>
              </a:solidFill>
              <a:highlight>
                <a:srgbClr val="FFFFFF"/>
              </a:highlight>
              <a:latin typeface="Consolas"/>
            </a:endParaRPr>
          </a:p>
          <a:p>
            <a:r>
              <a:rPr lang="en-AU" sz="900" dirty="0">
                <a:solidFill>
                  <a:srgbClr val="000000"/>
                </a:solidFill>
                <a:highlight>
                  <a:srgbClr val="FFFFFF"/>
                </a:highlight>
                <a:latin typeface="Consolas"/>
              </a:rPr>
              <a:t>  </a:t>
            </a:r>
            <a:r>
              <a:rPr lang="en-AU" sz="900" dirty="0">
                <a:solidFill>
                  <a:srgbClr val="008000"/>
                </a:solidFill>
                <a:highlight>
                  <a:srgbClr val="FFFFFF"/>
                </a:highlight>
                <a:latin typeface="Consolas"/>
              </a:rPr>
              <a:t>// Other stuff...</a:t>
            </a:r>
            <a:endParaRPr lang="en-AU" sz="900" dirty="0">
              <a:solidFill>
                <a:srgbClr val="000000"/>
              </a:solidFill>
              <a:highlight>
                <a:srgbClr val="FFFFFF"/>
              </a:highlight>
              <a:latin typeface="Consolas"/>
            </a:endParaRPr>
          </a:p>
          <a:p>
            <a:r>
              <a:rPr lang="en-AU" sz="900" dirty="0">
                <a:solidFill>
                  <a:srgbClr val="000000"/>
                </a:solidFill>
                <a:highlight>
                  <a:srgbClr val="FFFFFF"/>
                </a:highlight>
                <a:latin typeface="Consolas"/>
              </a:rPr>
              <a:t>};</a:t>
            </a:r>
            <a:endParaRPr lang="en-AU" sz="900" dirty="0" smtClean="0">
              <a:solidFill>
                <a:schemeClr val="tx1"/>
              </a:solidFill>
              <a:latin typeface="Consolas" pitchFamily="49" charset="0"/>
              <a:cs typeface="Consolas" pitchFamily="49" charset="0"/>
            </a:endParaRPr>
          </a:p>
        </p:txBody>
      </p:sp>
      <p:sp>
        <p:nvSpPr>
          <p:cNvPr id="5" name="Rectangle 4"/>
          <p:cNvSpPr/>
          <p:nvPr/>
        </p:nvSpPr>
        <p:spPr>
          <a:xfrm>
            <a:off x="5148064" y="2511573"/>
            <a:ext cx="3600400" cy="236443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900" dirty="0">
                <a:solidFill>
                  <a:srgbClr val="0000FF"/>
                </a:solidFill>
                <a:highlight>
                  <a:srgbClr val="FFFFFF"/>
                </a:highlight>
                <a:latin typeface="Consolas"/>
              </a:rPr>
              <a:t>class</a:t>
            </a:r>
            <a:r>
              <a:rPr lang="en-AU" sz="900" dirty="0">
                <a:solidFill>
                  <a:srgbClr val="000000"/>
                </a:solidFill>
                <a:highlight>
                  <a:srgbClr val="FFFFFF"/>
                </a:highlight>
                <a:latin typeface="Consolas"/>
              </a:rPr>
              <a:t> </a:t>
            </a:r>
            <a:r>
              <a:rPr lang="en-AU" sz="900" dirty="0">
                <a:solidFill>
                  <a:srgbClr val="2B91AF"/>
                </a:solidFill>
                <a:highlight>
                  <a:srgbClr val="FFFFFF"/>
                </a:highlight>
                <a:latin typeface="Consolas"/>
              </a:rPr>
              <a:t>Ghost</a:t>
            </a:r>
            <a:r>
              <a:rPr lang="en-AU" sz="900" dirty="0">
                <a:solidFill>
                  <a:srgbClr val="000000"/>
                </a:solidFill>
                <a:highlight>
                  <a:srgbClr val="FFFFFF"/>
                </a:highlight>
                <a:latin typeface="Consolas"/>
              </a:rPr>
              <a:t> : </a:t>
            </a:r>
            <a:r>
              <a:rPr lang="en-AU" sz="900" dirty="0">
                <a:solidFill>
                  <a:srgbClr val="0000FF"/>
                </a:solidFill>
                <a:highlight>
                  <a:srgbClr val="FFFFFF"/>
                </a:highlight>
                <a:latin typeface="Consolas"/>
              </a:rPr>
              <a:t>public</a:t>
            </a:r>
            <a:r>
              <a:rPr lang="en-AU" sz="900" dirty="0">
                <a:solidFill>
                  <a:srgbClr val="000000"/>
                </a:solidFill>
                <a:highlight>
                  <a:srgbClr val="FFFFFF"/>
                </a:highlight>
                <a:latin typeface="Consolas"/>
              </a:rPr>
              <a:t> </a:t>
            </a:r>
            <a:r>
              <a:rPr lang="en-AU" sz="900" dirty="0">
                <a:solidFill>
                  <a:srgbClr val="2B91AF"/>
                </a:solidFill>
                <a:highlight>
                  <a:srgbClr val="FFFFFF"/>
                </a:highlight>
                <a:latin typeface="Consolas"/>
              </a:rPr>
              <a:t>Monster</a:t>
            </a:r>
            <a:r>
              <a:rPr lang="en-AU" sz="900" dirty="0">
                <a:solidFill>
                  <a:srgbClr val="000000"/>
                </a:solidFill>
                <a:highlight>
                  <a:srgbClr val="FFFFFF"/>
                </a:highlight>
                <a:latin typeface="Consolas"/>
              </a:rPr>
              <a:t> {</a:t>
            </a:r>
          </a:p>
          <a:p>
            <a:r>
              <a:rPr lang="en-AU" sz="900" dirty="0">
                <a:solidFill>
                  <a:srgbClr val="0000FF"/>
                </a:solidFill>
                <a:highlight>
                  <a:srgbClr val="FFFFFF"/>
                </a:highlight>
                <a:latin typeface="Consolas"/>
              </a:rPr>
              <a:t>public</a:t>
            </a:r>
            <a:r>
              <a:rPr lang="en-AU" sz="900" dirty="0">
                <a:solidFill>
                  <a:srgbClr val="000000"/>
                </a:solidFill>
                <a:highlight>
                  <a:srgbClr val="FFFFFF"/>
                </a:highlight>
                <a:latin typeface="Consolas"/>
              </a:rPr>
              <a:t>:</a:t>
            </a:r>
          </a:p>
          <a:p>
            <a:r>
              <a:rPr lang="en-AU" sz="900" dirty="0">
                <a:solidFill>
                  <a:srgbClr val="000000"/>
                </a:solidFill>
                <a:highlight>
                  <a:srgbClr val="FFFFFF"/>
                </a:highlight>
                <a:latin typeface="Consolas"/>
              </a:rPr>
              <a:t>  Ghost(</a:t>
            </a:r>
            <a:r>
              <a:rPr lang="en-AU" sz="900" dirty="0" err="1">
                <a:solidFill>
                  <a:srgbClr val="0000FF"/>
                </a:solidFill>
                <a:highlight>
                  <a:srgbClr val="FFFFFF"/>
                </a:highlight>
                <a:latin typeface="Consolas"/>
              </a:rPr>
              <a:t>int</a:t>
            </a:r>
            <a:r>
              <a:rPr lang="en-AU" sz="900" dirty="0">
                <a:solidFill>
                  <a:srgbClr val="000000"/>
                </a:solidFill>
                <a:highlight>
                  <a:srgbClr val="FFFFFF"/>
                </a:highlight>
                <a:latin typeface="Consolas"/>
              </a:rPr>
              <a:t> </a:t>
            </a:r>
            <a:r>
              <a:rPr lang="en-AU" sz="900" dirty="0">
                <a:solidFill>
                  <a:srgbClr val="808080"/>
                </a:solidFill>
                <a:highlight>
                  <a:srgbClr val="FFFFFF"/>
                </a:highlight>
                <a:latin typeface="Consolas"/>
              </a:rPr>
              <a:t>health</a:t>
            </a:r>
            <a:r>
              <a:rPr lang="en-AU" sz="900" dirty="0">
                <a:solidFill>
                  <a:srgbClr val="000000"/>
                </a:solidFill>
                <a:highlight>
                  <a:srgbClr val="FFFFFF"/>
                </a:highlight>
                <a:latin typeface="Consolas"/>
              </a:rPr>
              <a:t>, </a:t>
            </a:r>
            <a:r>
              <a:rPr lang="en-AU" sz="900" dirty="0" err="1">
                <a:solidFill>
                  <a:srgbClr val="0000FF"/>
                </a:solidFill>
                <a:highlight>
                  <a:srgbClr val="FFFFFF"/>
                </a:highlight>
                <a:latin typeface="Consolas"/>
              </a:rPr>
              <a:t>int</a:t>
            </a:r>
            <a:r>
              <a:rPr lang="en-AU" sz="900" dirty="0">
                <a:solidFill>
                  <a:srgbClr val="000000"/>
                </a:solidFill>
                <a:highlight>
                  <a:srgbClr val="FFFFFF"/>
                </a:highlight>
                <a:latin typeface="Consolas"/>
              </a:rPr>
              <a:t> </a:t>
            </a:r>
            <a:r>
              <a:rPr lang="en-AU" sz="900" dirty="0">
                <a:solidFill>
                  <a:srgbClr val="808080"/>
                </a:solidFill>
                <a:highlight>
                  <a:srgbClr val="FFFFFF"/>
                </a:highlight>
                <a:latin typeface="Consolas"/>
              </a:rPr>
              <a:t>speed</a:t>
            </a:r>
            <a:r>
              <a:rPr lang="en-AU" sz="900" dirty="0">
                <a:solidFill>
                  <a:srgbClr val="000000"/>
                </a:solidFill>
                <a:highlight>
                  <a:srgbClr val="FFFFFF"/>
                </a:highlight>
                <a:latin typeface="Consolas"/>
              </a:rPr>
              <a:t>)</a:t>
            </a:r>
          </a:p>
          <a:p>
            <a:r>
              <a:rPr lang="en-AU" sz="900" dirty="0">
                <a:solidFill>
                  <a:srgbClr val="000000"/>
                </a:solidFill>
                <a:highlight>
                  <a:srgbClr val="FFFFFF"/>
                </a:highlight>
                <a:latin typeface="Consolas"/>
              </a:rPr>
              <a:t>  : health_(</a:t>
            </a:r>
            <a:r>
              <a:rPr lang="en-AU" sz="900" dirty="0">
                <a:solidFill>
                  <a:srgbClr val="808080"/>
                </a:solidFill>
                <a:highlight>
                  <a:srgbClr val="FFFFFF"/>
                </a:highlight>
                <a:latin typeface="Consolas"/>
              </a:rPr>
              <a:t>health</a:t>
            </a:r>
            <a:r>
              <a:rPr lang="en-AU" sz="900" dirty="0">
                <a:solidFill>
                  <a:srgbClr val="000000"/>
                </a:solidFill>
                <a:highlight>
                  <a:srgbClr val="FFFFFF"/>
                </a:highlight>
                <a:latin typeface="Consolas"/>
              </a:rPr>
              <a:t>),</a:t>
            </a:r>
          </a:p>
          <a:p>
            <a:r>
              <a:rPr lang="en-AU" sz="900" dirty="0">
                <a:solidFill>
                  <a:srgbClr val="000000"/>
                </a:solidFill>
                <a:highlight>
                  <a:srgbClr val="FFFFFF"/>
                </a:highlight>
                <a:latin typeface="Consolas"/>
              </a:rPr>
              <a:t>    speed_(</a:t>
            </a:r>
            <a:r>
              <a:rPr lang="en-AU" sz="900" dirty="0">
                <a:solidFill>
                  <a:srgbClr val="808080"/>
                </a:solidFill>
                <a:highlight>
                  <a:srgbClr val="FFFFFF"/>
                </a:highlight>
                <a:latin typeface="Consolas"/>
              </a:rPr>
              <a:t>speed</a:t>
            </a:r>
            <a:r>
              <a:rPr lang="en-AU" sz="900" dirty="0">
                <a:solidFill>
                  <a:srgbClr val="000000"/>
                </a:solidFill>
                <a:highlight>
                  <a:srgbClr val="FFFFFF"/>
                </a:highlight>
                <a:latin typeface="Consolas"/>
              </a:rPr>
              <a:t>)</a:t>
            </a:r>
          </a:p>
          <a:p>
            <a:r>
              <a:rPr lang="en-AU" sz="900" dirty="0">
                <a:solidFill>
                  <a:srgbClr val="000000"/>
                </a:solidFill>
                <a:highlight>
                  <a:srgbClr val="FFFFFF"/>
                </a:highlight>
                <a:latin typeface="Consolas"/>
              </a:rPr>
              <a:t>  {}</a:t>
            </a:r>
          </a:p>
          <a:p>
            <a:endParaRPr lang="en-AU" sz="900" dirty="0">
              <a:solidFill>
                <a:srgbClr val="000000"/>
              </a:solidFill>
              <a:highlight>
                <a:srgbClr val="FFFFFF"/>
              </a:highlight>
              <a:latin typeface="Consolas"/>
            </a:endParaRPr>
          </a:p>
          <a:p>
            <a:r>
              <a:rPr lang="en-AU" sz="900" dirty="0">
                <a:solidFill>
                  <a:srgbClr val="000000"/>
                </a:solidFill>
                <a:highlight>
                  <a:srgbClr val="FFFFFF"/>
                </a:highlight>
                <a:latin typeface="Consolas"/>
              </a:rPr>
              <a:t>  </a:t>
            </a:r>
            <a:r>
              <a:rPr lang="en-AU" sz="900" dirty="0">
                <a:solidFill>
                  <a:srgbClr val="0000FF"/>
                </a:solidFill>
                <a:highlight>
                  <a:srgbClr val="FFFFFF"/>
                </a:highlight>
                <a:latin typeface="Consolas"/>
              </a:rPr>
              <a:t>virtual</a:t>
            </a:r>
            <a:r>
              <a:rPr lang="en-AU" sz="900" dirty="0">
                <a:solidFill>
                  <a:srgbClr val="000000"/>
                </a:solidFill>
                <a:highlight>
                  <a:srgbClr val="FFFFFF"/>
                </a:highlight>
                <a:latin typeface="Consolas"/>
              </a:rPr>
              <a:t> </a:t>
            </a:r>
            <a:r>
              <a:rPr lang="en-AU" sz="900" dirty="0">
                <a:solidFill>
                  <a:srgbClr val="2B91AF"/>
                </a:solidFill>
                <a:highlight>
                  <a:srgbClr val="FFFFFF"/>
                </a:highlight>
                <a:latin typeface="Consolas"/>
              </a:rPr>
              <a:t>Monster</a:t>
            </a:r>
            <a:r>
              <a:rPr lang="en-AU" sz="900" dirty="0">
                <a:solidFill>
                  <a:srgbClr val="000000"/>
                </a:solidFill>
                <a:highlight>
                  <a:srgbClr val="FFFFFF"/>
                </a:highlight>
                <a:latin typeface="Consolas"/>
              </a:rPr>
              <a:t>* clone()</a:t>
            </a:r>
          </a:p>
          <a:p>
            <a:r>
              <a:rPr lang="en-AU" sz="900" dirty="0">
                <a:solidFill>
                  <a:srgbClr val="000000"/>
                </a:solidFill>
                <a:highlight>
                  <a:srgbClr val="FFFFFF"/>
                </a:highlight>
                <a:latin typeface="Consolas"/>
              </a:rPr>
              <a:t>  {</a:t>
            </a:r>
          </a:p>
          <a:p>
            <a:r>
              <a:rPr lang="en-AU" sz="900" dirty="0">
                <a:solidFill>
                  <a:srgbClr val="000000"/>
                </a:solidFill>
                <a:highlight>
                  <a:srgbClr val="FFFFFF"/>
                </a:highlight>
                <a:latin typeface="Consolas"/>
              </a:rPr>
              <a:t>    </a:t>
            </a:r>
            <a:r>
              <a:rPr lang="en-AU" sz="900" dirty="0">
                <a:solidFill>
                  <a:srgbClr val="0000FF"/>
                </a:solidFill>
                <a:highlight>
                  <a:srgbClr val="FFFFFF"/>
                </a:highlight>
                <a:latin typeface="Consolas"/>
              </a:rPr>
              <a:t>return</a:t>
            </a:r>
            <a:r>
              <a:rPr lang="en-AU" sz="900" dirty="0">
                <a:solidFill>
                  <a:srgbClr val="000000"/>
                </a:solidFill>
                <a:highlight>
                  <a:srgbClr val="FFFFFF"/>
                </a:highlight>
                <a:latin typeface="Consolas"/>
              </a:rPr>
              <a:t> </a:t>
            </a:r>
            <a:r>
              <a:rPr lang="en-AU" sz="900" dirty="0">
                <a:solidFill>
                  <a:srgbClr val="0000FF"/>
                </a:solidFill>
                <a:highlight>
                  <a:srgbClr val="FFFFFF"/>
                </a:highlight>
                <a:latin typeface="Consolas"/>
              </a:rPr>
              <a:t>new</a:t>
            </a:r>
            <a:r>
              <a:rPr lang="en-AU" sz="900" dirty="0">
                <a:solidFill>
                  <a:srgbClr val="000000"/>
                </a:solidFill>
                <a:highlight>
                  <a:srgbClr val="FFFFFF"/>
                </a:highlight>
                <a:latin typeface="Consolas"/>
              </a:rPr>
              <a:t> </a:t>
            </a:r>
            <a:r>
              <a:rPr lang="en-AU" sz="900" dirty="0">
                <a:solidFill>
                  <a:srgbClr val="2B91AF"/>
                </a:solidFill>
                <a:highlight>
                  <a:srgbClr val="FFFFFF"/>
                </a:highlight>
                <a:latin typeface="Consolas"/>
              </a:rPr>
              <a:t>Ghost</a:t>
            </a:r>
            <a:r>
              <a:rPr lang="en-AU" sz="900" dirty="0">
                <a:solidFill>
                  <a:srgbClr val="000000"/>
                </a:solidFill>
                <a:highlight>
                  <a:srgbClr val="FFFFFF"/>
                </a:highlight>
                <a:latin typeface="Consolas"/>
              </a:rPr>
              <a:t>(health_, speed_);</a:t>
            </a:r>
          </a:p>
          <a:p>
            <a:r>
              <a:rPr lang="en-AU" sz="900" dirty="0">
                <a:solidFill>
                  <a:srgbClr val="000000"/>
                </a:solidFill>
                <a:highlight>
                  <a:srgbClr val="FFFFFF"/>
                </a:highlight>
                <a:latin typeface="Consolas"/>
              </a:rPr>
              <a:t>  }</a:t>
            </a:r>
          </a:p>
          <a:p>
            <a:endParaRPr lang="en-AU" sz="900" dirty="0">
              <a:solidFill>
                <a:srgbClr val="000000"/>
              </a:solidFill>
              <a:highlight>
                <a:srgbClr val="FFFFFF"/>
              </a:highlight>
              <a:latin typeface="Consolas"/>
            </a:endParaRPr>
          </a:p>
          <a:p>
            <a:r>
              <a:rPr lang="en-AU" sz="900" dirty="0">
                <a:solidFill>
                  <a:srgbClr val="0000FF"/>
                </a:solidFill>
                <a:highlight>
                  <a:srgbClr val="FFFFFF"/>
                </a:highlight>
                <a:latin typeface="Consolas"/>
              </a:rPr>
              <a:t>private</a:t>
            </a:r>
            <a:r>
              <a:rPr lang="en-AU" sz="900" dirty="0">
                <a:solidFill>
                  <a:srgbClr val="000000"/>
                </a:solidFill>
                <a:highlight>
                  <a:srgbClr val="FFFFFF"/>
                </a:highlight>
                <a:latin typeface="Consolas"/>
              </a:rPr>
              <a:t>:</a:t>
            </a:r>
          </a:p>
          <a:p>
            <a:r>
              <a:rPr lang="en-AU" sz="900" dirty="0">
                <a:solidFill>
                  <a:srgbClr val="000000"/>
                </a:solidFill>
                <a:highlight>
                  <a:srgbClr val="FFFFFF"/>
                </a:highlight>
                <a:latin typeface="Consolas"/>
              </a:rPr>
              <a:t>  </a:t>
            </a:r>
            <a:r>
              <a:rPr lang="en-AU" sz="900" dirty="0" err="1">
                <a:solidFill>
                  <a:srgbClr val="0000FF"/>
                </a:solidFill>
                <a:highlight>
                  <a:srgbClr val="FFFFFF"/>
                </a:highlight>
                <a:latin typeface="Consolas"/>
              </a:rPr>
              <a:t>int</a:t>
            </a:r>
            <a:r>
              <a:rPr lang="en-AU" sz="900" dirty="0">
                <a:solidFill>
                  <a:srgbClr val="000000"/>
                </a:solidFill>
                <a:highlight>
                  <a:srgbClr val="FFFFFF"/>
                </a:highlight>
                <a:latin typeface="Consolas"/>
              </a:rPr>
              <a:t> health_;</a:t>
            </a:r>
          </a:p>
          <a:p>
            <a:r>
              <a:rPr lang="en-AU" sz="900" dirty="0">
                <a:solidFill>
                  <a:srgbClr val="000000"/>
                </a:solidFill>
                <a:highlight>
                  <a:srgbClr val="FFFFFF"/>
                </a:highlight>
                <a:latin typeface="Consolas"/>
              </a:rPr>
              <a:t>  </a:t>
            </a:r>
            <a:r>
              <a:rPr lang="en-AU" sz="900" dirty="0" err="1">
                <a:solidFill>
                  <a:srgbClr val="0000FF"/>
                </a:solidFill>
                <a:highlight>
                  <a:srgbClr val="FFFFFF"/>
                </a:highlight>
                <a:latin typeface="Consolas"/>
              </a:rPr>
              <a:t>int</a:t>
            </a:r>
            <a:r>
              <a:rPr lang="en-AU" sz="900" dirty="0">
                <a:solidFill>
                  <a:srgbClr val="000000"/>
                </a:solidFill>
                <a:highlight>
                  <a:srgbClr val="FFFFFF"/>
                </a:highlight>
                <a:latin typeface="Consolas"/>
              </a:rPr>
              <a:t> speed_;</a:t>
            </a:r>
          </a:p>
          <a:p>
            <a:r>
              <a:rPr lang="en-AU" sz="900" dirty="0">
                <a:solidFill>
                  <a:srgbClr val="000000"/>
                </a:solidFill>
                <a:highlight>
                  <a:srgbClr val="FFFFFF"/>
                </a:highlight>
                <a:latin typeface="Consolas"/>
              </a:rPr>
              <a:t>};</a:t>
            </a:r>
            <a:endParaRPr lang="en-AU" sz="900" dirty="0" smtClean="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39932627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Prototype: Implementation</a:t>
            </a:r>
            <a:endParaRPr lang="en-AU" dirty="0"/>
          </a:p>
        </p:txBody>
      </p:sp>
      <p:sp>
        <p:nvSpPr>
          <p:cNvPr id="3" name="Content Placeholder 2"/>
          <p:cNvSpPr>
            <a:spLocks noGrp="1"/>
          </p:cNvSpPr>
          <p:nvPr>
            <p:ph idx="10"/>
          </p:nvPr>
        </p:nvSpPr>
        <p:spPr>
          <a:xfrm>
            <a:off x="323850" y="1203325"/>
            <a:ext cx="4824214" cy="3384649"/>
          </a:xfrm>
        </p:spPr>
        <p:txBody>
          <a:bodyPr>
            <a:normAutofit fontScale="92500" lnSpcReduction="20000"/>
          </a:bodyPr>
          <a:lstStyle/>
          <a:p>
            <a:r>
              <a:rPr lang="en-US" dirty="0" smtClean="0"/>
              <a:t>We no longer need all the different </a:t>
            </a:r>
            <a:r>
              <a:rPr lang="en-US" dirty="0" err="1" smtClean="0"/>
              <a:t>spawner</a:t>
            </a:r>
            <a:r>
              <a:rPr lang="en-US" dirty="0" smtClean="0"/>
              <a:t> classes</a:t>
            </a:r>
          </a:p>
          <a:p>
            <a:pPr lvl="1"/>
            <a:endParaRPr lang="en-US" dirty="0" smtClean="0"/>
          </a:p>
          <a:p>
            <a:r>
              <a:rPr lang="en-US" dirty="0" smtClean="0"/>
              <a:t>Instead, make the one </a:t>
            </a:r>
            <a:r>
              <a:rPr lang="en-US" dirty="0" err="1" smtClean="0"/>
              <a:t>spawner</a:t>
            </a:r>
            <a:r>
              <a:rPr lang="en-US" dirty="0" smtClean="0"/>
              <a:t> class</a:t>
            </a:r>
          </a:p>
          <a:p>
            <a:pPr lvl="1"/>
            <a:endParaRPr lang="en-US" dirty="0" smtClean="0"/>
          </a:p>
          <a:p>
            <a:r>
              <a:rPr lang="en-US" dirty="0" smtClean="0"/>
              <a:t>This class holds a hidden monster, used as a template to spawn more like it</a:t>
            </a:r>
            <a:endParaRPr lang="en-AU" dirty="0"/>
          </a:p>
        </p:txBody>
      </p:sp>
      <p:sp>
        <p:nvSpPr>
          <p:cNvPr id="4" name="Rectangle 3"/>
          <p:cNvSpPr/>
          <p:nvPr/>
        </p:nvSpPr>
        <p:spPr>
          <a:xfrm>
            <a:off x="5148064" y="1203598"/>
            <a:ext cx="3600400" cy="236443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900" dirty="0">
                <a:solidFill>
                  <a:srgbClr val="0000FF"/>
                </a:solidFill>
                <a:highlight>
                  <a:srgbClr val="FFFFFF"/>
                </a:highlight>
                <a:latin typeface="Consolas"/>
              </a:rPr>
              <a:t>class</a:t>
            </a:r>
            <a:r>
              <a:rPr lang="en-AU" sz="900" dirty="0">
                <a:solidFill>
                  <a:srgbClr val="000000"/>
                </a:solidFill>
                <a:highlight>
                  <a:srgbClr val="FFFFFF"/>
                </a:highlight>
                <a:latin typeface="Consolas"/>
              </a:rPr>
              <a:t> </a:t>
            </a:r>
            <a:r>
              <a:rPr lang="en-AU" sz="900" dirty="0">
                <a:solidFill>
                  <a:srgbClr val="2B91AF"/>
                </a:solidFill>
                <a:highlight>
                  <a:srgbClr val="FFFFFF"/>
                </a:highlight>
                <a:latin typeface="Consolas"/>
              </a:rPr>
              <a:t>Spawner</a:t>
            </a:r>
            <a:endParaRPr lang="en-AU" sz="900" dirty="0">
              <a:solidFill>
                <a:srgbClr val="000000"/>
              </a:solidFill>
              <a:highlight>
                <a:srgbClr val="FFFFFF"/>
              </a:highlight>
              <a:latin typeface="Consolas"/>
            </a:endParaRPr>
          </a:p>
          <a:p>
            <a:r>
              <a:rPr lang="en-AU" sz="900" dirty="0">
                <a:solidFill>
                  <a:srgbClr val="000000"/>
                </a:solidFill>
                <a:highlight>
                  <a:srgbClr val="FFFFFF"/>
                </a:highlight>
                <a:latin typeface="Consolas"/>
              </a:rPr>
              <a:t>{</a:t>
            </a:r>
          </a:p>
          <a:p>
            <a:r>
              <a:rPr lang="en-AU" sz="900" dirty="0">
                <a:solidFill>
                  <a:srgbClr val="0000FF"/>
                </a:solidFill>
                <a:highlight>
                  <a:srgbClr val="FFFFFF"/>
                </a:highlight>
                <a:latin typeface="Consolas"/>
              </a:rPr>
              <a:t>public</a:t>
            </a:r>
            <a:r>
              <a:rPr lang="en-AU" sz="900" dirty="0">
                <a:solidFill>
                  <a:srgbClr val="000000"/>
                </a:solidFill>
                <a:highlight>
                  <a:srgbClr val="FFFFFF"/>
                </a:highlight>
                <a:latin typeface="Consolas"/>
              </a:rPr>
              <a:t>:</a:t>
            </a:r>
          </a:p>
          <a:p>
            <a:r>
              <a:rPr lang="en-AU" sz="900" dirty="0">
                <a:solidFill>
                  <a:srgbClr val="000000"/>
                </a:solidFill>
                <a:highlight>
                  <a:srgbClr val="FFFFFF"/>
                </a:highlight>
                <a:latin typeface="Consolas"/>
              </a:rPr>
              <a:t>  Spawner(</a:t>
            </a:r>
            <a:r>
              <a:rPr lang="en-AU" sz="900" dirty="0">
                <a:solidFill>
                  <a:srgbClr val="2B91AF"/>
                </a:solidFill>
                <a:highlight>
                  <a:srgbClr val="FFFFFF"/>
                </a:highlight>
                <a:latin typeface="Consolas"/>
              </a:rPr>
              <a:t>Monster</a:t>
            </a:r>
            <a:r>
              <a:rPr lang="en-AU" sz="900" dirty="0">
                <a:solidFill>
                  <a:srgbClr val="000000"/>
                </a:solidFill>
                <a:highlight>
                  <a:srgbClr val="FFFFFF"/>
                </a:highlight>
                <a:latin typeface="Consolas"/>
              </a:rPr>
              <a:t>* </a:t>
            </a:r>
            <a:r>
              <a:rPr lang="en-AU" sz="900" dirty="0">
                <a:solidFill>
                  <a:srgbClr val="808080"/>
                </a:solidFill>
                <a:highlight>
                  <a:srgbClr val="FFFFFF"/>
                </a:highlight>
                <a:latin typeface="Consolas"/>
              </a:rPr>
              <a:t>prototype</a:t>
            </a:r>
            <a:r>
              <a:rPr lang="en-AU" sz="900" dirty="0">
                <a:solidFill>
                  <a:srgbClr val="000000"/>
                </a:solidFill>
                <a:highlight>
                  <a:srgbClr val="FFFFFF"/>
                </a:highlight>
                <a:latin typeface="Consolas"/>
              </a:rPr>
              <a:t>)</a:t>
            </a:r>
          </a:p>
          <a:p>
            <a:r>
              <a:rPr lang="en-AU" sz="900" dirty="0">
                <a:solidFill>
                  <a:srgbClr val="000000"/>
                </a:solidFill>
                <a:highlight>
                  <a:srgbClr val="FFFFFF"/>
                </a:highlight>
                <a:latin typeface="Consolas"/>
              </a:rPr>
              <a:t>  : prototype_(</a:t>
            </a:r>
            <a:r>
              <a:rPr lang="en-AU" sz="900" dirty="0">
                <a:solidFill>
                  <a:srgbClr val="808080"/>
                </a:solidFill>
                <a:highlight>
                  <a:srgbClr val="FFFFFF"/>
                </a:highlight>
                <a:latin typeface="Consolas"/>
              </a:rPr>
              <a:t>prototype</a:t>
            </a:r>
            <a:r>
              <a:rPr lang="en-AU" sz="900" dirty="0">
                <a:solidFill>
                  <a:srgbClr val="000000"/>
                </a:solidFill>
                <a:highlight>
                  <a:srgbClr val="FFFFFF"/>
                </a:highlight>
                <a:latin typeface="Consolas"/>
              </a:rPr>
              <a:t>)</a:t>
            </a:r>
          </a:p>
          <a:p>
            <a:r>
              <a:rPr lang="en-AU" sz="900" dirty="0">
                <a:solidFill>
                  <a:srgbClr val="000000"/>
                </a:solidFill>
                <a:highlight>
                  <a:srgbClr val="FFFFFF"/>
                </a:highlight>
                <a:latin typeface="Consolas"/>
              </a:rPr>
              <a:t>  {}</a:t>
            </a:r>
          </a:p>
          <a:p>
            <a:endParaRPr lang="en-AU" sz="900" dirty="0">
              <a:solidFill>
                <a:srgbClr val="000000"/>
              </a:solidFill>
              <a:highlight>
                <a:srgbClr val="FFFFFF"/>
              </a:highlight>
              <a:latin typeface="Consolas"/>
            </a:endParaRPr>
          </a:p>
          <a:p>
            <a:r>
              <a:rPr lang="en-AU" sz="900" dirty="0">
                <a:solidFill>
                  <a:srgbClr val="000000"/>
                </a:solidFill>
                <a:highlight>
                  <a:srgbClr val="FFFFFF"/>
                </a:highlight>
                <a:latin typeface="Consolas"/>
              </a:rPr>
              <a:t>  </a:t>
            </a:r>
            <a:r>
              <a:rPr lang="en-AU" sz="900" dirty="0">
                <a:solidFill>
                  <a:srgbClr val="2B91AF"/>
                </a:solidFill>
                <a:highlight>
                  <a:srgbClr val="FFFFFF"/>
                </a:highlight>
                <a:latin typeface="Consolas"/>
              </a:rPr>
              <a:t>Monster</a:t>
            </a:r>
            <a:r>
              <a:rPr lang="en-AU" sz="900" dirty="0">
                <a:solidFill>
                  <a:srgbClr val="000000"/>
                </a:solidFill>
                <a:highlight>
                  <a:srgbClr val="FFFFFF"/>
                </a:highlight>
                <a:latin typeface="Consolas"/>
              </a:rPr>
              <a:t>* </a:t>
            </a:r>
            <a:r>
              <a:rPr lang="en-AU" sz="900" dirty="0" err="1">
                <a:solidFill>
                  <a:srgbClr val="000000"/>
                </a:solidFill>
                <a:highlight>
                  <a:srgbClr val="FFFFFF"/>
                </a:highlight>
                <a:latin typeface="Consolas"/>
              </a:rPr>
              <a:t>spawnMonster</a:t>
            </a:r>
            <a:r>
              <a:rPr lang="en-AU" sz="900" dirty="0">
                <a:solidFill>
                  <a:srgbClr val="000000"/>
                </a:solidFill>
                <a:highlight>
                  <a:srgbClr val="FFFFFF"/>
                </a:highlight>
                <a:latin typeface="Consolas"/>
              </a:rPr>
              <a:t>()</a:t>
            </a:r>
          </a:p>
          <a:p>
            <a:r>
              <a:rPr lang="en-AU" sz="900" dirty="0">
                <a:solidFill>
                  <a:srgbClr val="000000"/>
                </a:solidFill>
                <a:highlight>
                  <a:srgbClr val="FFFFFF"/>
                </a:highlight>
                <a:latin typeface="Consolas"/>
              </a:rPr>
              <a:t>  {</a:t>
            </a:r>
          </a:p>
          <a:p>
            <a:r>
              <a:rPr lang="en-AU" sz="900" dirty="0">
                <a:solidFill>
                  <a:srgbClr val="000000"/>
                </a:solidFill>
                <a:highlight>
                  <a:srgbClr val="FFFFFF"/>
                </a:highlight>
                <a:latin typeface="Consolas"/>
              </a:rPr>
              <a:t>    </a:t>
            </a:r>
            <a:r>
              <a:rPr lang="en-AU" sz="900" dirty="0">
                <a:solidFill>
                  <a:srgbClr val="0000FF"/>
                </a:solidFill>
                <a:highlight>
                  <a:srgbClr val="FFFFFF"/>
                </a:highlight>
                <a:latin typeface="Consolas"/>
              </a:rPr>
              <a:t>return</a:t>
            </a:r>
            <a:r>
              <a:rPr lang="en-AU" sz="900" dirty="0">
                <a:solidFill>
                  <a:srgbClr val="000000"/>
                </a:solidFill>
                <a:highlight>
                  <a:srgbClr val="FFFFFF"/>
                </a:highlight>
                <a:latin typeface="Consolas"/>
              </a:rPr>
              <a:t> prototype_-&gt;clone();</a:t>
            </a:r>
          </a:p>
          <a:p>
            <a:r>
              <a:rPr lang="en-AU" sz="900" dirty="0">
                <a:solidFill>
                  <a:srgbClr val="000000"/>
                </a:solidFill>
                <a:highlight>
                  <a:srgbClr val="FFFFFF"/>
                </a:highlight>
                <a:latin typeface="Consolas"/>
              </a:rPr>
              <a:t>  }</a:t>
            </a:r>
          </a:p>
          <a:p>
            <a:endParaRPr lang="en-AU" sz="900" dirty="0">
              <a:solidFill>
                <a:srgbClr val="000000"/>
              </a:solidFill>
              <a:highlight>
                <a:srgbClr val="FFFFFF"/>
              </a:highlight>
              <a:latin typeface="Consolas"/>
            </a:endParaRPr>
          </a:p>
          <a:p>
            <a:r>
              <a:rPr lang="en-AU" sz="900" dirty="0">
                <a:solidFill>
                  <a:srgbClr val="0000FF"/>
                </a:solidFill>
                <a:highlight>
                  <a:srgbClr val="FFFFFF"/>
                </a:highlight>
                <a:latin typeface="Consolas"/>
              </a:rPr>
              <a:t>private</a:t>
            </a:r>
            <a:r>
              <a:rPr lang="en-AU" sz="900" dirty="0">
                <a:solidFill>
                  <a:srgbClr val="000000"/>
                </a:solidFill>
                <a:highlight>
                  <a:srgbClr val="FFFFFF"/>
                </a:highlight>
                <a:latin typeface="Consolas"/>
              </a:rPr>
              <a:t>:</a:t>
            </a:r>
          </a:p>
          <a:p>
            <a:r>
              <a:rPr lang="en-AU" sz="900" dirty="0">
                <a:solidFill>
                  <a:srgbClr val="000000"/>
                </a:solidFill>
                <a:highlight>
                  <a:srgbClr val="FFFFFF"/>
                </a:highlight>
                <a:latin typeface="Consolas"/>
              </a:rPr>
              <a:t>  </a:t>
            </a:r>
            <a:r>
              <a:rPr lang="en-AU" sz="900" dirty="0">
                <a:solidFill>
                  <a:srgbClr val="2B91AF"/>
                </a:solidFill>
                <a:highlight>
                  <a:srgbClr val="FFFFFF"/>
                </a:highlight>
                <a:latin typeface="Consolas"/>
              </a:rPr>
              <a:t>Monster</a:t>
            </a:r>
            <a:r>
              <a:rPr lang="en-AU" sz="900" dirty="0">
                <a:solidFill>
                  <a:srgbClr val="000000"/>
                </a:solidFill>
                <a:highlight>
                  <a:srgbClr val="FFFFFF"/>
                </a:highlight>
                <a:latin typeface="Consolas"/>
              </a:rPr>
              <a:t>* prototype_;</a:t>
            </a:r>
          </a:p>
          <a:p>
            <a:r>
              <a:rPr lang="en-AU" sz="900" dirty="0">
                <a:solidFill>
                  <a:srgbClr val="000000"/>
                </a:solidFill>
                <a:highlight>
                  <a:srgbClr val="FFFFFF"/>
                </a:highlight>
                <a:latin typeface="Consolas"/>
              </a:rPr>
              <a:t>};</a:t>
            </a:r>
            <a:endParaRPr lang="en-AU" sz="900" dirty="0" smtClean="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663541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Summary</a:t>
            </a:r>
            <a:endParaRPr lang="en-AU" dirty="0"/>
          </a:p>
        </p:txBody>
      </p:sp>
      <p:sp>
        <p:nvSpPr>
          <p:cNvPr id="5" name="Content Placeholder 4"/>
          <p:cNvSpPr>
            <a:spLocks noGrp="1"/>
          </p:cNvSpPr>
          <p:nvPr>
            <p:ph idx="10"/>
          </p:nvPr>
        </p:nvSpPr>
        <p:spPr/>
        <p:txBody>
          <a:bodyPr>
            <a:normAutofit fontScale="70000" lnSpcReduction="20000"/>
          </a:bodyPr>
          <a:lstStyle/>
          <a:p>
            <a:r>
              <a:rPr lang="en-AU" dirty="0" smtClean="0"/>
              <a:t>Design patterns are solutions to specific design problems that make code more flexible, reusable, optimal, or simpler</a:t>
            </a:r>
          </a:p>
          <a:p>
            <a:pPr lvl="1"/>
            <a:r>
              <a:rPr lang="en-AU" dirty="0" smtClean="0"/>
              <a:t> </a:t>
            </a:r>
            <a:r>
              <a:rPr lang="en-AU" dirty="0" smtClean="0">
                <a:solidFill>
                  <a:srgbClr val="00B0F0"/>
                </a:solidFill>
              </a:rPr>
              <a:t>Singleton</a:t>
            </a:r>
            <a:r>
              <a:rPr lang="en-AU" dirty="0" smtClean="0"/>
              <a:t>:</a:t>
            </a:r>
          </a:p>
          <a:p>
            <a:pPr lvl="2"/>
            <a:r>
              <a:rPr lang="en-AU" dirty="0" smtClean="0"/>
              <a:t>Enforces one instance of a class and provide global access</a:t>
            </a:r>
          </a:p>
          <a:p>
            <a:pPr lvl="1"/>
            <a:r>
              <a:rPr lang="en-US" dirty="0" smtClean="0">
                <a:solidFill>
                  <a:srgbClr val="00B0F0"/>
                </a:solidFill>
              </a:rPr>
              <a:t>Object Pooling</a:t>
            </a:r>
            <a:r>
              <a:rPr lang="en-US" dirty="0" smtClean="0"/>
              <a:t>:</a:t>
            </a:r>
          </a:p>
          <a:p>
            <a:pPr lvl="2"/>
            <a:r>
              <a:rPr lang="en-US" dirty="0" smtClean="0"/>
              <a:t>Improve performance and memory by reusing objects</a:t>
            </a:r>
          </a:p>
          <a:p>
            <a:pPr lvl="1"/>
            <a:r>
              <a:rPr lang="en-US" dirty="0" smtClean="0">
                <a:solidFill>
                  <a:srgbClr val="00B0F0"/>
                </a:solidFill>
              </a:rPr>
              <a:t>Factory</a:t>
            </a:r>
            <a:r>
              <a:rPr lang="en-US" dirty="0" smtClean="0"/>
              <a:t>:</a:t>
            </a:r>
          </a:p>
          <a:p>
            <a:pPr lvl="2"/>
            <a:r>
              <a:rPr lang="en-US" dirty="0" smtClean="0"/>
              <a:t>Create objects without specifying the exact type</a:t>
            </a:r>
          </a:p>
          <a:p>
            <a:pPr lvl="1"/>
            <a:r>
              <a:rPr lang="en-US" dirty="0" smtClean="0">
                <a:solidFill>
                  <a:srgbClr val="00B0F0"/>
                </a:solidFill>
              </a:rPr>
              <a:t>Prototype</a:t>
            </a:r>
            <a:r>
              <a:rPr lang="en-US" dirty="0" smtClean="0"/>
              <a:t>:</a:t>
            </a:r>
          </a:p>
          <a:p>
            <a:pPr lvl="2"/>
            <a:r>
              <a:rPr lang="en-US" dirty="0" smtClean="0"/>
              <a:t>Create new objects by using an existing object as a template</a:t>
            </a:r>
          </a:p>
          <a:p>
            <a:pPr lvl="1"/>
            <a:endParaRPr lang="en-US" dirty="0" smtClean="0"/>
          </a:p>
          <a:p>
            <a:r>
              <a:rPr lang="en-US" dirty="0" smtClean="0"/>
              <a:t>Could you combine all of these patterns into one? (yes!)</a:t>
            </a:r>
            <a:endParaRPr lang="en-AU" dirty="0"/>
          </a:p>
        </p:txBody>
      </p:sp>
    </p:spTree>
    <p:extLst>
      <p:ext uri="{BB962C8B-B14F-4D97-AF65-F5344CB8AC3E}">
        <p14:creationId xmlns:p14="http://schemas.microsoft.com/office/powerpoint/2010/main" val="31524077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References</a:t>
            </a:r>
            <a:endParaRPr lang="en-AU" dirty="0"/>
          </a:p>
        </p:txBody>
      </p:sp>
      <p:sp>
        <p:nvSpPr>
          <p:cNvPr id="5" name="Content Placeholder 4"/>
          <p:cNvSpPr>
            <a:spLocks noGrp="1"/>
          </p:cNvSpPr>
          <p:nvPr>
            <p:ph idx="10"/>
          </p:nvPr>
        </p:nvSpPr>
        <p:spPr/>
        <p:txBody>
          <a:bodyPr>
            <a:normAutofit/>
          </a:bodyPr>
          <a:lstStyle/>
          <a:p>
            <a:r>
              <a:rPr lang="en-AU" dirty="0" smtClean="0"/>
              <a:t>Gamma, E, et al, 1994</a:t>
            </a:r>
            <a:r>
              <a:rPr lang="en-AU" dirty="0"/>
              <a:t>,</a:t>
            </a:r>
            <a:r>
              <a:rPr lang="en-AU" dirty="0" smtClean="0"/>
              <a:t> </a:t>
            </a:r>
            <a:r>
              <a:rPr lang="en-AU" i="1" dirty="0" smtClean="0"/>
              <a:t>Design Patterns: Elements of Reusable Object-Oriented Software</a:t>
            </a:r>
            <a:r>
              <a:rPr lang="en-AU" dirty="0" smtClean="0"/>
              <a:t>, 1</a:t>
            </a:r>
            <a:r>
              <a:rPr lang="en-AU" baseline="30000" dirty="0" smtClean="0"/>
              <a:t>st</a:t>
            </a:r>
            <a:r>
              <a:rPr lang="en-AU" dirty="0" smtClean="0"/>
              <a:t> Edition, Addison-Wesley Professional</a:t>
            </a:r>
          </a:p>
          <a:p>
            <a:endParaRPr lang="en-AU" dirty="0" smtClean="0"/>
          </a:p>
          <a:p>
            <a:r>
              <a:rPr lang="en-AU" dirty="0" smtClean="0"/>
              <a:t>Nystrom, R, 2014, </a:t>
            </a:r>
            <a:r>
              <a:rPr lang="en-AU" i="1" dirty="0" smtClean="0"/>
              <a:t>Game Programming Patterns</a:t>
            </a:r>
            <a:r>
              <a:rPr lang="en-AU" dirty="0" smtClean="0"/>
              <a:t>, Edition, </a:t>
            </a:r>
            <a:r>
              <a:rPr lang="en-AU" dirty="0" err="1" smtClean="0"/>
              <a:t>Genever</a:t>
            </a:r>
            <a:r>
              <a:rPr lang="en-AU" dirty="0" smtClean="0"/>
              <a:t> Benning</a:t>
            </a:r>
            <a:endParaRPr lang="en-AU" dirty="0"/>
          </a:p>
        </p:txBody>
      </p:sp>
    </p:spTree>
    <p:extLst>
      <p:ext uri="{BB962C8B-B14F-4D97-AF65-F5344CB8AC3E}">
        <p14:creationId xmlns:p14="http://schemas.microsoft.com/office/powerpoint/2010/main" val="258968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Designing Software is Hard</a:t>
            </a:r>
            <a:endParaRPr lang="en-AU" dirty="0"/>
          </a:p>
        </p:txBody>
      </p:sp>
      <p:sp>
        <p:nvSpPr>
          <p:cNvPr id="3" name="Content Placeholder 2"/>
          <p:cNvSpPr>
            <a:spLocks noGrp="1"/>
          </p:cNvSpPr>
          <p:nvPr>
            <p:ph idx="10"/>
          </p:nvPr>
        </p:nvSpPr>
        <p:spPr/>
        <p:txBody>
          <a:bodyPr>
            <a:normAutofit fontScale="92500" lnSpcReduction="20000"/>
          </a:bodyPr>
          <a:lstStyle/>
          <a:p>
            <a:r>
              <a:rPr lang="en-AU" dirty="0" smtClean="0"/>
              <a:t>Designing good software is hard</a:t>
            </a:r>
          </a:p>
          <a:p>
            <a:pPr lvl="1"/>
            <a:endParaRPr lang="en-AU" dirty="0"/>
          </a:p>
          <a:p>
            <a:r>
              <a:rPr lang="en-AU" dirty="0" smtClean="0"/>
              <a:t>Designing </a:t>
            </a:r>
            <a:r>
              <a:rPr lang="en-AU" dirty="0" smtClean="0">
                <a:solidFill>
                  <a:srgbClr val="00B0F0"/>
                </a:solidFill>
              </a:rPr>
              <a:t>reusable</a:t>
            </a:r>
            <a:r>
              <a:rPr lang="en-AU" dirty="0" smtClean="0"/>
              <a:t> object-oriented software is even harder</a:t>
            </a:r>
          </a:p>
          <a:p>
            <a:pPr lvl="1"/>
            <a:endParaRPr lang="en-AU" dirty="0" smtClean="0"/>
          </a:p>
          <a:p>
            <a:r>
              <a:rPr lang="en-AU" dirty="0" smtClean="0"/>
              <a:t>Don’t solve every problem from first principles</a:t>
            </a:r>
          </a:p>
          <a:p>
            <a:pPr lvl="1"/>
            <a:endParaRPr lang="en-AU" dirty="0" smtClean="0"/>
          </a:p>
          <a:p>
            <a:r>
              <a:rPr lang="en-AU" dirty="0" smtClean="0"/>
              <a:t>You will find recurring patters of classes in many object-oriented systems</a:t>
            </a:r>
            <a:endParaRPr lang="en-AU" dirty="0" smtClean="0"/>
          </a:p>
        </p:txBody>
      </p:sp>
    </p:spTree>
    <p:extLst>
      <p:ext uri="{BB962C8B-B14F-4D97-AF65-F5344CB8AC3E}">
        <p14:creationId xmlns:p14="http://schemas.microsoft.com/office/powerpoint/2010/main" val="1037202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Hollywood Analogy</a:t>
            </a:r>
            <a:endParaRPr lang="en-AU" dirty="0"/>
          </a:p>
        </p:txBody>
      </p:sp>
      <p:sp>
        <p:nvSpPr>
          <p:cNvPr id="11" name="Content Placeholder 2"/>
          <p:cNvSpPr>
            <a:spLocks noGrp="1"/>
          </p:cNvSpPr>
          <p:nvPr>
            <p:ph idx="10"/>
          </p:nvPr>
        </p:nvSpPr>
        <p:spPr>
          <a:xfrm>
            <a:off x="323850" y="3579862"/>
            <a:ext cx="7776542" cy="1008112"/>
          </a:xfrm>
        </p:spPr>
        <p:txBody>
          <a:bodyPr/>
          <a:lstStyle/>
          <a:p>
            <a:r>
              <a:rPr lang="en-AU" dirty="0" smtClean="0"/>
              <a:t>Once you know the pattern, a lot of design decisions follow automatically</a:t>
            </a:r>
            <a:endParaRPr lang="en-AU" dirty="0"/>
          </a:p>
        </p:txBody>
      </p:sp>
      <p:pic>
        <p:nvPicPr>
          <p:cNvPr id="2050" name="Picture 2" descr="http://4.bp.blogspot.com/_ajwz1FVsQSE/TS8P3TJyQ7I/AAAAAAAADX0/EmSG0r_x4hM/s1600/Nicolas+Cage+as+Johnny+Blaze+Ghost+Rid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419622"/>
            <a:ext cx="2088232" cy="14617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31836" y="3075806"/>
            <a:ext cx="2592288" cy="369332"/>
          </a:xfrm>
          <a:prstGeom prst="rect">
            <a:avLst/>
          </a:prstGeom>
          <a:noFill/>
        </p:spPr>
        <p:txBody>
          <a:bodyPr wrap="square" rtlCol="0">
            <a:spAutoFit/>
          </a:bodyPr>
          <a:lstStyle/>
          <a:p>
            <a:r>
              <a:rPr lang="en-AU" dirty="0" smtClean="0">
                <a:solidFill>
                  <a:schemeClr val="bg1"/>
                </a:solidFill>
              </a:rPr>
              <a:t>Tragically Flawed Hero</a:t>
            </a:r>
            <a:endParaRPr lang="en-AU" dirty="0">
              <a:solidFill>
                <a:schemeClr val="bg1"/>
              </a:solidFill>
            </a:endParaRPr>
          </a:p>
        </p:txBody>
      </p:sp>
      <p:pic>
        <p:nvPicPr>
          <p:cNvPr id="2052" name="Picture 4" descr="http://www.thefancarpet.com/uploaded_assets/images/gallery/2986/It_Could_Happen_to_You_27946_Mediu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5856" y="1433615"/>
            <a:ext cx="2232248" cy="148453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75856" y="3078953"/>
            <a:ext cx="2592288" cy="369332"/>
          </a:xfrm>
          <a:prstGeom prst="rect">
            <a:avLst/>
          </a:prstGeom>
          <a:noFill/>
        </p:spPr>
        <p:txBody>
          <a:bodyPr wrap="square" rtlCol="0">
            <a:spAutoFit/>
          </a:bodyPr>
          <a:lstStyle/>
          <a:p>
            <a:r>
              <a:rPr lang="en-AU" dirty="0" smtClean="0">
                <a:solidFill>
                  <a:schemeClr val="bg1"/>
                </a:solidFill>
              </a:rPr>
              <a:t>The Romantic Novel</a:t>
            </a:r>
            <a:endParaRPr lang="en-AU" dirty="0">
              <a:solidFill>
                <a:schemeClr val="bg1"/>
              </a:solidFill>
            </a:endParaRPr>
          </a:p>
        </p:txBody>
      </p:sp>
      <p:pic>
        <p:nvPicPr>
          <p:cNvPr id="2054" name="Picture 6" descr="http://www.eonline.com/eol_images/Entire_Site/201039/300.cage.nicolas.sapprentice.lc.04091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5547" y="1413170"/>
            <a:ext cx="1551965" cy="155196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868144" y="3087408"/>
            <a:ext cx="2592288" cy="369332"/>
          </a:xfrm>
          <a:prstGeom prst="rect">
            <a:avLst/>
          </a:prstGeom>
          <a:noFill/>
        </p:spPr>
        <p:txBody>
          <a:bodyPr wrap="square" rtlCol="0">
            <a:spAutoFit/>
          </a:bodyPr>
          <a:lstStyle/>
          <a:p>
            <a:r>
              <a:rPr lang="en-AU" dirty="0" smtClean="0">
                <a:solidFill>
                  <a:schemeClr val="bg1"/>
                </a:solidFill>
              </a:rPr>
              <a:t>Overcoming Evil</a:t>
            </a:r>
            <a:endParaRPr lang="en-AU" dirty="0">
              <a:solidFill>
                <a:schemeClr val="bg1"/>
              </a:solidFill>
            </a:endParaRPr>
          </a:p>
        </p:txBody>
      </p:sp>
    </p:spTree>
    <p:extLst>
      <p:ext uri="{BB962C8B-B14F-4D97-AF65-F5344CB8AC3E}">
        <p14:creationId xmlns:p14="http://schemas.microsoft.com/office/powerpoint/2010/main" val="602596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Types</a:t>
            </a:r>
            <a:endParaRPr lang="en-AU" dirty="0"/>
          </a:p>
        </p:txBody>
      </p:sp>
      <p:sp>
        <p:nvSpPr>
          <p:cNvPr id="3" name="Content Placeholder 2"/>
          <p:cNvSpPr>
            <a:spLocks noGrp="1"/>
          </p:cNvSpPr>
          <p:nvPr>
            <p:ph idx="10"/>
          </p:nvPr>
        </p:nvSpPr>
        <p:spPr/>
        <p:txBody>
          <a:bodyPr>
            <a:normAutofit fontScale="77500" lnSpcReduction="20000"/>
          </a:bodyPr>
          <a:lstStyle/>
          <a:p>
            <a:r>
              <a:rPr lang="en-US" dirty="0" smtClean="0">
                <a:solidFill>
                  <a:srgbClr val="00B0F0"/>
                </a:solidFill>
              </a:rPr>
              <a:t>Design Patterns: Elements of Reusable Object-Oriented Software </a:t>
            </a:r>
            <a:r>
              <a:rPr lang="en-US" dirty="0" smtClean="0"/>
              <a:t>is a well known programming book on this topic</a:t>
            </a:r>
          </a:p>
          <a:p>
            <a:pPr lvl="1"/>
            <a:r>
              <a:rPr lang="en-US" dirty="0" smtClean="0"/>
              <a:t>The authors are sometimes referred to as </a:t>
            </a:r>
            <a:r>
              <a:rPr lang="en-US" dirty="0" smtClean="0">
                <a:solidFill>
                  <a:srgbClr val="00B0F0"/>
                </a:solidFill>
              </a:rPr>
              <a:t>The Gang of Four</a:t>
            </a:r>
          </a:p>
          <a:p>
            <a:pPr lvl="1"/>
            <a:endParaRPr lang="en-US" dirty="0"/>
          </a:p>
          <a:p>
            <a:r>
              <a:rPr lang="en-US" dirty="0" smtClean="0"/>
              <a:t>The Gang of Four listed 3 groups of design patterns</a:t>
            </a:r>
            <a:endParaRPr lang="en-AU" dirty="0" smtClean="0"/>
          </a:p>
          <a:p>
            <a:pPr lvl="1"/>
            <a:r>
              <a:rPr lang="en-AU" dirty="0" smtClean="0">
                <a:solidFill>
                  <a:srgbClr val="00B0F0"/>
                </a:solidFill>
              </a:rPr>
              <a:t>Creational</a:t>
            </a:r>
          </a:p>
          <a:p>
            <a:pPr lvl="2"/>
            <a:r>
              <a:rPr lang="en-AU" dirty="0" smtClean="0"/>
              <a:t>Concern the process of object creation</a:t>
            </a:r>
          </a:p>
          <a:p>
            <a:pPr lvl="1"/>
            <a:r>
              <a:rPr lang="en-AU" dirty="0" smtClean="0">
                <a:solidFill>
                  <a:srgbClr val="00B0F0"/>
                </a:solidFill>
              </a:rPr>
              <a:t>Structural</a:t>
            </a:r>
          </a:p>
          <a:p>
            <a:pPr lvl="2"/>
            <a:r>
              <a:rPr lang="en-AU" dirty="0" smtClean="0"/>
              <a:t>Deal with the composition of classes or objects</a:t>
            </a:r>
          </a:p>
          <a:p>
            <a:pPr lvl="1"/>
            <a:r>
              <a:rPr lang="en-AU" dirty="0" smtClean="0">
                <a:solidFill>
                  <a:srgbClr val="00B0F0"/>
                </a:solidFill>
              </a:rPr>
              <a:t>Behavioural</a:t>
            </a:r>
          </a:p>
          <a:p>
            <a:pPr lvl="2"/>
            <a:r>
              <a:rPr lang="en-AU" dirty="0" smtClean="0"/>
              <a:t>Characterize the way in which classes or objects interact and distribute responsibility</a:t>
            </a:r>
            <a:endParaRPr lang="en-AU" dirty="0"/>
          </a:p>
        </p:txBody>
      </p:sp>
    </p:spTree>
    <p:extLst>
      <p:ext uri="{BB962C8B-B14F-4D97-AF65-F5344CB8AC3E}">
        <p14:creationId xmlns:p14="http://schemas.microsoft.com/office/powerpoint/2010/main" val="2362089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Design Patterns</a:t>
            </a:r>
            <a:endParaRPr lang="en-AU" dirty="0"/>
          </a:p>
        </p:txBody>
      </p:sp>
      <p:graphicFrame>
        <p:nvGraphicFramePr>
          <p:cNvPr id="4" name="Table 3"/>
          <p:cNvGraphicFramePr>
            <a:graphicFrameLocks noGrp="1"/>
          </p:cNvGraphicFramePr>
          <p:nvPr>
            <p:extLst/>
          </p:nvPr>
        </p:nvGraphicFramePr>
        <p:xfrm>
          <a:off x="467543" y="1491630"/>
          <a:ext cx="8208912" cy="2961640"/>
        </p:xfrm>
        <a:graphic>
          <a:graphicData uri="http://schemas.openxmlformats.org/drawingml/2006/table">
            <a:tbl>
              <a:tblPr firstRow="1" bandRow="1">
                <a:tableStyleId>{5C22544A-7EE6-4342-B048-85BDC9FD1C3A}</a:tableStyleId>
              </a:tblPr>
              <a:tblGrid>
                <a:gridCol w="2016225"/>
                <a:gridCol w="2448272"/>
                <a:gridCol w="3744415"/>
              </a:tblGrid>
              <a:tr h="370840">
                <a:tc>
                  <a:txBody>
                    <a:bodyPr/>
                    <a:lstStyle/>
                    <a:p>
                      <a:r>
                        <a:rPr lang="en-AU" dirty="0" smtClean="0"/>
                        <a:t>Creational </a:t>
                      </a:r>
                      <a:endParaRPr lang="en-AU" dirty="0"/>
                    </a:p>
                  </a:txBody>
                  <a:tcPr/>
                </a:tc>
                <a:tc>
                  <a:txBody>
                    <a:bodyPr/>
                    <a:lstStyle/>
                    <a:p>
                      <a:r>
                        <a:rPr lang="en-AU" dirty="0" smtClean="0"/>
                        <a:t>Structural</a:t>
                      </a:r>
                      <a:endParaRPr lang="en-AU" dirty="0"/>
                    </a:p>
                  </a:txBody>
                  <a:tcPr/>
                </a:tc>
                <a:tc>
                  <a:txBody>
                    <a:bodyPr/>
                    <a:lstStyle/>
                    <a:p>
                      <a:r>
                        <a:rPr lang="en-AU" dirty="0" smtClean="0"/>
                        <a:t>Behavioural</a:t>
                      </a:r>
                      <a:endParaRPr lang="en-AU" dirty="0"/>
                    </a:p>
                  </a:txBody>
                  <a:tcPr/>
                </a:tc>
              </a:tr>
              <a:tr h="370840">
                <a:tc>
                  <a:txBody>
                    <a:bodyPr/>
                    <a:lstStyle/>
                    <a:p>
                      <a:r>
                        <a:rPr lang="en-AU" sz="2000" b="1" dirty="0" smtClean="0"/>
                        <a:t>Factory</a:t>
                      </a:r>
                      <a:endParaRPr lang="en-AU" b="1" dirty="0" smtClean="0"/>
                    </a:p>
                    <a:p>
                      <a:r>
                        <a:rPr lang="en-AU" b="0" dirty="0" smtClean="0"/>
                        <a:t>Builder</a:t>
                      </a:r>
                    </a:p>
                    <a:p>
                      <a:r>
                        <a:rPr lang="en-AU" sz="2000" b="1" dirty="0" smtClean="0"/>
                        <a:t>Prototype</a:t>
                      </a:r>
                    </a:p>
                    <a:p>
                      <a:r>
                        <a:rPr lang="en-AU" sz="2000" b="1" dirty="0" smtClean="0"/>
                        <a:t>Singleton</a:t>
                      </a:r>
                      <a:endParaRPr lang="en-AU" b="1" dirty="0"/>
                    </a:p>
                  </a:txBody>
                  <a:tcPr/>
                </a:tc>
                <a:tc>
                  <a:txBody>
                    <a:bodyPr/>
                    <a:lstStyle/>
                    <a:p>
                      <a:r>
                        <a:rPr lang="en-AU" dirty="0" smtClean="0"/>
                        <a:t>Adapter</a:t>
                      </a:r>
                    </a:p>
                    <a:p>
                      <a:r>
                        <a:rPr lang="en-AU" dirty="0" smtClean="0"/>
                        <a:t>Bridge</a:t>
                      </a:r>
                    </a:p>
                    <a:p>
                      <a:r>
                        <a:rPr lang="en-AU" dirty="0" smtClean="0"/>
                        <a:t>Composite</a:t>
                      </a:r>
                    </a:p>
                    <a:p>
                      <a:r>
                        <a:rPr lang="en-AU" dirty="0" smtClean="0"/>
                        <a:t>Decorator</a:t>
                      </a:r>
                    </a:p>
                    <a:p>
                      <a:r>
                        <a:rPr lang="en-AU" dirty="0" smtClean="0"/>
                        <a:t>Façade</a:t>
                      </a:r>
                    </a:p>
                    <a:p>
                      <a:r>
                        <a:rPr lang="en-AU" dirty="0" smtClean="0"/>
                        <a:t>Flyweight</a:t>
                      </a:r>
                    </a:p>
                    <a:p>
                      <a:r>
                        <a:rPr lang="en-AU" dirty="0" smtClean="0"/>
                        <a:t>Proxy</a:t>
                      </a:r>
                      <a:endParaRPr lang="en-AU" dirty="0"/>
                    </a:p>
                  </a:txBody>
                  <a:tcPr/>
                </a:tc>
                <a:tc>
                  <a:txBody>
                    <a:bodyPr/>
                    <a:lstStyle/>
                    <a:p>
                      <a:r>
                        <a:rPr lang="en-AU" dirty="0" smtClean="0"/>
                        <a:t>Chain of Responsibility</a:t>
                      </a:r>
                    </a:p>
                    <a:p>
                      <a:r>
                        <a:rPr lang="en-AU" sz="2000" b="1" dirty="0" smtClean="0"/>
                        <a:t>Command</a:t>
                      </a:r>
                    </a:p>
                    <a:p>
                      <a:r>
                        <a:rPr lang="en-AU" dirty="0" smtClean="0"/>
                        <a:t>Iterator</a:t>
                      </a:r>
                    </a:p>
                    <a:p>
                      <a:r>
                        <a:rPr lang="en-AU" dirty="0" smtClean="0"/>
                        <a:t>Mediator</a:t>
                      </a:r>
                    </a:p>
                    <a:p>
                      <a:r>
                        <a:rPr lang="en-AU" dirty="0" smtClean="0"/>
                        <a:t>Memento</a:t>
                      </a:r>
                    </a:p>
                    <a:p>
                      <a:pPr marL="0" marR="0" indent="0" algn="l" defTabSz="914400" rtl="0" eaLnBrk="1" fontAlgn="auto" latinLnBrk="0" hangingPunct="1">
                        <a:lnSpc>
                          <a:spcPct val="100000"/>
                        </a:lnSpc>
                        <a:spcBef>
                          <a:spcPts val="0"/>
                        </a:spcBef>
                        <a:spcAft>
                          <a:spcPts val="0"/>
                        </a:spcAft>
                        <a:buClrTx/>
                        <a:buSzTx/>
                        <a:buFontTx/>
                        <a:buNone/>
                        <a:tabLst/>
                        <a:defRPr/>
                      </a:pPr>
                      <a:r>
                        <a:rPr lang="en-AU" sz="1800" b="0" dirty="0" smtClean="0"/>
                        <a:t>Observer (Publisher-Subscriber)</a:t>
                      </a:r>
                    </a:p>
                    <a:p>
                      <a:r>
                        <a:rPr lang="en-AU" dirty="0" smtClean="0"/>
                        <a:t>State</a:t>
                      </a:r>
                    </a:p>
                    <a:p>
                      <a:r>
                        <a:rPr lang="en-AU" dirty="0" smtClean="0"/>
                        <a:t>Strategy</a:t>
                      </a:r>
                    </a:p>
                    <a:p>
                      <a:r>
                        <a:rPr lang="en-AU" sz="1800" b="0" dirty="0" smtClean="0"/>
                        <a:t>Visitor</a:t>
                      </a:r>
                    </a:p>
                  </a:txBody>
                  <a:tcPr/>
                </a:tc>
              </a:tr>
            </a:tbl>
          </a:graphicData>
        </a:graphic>
      </p:graphicFrame>
    </p:spTree>
    <p:extLst>
      <p:ext uri="{BB962C8B-B14F-4D97-AF65-F5344CB8AC3E}">
        <p14:creationId xmlns:p14="http://schemas.microsoft.com/office/powerpoint/2010/main" val="3787557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Programming Patterns</a:t>
            </a:r>
            <a:endParaRPr lang="en-AU" dirty="0"/>
          </a:p>
        </p:txBody>
      </p:sp>
      <p:sp>
        <p:nvSpPr>
          <p:cNvPr id="3" name="Content Placeholder 2"/>
          <p:cNvSpPr>
            <a:spLocks noGrp="1"/>
          </p:cNvSpPr>
          <p:nvPr>
            <p:ph idx="4294967295"/>
          </p:nvPr>
        </p:nvSpPr>
        <p:spPr>
          <a:xfrm>
            <a:off x="323528" y="1200151"/>
            <a:ext cx="8064896" cy="3394472"/>
          </a:xfrm>
          <a:prstGeom prst="rect">
            <a:avLst/>
          </a:prstGeom>
        </p:spPr>
        <p:txBody>
          <a:bodyPr/>
          <a:lstStyle/>
          <a:p>
            <a:r>
              <a:rPr lang="en-US" dirty="0" smtClean="0">
                <a:solidFill>
                  <a:srgbClr val="00B0F0"/>
                </a:solidFill>
              </a:rPr>
              <a:t>Game </a:t>
            </a:r>
            <a:r>
              <a:rPr lang="en-US" dirty="0" smtClean="0">
                <a:solidFill>
                  <a:srgbClr val="00B0F0"/>
                </a:solidFill>
              </a:rPr>
              <a:t>Programming </a:t>
            </a:r>
            <a:r>
              <a:rPr lang="en-US" dirty="0" smtClean="0">
                <a:solidFill>
                  <a:srgbClr val="00B0F0"/>
                </a:solidFill>
              </a:rPr>
              <a:t>Patterns</a:t>
            </a:r>
            <a:r>
              <a:rPr lang="en-US" dirty="0" smtClean="0"/>
              <a:t>, written by Robert Nystrom, </a:t>
            </a:r>
            <a:r>
              <a:rPr lang="en-US" dirty="0" smtClean="0"/>
              <a:t>adapts and extends </a:t>
            </a:r>
            <a:r>
              <a:rPr lang="en-US" dirty="0" smtClean="0"/>
              <a:t>the types for </a:t>
            </a:r>
            <a:r>
              <a:rPr lang="en-US" dirty="0" smtClean="0"/>
              <a:t>games:</a:t>
            </a:r>
            <a:endParaRPr lang="en-AU" dirty="0"/>
          </a:p>
        </p:txBody>
      </p:sp>
      <p:graphicFrame>
        <p:nvGraphicFramePr>
          <p:cNvPr id="4" name="Table 3"/>
          <p:cNvGraphicFramePr>
            <a:graphicFrameLocks noGrp="1"/>
          </p:cNvGraphicFramePr>
          <p:nvPr>
            <p:extLst/>
          </p:nvPr>
        </p:nvGraphicFramePr>
        <p:xfrm>
          <a:off x="755574" y="2500310"/>
          <a:ext cx="7920882" cy="1943648"/>
        </p:xfrm>
        <a:graphic>
          <a:graphicData uri="http://schemas.openxmlformats.org/drawingml/2006/table">
            <a:tbl>
              <a:tblPr firstRow="1" bandRow="1">
                <a:tableStyleId>{5C22544A-7EE6-4342-B048-85BDC9FD1C3A}</a:tableStyleId>
              </a:tblPr>
              <a:tblGrid>
                <a:gridCol w="1996862"/>
                <a:gridCol w="1930298"/>
                <a:gridCol w="1996861"/>
                <a:gridCol w="1996861"/>
              </a:tblGrid>
              <a:tr h="294320">
                <a:tc>
                  <a:txBody>
                    <a:bodyPr/>
                    <a:lstStyle/>
                    <a:p>
                      <a:r>
                        <a:rPr lang="en-AU" dirty="0" smtClean="0"/>
                        <a:t>Sequencing</a:t>
                      </a:r>
                      <a:endParaRPr lang="en-AU" dirty="0"/>
                    </a:p>
                  </a:txBody>
                  <a:tcPr/>
                </a:tc>
                <a:tc>
                  <a:txBody>
                    <a:bodyPr/>
                    <a:lstStyle/>
                    <a:p>
                      <a:r>
                        <a:rPr lang="en-AU" dirty="0" smtClean="0"/>
                        <a:t>Behavioural</a:t>
                      </a:r>
                      <a:endParaRPr lang="en-AU" dirty="0"/>
                    </a:p>
                  </a:txBody>
                  <a:tcPr/>
                </a:tc>
                <a:tc>
                  <a:txBody>
                    <a:bodyPr/>
                    <a:lstStyle/>
                    <a:p>
                      <a:r>
                        <a:rPr lang="en-AU" dirty="0" smtClean="0"/>
                        <a:t>Decoupling</a:t>
                      </a:r>
                      <a:endParaRPr lang="en-AU" dirty="0"/>
                    </a:p>
                  </a:txBody>
                  <a:tcPr/>
                </a:tc>
                <a:tc>
                  <a:txBody>
                    <a:bodyPr/>
                    <a:lstStyle/>
                    <a:p>
                      <a:r>
                        <a:rPr lang="en-US" dirty="0" smtClean="0"/>
                        <a:t>Optimizing</a:t>
                      </a:r>
                      <a:endParaRPr lang="en-AU" dirty="0"/>
                    </a:p>
                  </a:txBody>
                  <a:tcPr/>
                </a:tc>
              </a:tr>
              <a:tr h="1577888">
                <a:tc>
                  <a:txBody>
                    <a:bodyPr/>
                    <a:lstStyle/>
                    <a:p>
                      <a:r>
                        <a:rPr lang="en-US" b="0" dirty="0" smtClean="0"/>
                        <a:t>Double Buffer</a:t>
                      </a:r>
                    </a:p>
                    <a:p>
                      <a:r>
                        <a:rPr lang="en-US" b="0" dirty="0" smtClean="0"/>
                        <a:t>Game Loop</a:t>
                      </a:r>
                    </a:p>
                    <a:p>
                      <a:r>
                        <a:rPr lang="en-US" b="0" dirty="0" smtClean="0"/>
                        <a:t>Update Method</a:t>
                      </a:r>
                      <a:endParaRPr lang="en-AU" b="0" dirty="0"/>
                    </a:p>
                  </a:txBody>
                  <a:tcPr/>
                </a:tc>
                <a:tc>
                  <a:txBody>
                    <a:bodyPr/>
                    <a:lstStyle/>
                    <a:p>
                      <a:r>
                        <a:rPr lang="en-US" dirty="0" smtClean="0"/>
                        <a:t>Bytecode</a:t>
                      </a:r>
                    </a:p>
                    <a:p>
                      <a:r>
                        <a:rPr lang="en-US" dirty="0" smtClean="0"/>
                        <a:t>Subclass Sandbox</a:t>
                      </a:r>
                    </a:p>
                    <a:p>
                      <a:r>
                        <a:rPr lang="en-US" dirty="0" smtClean="0"/>
                        <a:t>Type</a:t>
                      </a:r>
                      <a:r>
                        <a:rPr lang="en-US" baseline="0" dirty="0" smtClean="0"/>
                        <a:t> Object</a:t>
                      </a:r>
                      <a:endParaRPr lang="en-AU" dirty="0"/>
                    </a:p>
                  </a:txBody>
                  <a:tcPr/>
                </a:tc>
                <a:tc>
                  <a:txBody>
                    <a:bodyPr/>
                    <a:lstStyle/>
                    <a:p>
                      <a:r>
                        <a:rPr lang="en-US" sz="1800" b="0" dirty="0" smtClean="0"/>
                        <a:t>Component</a:t>
                      </a:r>
                    </a:p>
                    <a:p>
                      <a:r>
                        <a:rPr lang="en-US" sz="1800" b="0" dirty="0" smtClean="0"/>
                        <a:t>Event Queue</a:t>
                      </a:r>
                    </a:p>
                    <a:p>
                      <a:r>
                        <a:rPr lang="en-US" sz="1800" b="0" dirty="0" smtClean="0"/>
                        <a:t>Service</a:t>
                      </a:r>
                      <a:r>
                        <a:rPr lang="en-US" sz="1800" b="0" baseline="0" dirty="0" smtClean="0"/>
                        <a:t> Locator</a:t>
                      </a:r>
                      <a:endParaRPr lang="en-AU" sz="1800" b="0" dirty="0" smtClean="0"/>
                    </a:p>
                  </a:txBody>
                  <a:tcPr/>
                </a:tc>
                <a:tc>
                  <a:txBody>
                    <a:bodyPr/>
                    <a:lstStyle/>
                    <a:p>
                      <a:r>
                        <a:rPr lang="en-US" sz="1800" b="0" dirty="0" smtClean="0"/>
                        <a:t>Data Locality</a:t>
                      </a:r>
                    </a:p>
                    <a:p>
                      <a:r>
                        <a:rPr lang="en-US" sz="1800" b="0" dirty="0" smtClean="0"/>
                        <a:t>Dirty Flag</a:t>
                      </a:r>
                    </a:p>
                    <a:p>
                      <a:r>
                        <a:rPr lang="en-US" sz="1800" b="1" dirty="0" smtClean="0"/>
                        <a:t>Object Pool</a:t>
                      </a:r>
                    </a:p>
                    <a:p>
                      <a:r>
                        <a:rPr lang="en-US" sz="1800" b="0" dirty="0" smtClean="0"/>
                        <a:t>Spatial Partition</a:t>
                      </a:r>
                      <a:endParaRPr lang="en-AU" sz="1800" b="0" dirty="0" smtClean="0"/>
                    </a:p>
                  </a:txBody>
                  <a:tcPr/>
                </a:tc>
              </a:tr>
            </a:tbl>
          </a:graphicData>
        </a:graphic>
      </p:graphicFrame>
    </p:spTree>
    <p:extLst>
      <p:ext uri="{BB962C8B-B14F-4D97-AF65-F5344CB8AC3E}">
        <p14:creationId xmlns:p14="http://schemas.microsoft.com/office/powerpoint/2010/main" val="2918006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Singleton</a:t>
            </a:r>
            <a:endParaRPr lang="en-AU" dirty="0"/>
          </a:p>
        </p:txBody>
      </p:sp>
      <p:sp>
        <p:nvSpPr>
          <p:cNvPr id="3" name="Content Placeholder 2"/>
          <p:cNvSpPr>
            <a:spLocks noGrp="1"/>
          </p:cNvSpPr>
          <p:nvPr>
            <p:ph idx="10"/>
          </p:nvPr>
        </p:nvSpPr>
        <p:spPr/>
        <p:txBody>
          <a:bodyPr>
            <a:normAutofit fontScale="85000" lnSpcReduction="20000"/>
          </a:bodyPr>
          <a:lstStyle/>
          <a:p>
            <a:r>
              <a:rPr lang="en-AU" dirty="0" smtClean="0"/>
              <a:t>Global variables are </a:t>
            </a:r>
            <a:r>
              <a:rPr lang="en-AU" dirty="0" smtClean="0">
                <a:solidFill>
                  <a:srgbClr val="00B0F0"/>
                </a:solidFill>
              </a:rPr>
              <a:t>bad</a:t>
            </a:r>
          </a:p>
          <a:p>
            <a:pPr lvl="1"/>
            <a:r>
              <a:rPr lang="en-AU" dirty="0" smtClean="0"/>
              <a:t>Accidentally corrupted</a:t>
            </a:r>
          </a:p>
          <a:p>
            <a:pPr lvl="1"/>
            <a:r>
              <a:rPr lang="en-AU" dirty="0" smtClean="0"/>
              <a:t>Needs </a:t>
            </a:r>
            <a:r>
              <a:rPr lang="en-AU" dirty="0" smtClean="0">
                <a:solidFill>
                  <a:srgbClr val="00B0F0"/>
                </a:solidFill>
              </a:rPr>
              <a:t>extern</a:t>
            </a:r>
            <a:r>
              <a:rPr lang="en-AU" dirty="0" smtClean="0"/>
              <a:t> in every file with access</a:t>
            </a:r>
          </a:p>
          <a:p>
            <a:pPr lvl="1"/>
            <a:r>
              <a:rPr lang="en-AU" dirty="0" smtClean="0"/>
              <a:t>Accidentally make duplicate global variables</a:t>
            </a:r>
          </a:p>
          <a:p>
            <a:pPr lvl="1"/>
            <a:endParaRPr lang="en-AU" dirty="0" smtClean="0"/>
          </a:p>
          <a:p>
            <a:r>
              <a:rPr lang="en-AU" dirty="0" smtClean="0"/>
              <a:t>Singleton overcomes these problems</a:t>
            </a:r>
          </a:p>
          <a:p>
            <a:pPr lvl="1"/>
            <a:endParaRPr lang="en-AU" dirty="0" smtClean="0"/>
          </a:p>
          <a:p>
            <a:r>
              <a:rPr lang="en-AU" dirty="0" smtClean="0"/>
              <a:t>Ensures a class only has one instance</a:t>
            </a:r>
          </a:p>
          <a:p>
            <a:pPr lvl="1"/>
            <a:endParaRPr lang="en-AU" dirty="0" smtClean="0"/>
          </a:p>
          <a:p>
            <a:r>
              <a:rPr lang="en-AU" dirty="0" smtClean="0"/>
              <a:t>Provides a global point of access to it</a:t>
            </a:r>
            <a:endParaRPr lang="en-AU" dirty="0"/>
          </a:p>
        </p:txBody>
      </p:sp>
    </p:spTree>
    <p:extLst>
      <p:ext uri="{BB962C8B-B14F-4D97-AF65-F5344CB8AC3E}">
        <p14:creationId xmlns:p14="http://schemas.microsoft.com/office/powerpoint/2010/main" val="27022937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Singleton: Structure</a:t>
            </a:r>
            <a:endParaRPr lang="en-AU" dirty="0"/>
          </a:p>
        </p:txBody>
      </p:sp>
      <p:sp>
        <p:nvSpPr>
          <p:cNvPr id="3" name="Content Placeholder 2"/>
          <p:cNvSpPr>
            <a:spLocks noGrp="1"/>
          </p:cNvSpPr>
          <p:nvPr>
            <p:ph idx="10"/>
          </p:nvPr>
        </p:nvSpPr>
        <p:spPr>
          <a:xfrm>
            <a:off x="323850" y="2487314"/>
            <a:ext cx="7776542" cy="2100660"/>
          </a:xfrm>
        </p:spPr>
        <p:txBody>
          <a:bodyPr>
            <a:normAutofit fontScale="62500" lnSpcReduction="20000"/>
          </a:bodyPr>
          <a:lstStyle/>
          <a:p>
            <a:r>
              <a:rPr lang="en-AU" dirty="0" smtClean="0"/>
              <a:t>The unique instance stored as a static member</a:t>
            </a:r>
          </a:p>
          <a:p>
            <a:pPr lvl="1"/>
            <a:endParaRPr lang="en-AU" dirty="0" smtClean="0"/>
          </a:p>
          <a:p>
            <a:r>
              <a:rPr lang="en-AU" dirty="0" smtClean="0"/>
              <a:t>Static members variables are like </a:t>
            </a:r>
            <a:r>
              <a:rPr lang="en-AU" dirty="0" err="1" smtClean="0"/>
              <a:t>globals</a:t>
            </a:r>
            <a:r>
              <a:rPr lang="en-AU" dirty="0" smtClean="0"/>
              <a:t>, they can be accessed without an instance of the class</a:t>
            </a:r>
          </a:p>
          <a:p>
            <a:pPr lvl="1"/>
            <a:r>
              <a:rPr lang="en-AU" dirty="0" smtClean="0"/>
              <a:t>But they can be encapsulated and protected</a:t>
            </a:r>
          </a:p>
          <a:p>
            <a:pPr lvl="1"/>
            <a:endParaRPr lang="en-AU" dirty="0" smtClean="0"/>
          </a:p>
          <a:p>
            <a:r>
              <a:rPr lang="en-AU" dirty="0" smtClean="0"/>
              <a:t>Static member functions used to control instancing and access of the class</a:t>
            </a:r>
            <a:endParaRPr lang="en-AU" dirty="0"/>
          </a:p>
        </p:txBody>
      </p:sp>
      <p:pic>
        <p:nvPicPr>
          <p:cNvPr id="2051" name="Picture 3" descr="D:\AIE\c_prog_advdip_deg\Sessions\Year 1\89 - Signleton\Teaching resorces\singlet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8773" y="1122809"/>
            <a:ext cx="2390775" cy="13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03744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9.0&quot;&gt;&lt;object type=&quot;1&quot; unique_id=&quot;10001&quot;&gt;&lt;object type=&quot;2&quot; unique_id=&quot;10002&quot;&gt;&lt;object type=&quot;3&quot; unique_id=&quot;10003&quot;&gt;&lt;property id=&quot;20148&quot; value=&quot;5&quot;/&gt;&lt;property id=&quot;20300&quot; value=&quot;Slide 1 - &amp;quot;Design Patterns&amp;quot;&quot;/&gt;&lt;property id=&quot;20307&quot; value=&quot;263&quot;/&gt;&lt;/object&gt;&lt;object type=&quot;3&quot; unique_id=&quot;11000&quot;&gt;&lt;property id=&quot;20148&quot; value=&quot;5&quot;/&gt;&lt;property id=&quot;20300&quot; value=&quot;Slide 2 - &amp;quot;Contents&amp;quot;&quot;/&gt;&lt;property id=&quot;20307&quot; value=&quot;264&quot;/&gt;&lt;/object&gt;&lt;object type=&quot;3&quot; unique_id=&quot;11001&quot;&gt;&lt;property id=&quot;20148&quot; value=&quot;5&quot;/&gt;&lt;property id=&quot;20300&quot; value=&quot;Slide 3 - &amp;quot;Designing software is hard&amp;quot;&quot;/&gt;&lt;property id=&quot;20307&quot; value=&quot;265&quot;/&gt;&lt;/object&gt;&lt;object type=&quot;3&quot; unique_id=&quot;11002&quot;&gt;&lt;property id=&quot;20148&quot; value=&quot;5&quot;/&gt;&lt;property id=&quot;20300&quot; value=&quot;Slide 4 - &amp;quot;Hollywood Analogy&amp;quot;&quot;/&gt;&lt;property id=&quot;20307&quot; value=&quot;266&quot;/&gt;&lt;/object&gt;&lt;object type=&quot;3&quot; unique_id=&quot;11003&quot;&gt;&lt;property id=&quot;20148&quot; value=&quot;5&quot;/&gt;&lt;property id=&quot;20300&quot; value=&quot;Slide 5 - &amp;quot;Types&amp;quot;&quot;/&gt;&lt;property id=&quot;20307&quot; value=&quot;267&quot;/&gt;&lt;/object&gt;&lt;object type=&quot;3&quot; unique_id=&quot;11004&quot;&gt;&lt;property id=&quot;20148&quot; value=&quot;5&quot;/&gt;&lt;property id=&quot;20300&quot; value=&quot;Slide 6 - &amp;quot;Design Patterns&amp;quot;&quot;/&gt;&lt;property id=&quot;20307&quot; value=&quot;268&quot;/&gt;&lt;/object&gt;&lt;object type=&quot;3&quot; unique_id=&quot;11005&quot;&gt;&lt;property id=&quot;20148&quot; value=&quot;5&quot;/&gt;&lt;property id=&quot;20300&quot; value=&quot;Slide 7 - &amp;quot;Game Programming Patterns&amp;quot;&quot;/&gt;&lt;property id=&quot;20307&quot; value=&quot;269&quot;/&gt;&lt;/object&gt;&lt;object type=&quot;3&quot; unique_id=&quot;11006&quot;&gt;&lt;property id=&quot;20148&quot; value=&quot;5&quot;/&gt;&lt;property id=&quot;20300&quot; value=&quot;Slide 8 - &amp;quot;Singleton&amp;quot;&quot;/&gt;&lt;property id=&quot;20307&quot; value=&quot;270&quot;/&gt;&lt;/object&gt;&lt;object type=&quot;3&quot; unique_id=&quot;11007&quot;&gt;&lt;property id=&quot;20148&quot; value=&quot;5&quot;/&gt;&lt;property id=&quot;20300&quot; value=&quot;Slide 9 - &amp;quot;Singleton: Structure&amp;quot;&quot;/&gt;&lt;property id=&quot;20307&quot; value=&quot;271&quot;/&gt;&lt;/object&gt;&lt;object type=&quot;3&quot; unique_id=&quot;11008&quot;&gt;&lt;property id=&quot;20148&quot; value=&quot;5&quot;/&gt;&lt;property id=&quot;20300&quot; value=&quot;Slide 10 - &amp;quot;Singleton: Applicability&amp;quot;&quot;/&gt;&lt;property id=&quot;20307&quot; value=&quot;272&quot;/&gt;&lt;/object&gt;&lt;object type=&quot;3&quot; unique_id=&quot;11009&quot;&gt;&lt;property id=&quot;20148&quot; value=&quot;5&quot;/&gt;&lt;property id=&quot;20300&quot; value=&quot;Slide 11 - &amp;quot;Singleton: Implementation&amp;quot;&quot;/&gt;&lt;property id=&quot;20307&quot; value=&quot;273&quot;/&gt;&lt;/object&gt;&lt;object type=&quot;3&quot; unique_id=&quot;11010&quot;&gt;&lt;property id=&quot;20148&quot; value=&quot;5&quot;/&gt;&lt;property id=&quot;20300&quot; value=&quot;Slide 12 - &amp;quot;Singleton Usage&amp;quot;&quot;/&gt;&lt;property id=&quot;20307&quot; value=&quot;274&quot;/&gt;&lt;/object&gt;&lt;object type=&quot;3&quot; unique_id=&quot;11011&quot;&gt;&lt;property id=&quot;20148&quot; value=&quot;5&quot;/&gt;&lt;property id=&quot;20300&quot; value=&quot;Slide 13 - &amp;quot;Object Pool&amp;quot;&quot;/&gt;&lt;property id=&quot;20307&quot; value=&quot;275&quot;/&gt;&lt;/object&gt;&lt;object type=&quot;3&quot; unique_id=&quot;11012&quot;&gt;&lt;property id=&quot;20148&quot; value=&quot;5&quot;/&gt;&lt;property id=&quot;20300&quot; value=&quot;Slide 14 - &amp;quot;Object Pool&amp;quot;&quot;/&gt;&lt;property id=&quot;20307&quot; value=&quot;276&quot;/&gt;&lt;/object&gt;&lt;object type=&quot;3&quot; unique_id=&quot;11013&quot;&gt;&lt;property id=&quot;20148&quot; value=&quot;5&quot;/&gt;&lt;property id=&quot;20300&quot; value=&quot;Slide 15 - &amp;quot;Object Pool&amp;quot;&quot;/&gt;&lt;property id=&quot;20307&quot; value=&quot;277&quot;/&gt;&lt;/object&gt;&lt;object type=&quot;3&quot; unique_id=&quot;11014&quot;&gt;&lt;property id=&quot;20148&quot; value=&quot;5&quot;/&gt;&lt;property id=&quot;20300&quot; value=&quot;Slide 16 - &amp;quot;Factory&amp;quot;&quot;/&gt;&lt;property id=&quot;20307&quot; value=&quot;278&quot;/&gt;&lt;/object&gt;&lt;object type=&quot;3&quot; unique_id=&quot;11015&quot;&gt;&lt;property id=&quot;20148&quot; value=&quot;5&quot;/&gt;&lt;property id=&quot;20300&quot; value=&quot;Slide 17 - &amp;quot;Factory: Implementation&amp;quot;&quot;/&gt;&lt;property id=&quot;20307&quot; value=&quot;279&quot;/&gt;&lt;/object&gt;&lt;object type=&quot;3&quot; unique_id=&quot;11016&quot;&gt;&lt;property id=&quot;20148&quot; value=&quot;5&quot;/&gt;&lt;property id=&quot;20300&quot; value=&quot;Slide 18 - &amp;quot;Why use Factories?&amp;quot;&quot;/&gt;&lt;property id=&quot;20307&quot; value=&quot;280&quot;/&gt;&lt;/object&gt;&lt;object type=&quot;3&quot; unique_id=&quot;11017&quot;&gt;&lt;property id=&quot;20148&quot; value=&quot;5&quot;/&gt;&lt;property id=&quot;20300&quot; value=&quot;Slide 19 - &amp;quot;Factories are Awesome&amp;quot;&quot;/&gt;&lt;property id=&quot;20307&quot; value=&quot;281&quot;/&gt;&lt;/object&gt;&lt;object type=&quot;3&quot; unique_id=&quot;11018&quot;&gt;&lt;property id=&quot;20148&quot; value=&quot;5&quot;/&gt;&lt;property id=&quot;20300&quot; value=&quot;Slide 20 - &amp;quot;Prototype&amp;quot;&quot;/&gt;&lt;property id=&quot;20307&quot; value=&quot;282&quot;/&gt;&lt;/object&gt;&lt;object type=&quot;3&quot; unique_id=&quot;11019&quot;&gt;&lt;property id=&quot;20148&quot; value=&quot;5&quot;/&gt;&lt;property id=&quot;20300&quot; value=&quot;Slide 21 - &amp;quot;Prototype&amp;quot;&quot;/&gt;&lt;property id=&quot;20307&quot; value=&quot;283&quot;/&gt;&lt;/object&gt;&lt;object type=&quot;3&quot; unique_id=&quot;11020&quot;&gt;&lt;property id=&quot;20148&quot; value=&quot;5&quot;/&gt;&lt;property id=&quot;20300&quot; value=&quot;Slide 22 - &amp;quot;Prototype: Implementation&amp;quot;&quot;/&gt;&lt;property id=&quot;20307&quot; value=&quot;284&quot;/&gt;&lt;/object&gt;&lt;object type=&quot;3&quot; unique_id=&quot;11021&quot;&gt;&lt;property id=&quot;20148&quot; value=&quot;5&quot;/&gt;&lt;property id=&quot;20300&quot; value=&quot;Slide 23 - &amp;quot;Prototype: Implementation&amp;quot;&quot;/&gt;&lt;property id=&quot;20307&quot; value=&quot;285&quot;/&gt;&lt;/object&gt;&lt;object type=&quot;3&quot; unique_id=&quot;11022&quot;&gt;&lt;property id=&quot;20148&quot; value=&quot;5&quot;/&gt;&lt;property id=&quot;20300&quot; value=&quot;Slide 24 - &amp;quot;Summary&amp;quot;&quot;/&gt;&lt;property id=&quot;20307&quot; value=&quot;286&quot;/&gt;&lt;/object&gt;&lt;object type=&quot;3&quot; unique_id=&quot;11023&quot;&gt;&lt;property id=&quot;20148&quot; value=&quot;5&quot;/&gt;&lt;property id=&quot;20300&quot; value=&quot;Slide 25 - &amp;quot;References&amp;quot;&quot;/&gt;&lt;property id=&quot;20307&quot; value=&quot;287&quot;/&gt;&lt;/object&gt;&lt;/object&gt;&lt;object type=&quot;8&quot; unique_id=&quot;10020&quot;&gt;&lt;/object&gt;&lt;/object&gt;&lt;/database&gt;"/>
  <p:tag name="SECTOMILLISECCONVERTED" val="1"/>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532</TotalTime>
  <Words>1869</Words>
  <Application>Microsoft Office PowerPoint</Application>
  <PresentationFormat>On-screen Show (16:9)</PresentationFormat>
  <Paragraphs>372</Paragraphs>
  <Slides>25</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Consolas</vt:lpstr>
      <vt:lpstr>Courier New</vt:lpstr>
      <vt:lpstr>Office Theme</vt:lpstr>
      <vt:lpstr>Design Patterns</vt:lpstr>
      <vt:lpstr>Contents</vt:lpstr>
      <vt:lpstr>Designing Software is Hard</vt:lpstr>
      <vt:lpstr>Hollywood Analogy</vt:lpstr>
      <vt:lpstr>Types</vt:lpstr>
      <vt:lpstr>Design Patterns</vt:lpstr>
      <vt:lpstr>Game Programming Patterns</vt:lpstr>
      <vt:lpstr>Singleton</vt:lpstr>
      <vt:lpstr>Singleton: Structure</vt:lpstr>
      <vt:lpstr>Singleton: Applicability</vt:lpstr>
      <vt:lpstr>Singleton: Implementation</vt:lpstr>
      <vt:lpstr>Singleton Usage</vt:lpstr>
      <vt:lpstr>Object Pool</vt:lpstr>
      <vt:lpstr>Object Pool</vt:lpstr>
      <vt:lpstr>Object Pool</vt:lpstr>
      <vt:lpstr>Factory</vt:lpstr>
      <vt:lpstr>Factory: Implementation</vt:lpstr>
      <vt:lpstr>Why use Factories?</vt:lpstr>
      <vt:lpstr>Factories are Awesome</vt:lpstr>
      <vt:lpstr>Prototype</vt:lpstr>
      <vt:lpstr>Prototype</vt:lpstr>
      <vt:lpstr>Prototype: Implementation</vt:lpstr>
      <vt:lpstr>Prototype: Implementation</vt:lpstr>
      <vt:lpstr>Summary</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dc:creator>
  <cp:lastModifiedBy>Conan Bourke</cp:lastModifiedBy>
  <cp:revision>31</cp:revision>
  <dcterms:created xsi:type="dcterms:W3CDTF">2014-07-14T04:04:52Z</dcterms:created>
  <dcterms:modified xsi:type="dcterms:W3CDTF">2016-03-10T05:54:12Z</dcterms:modified>
</cp:coreProperties>
</file>