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3" r:id="rId2"/>
    <p:sldId id="266" r:id="rId3"/>
    <p:sldId id="273" r:id="rId4"/>
    <p:sldId id="265" r:id="rId5"/>
    <p:sldId id="272" r:id="rId6"/>
    <p:sldId id="274" r:id="rId7"/>
    <p:sldId id="276" r:id="rId8"/>
    <p:sldId id="292" r:id="rId9"/>
    <p:sldId id="275" r:id="rId10"/>
    <p:sldId id="291"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04" autoAdjust="0"/>
  </p:normalViewPr>
  <p:slideViewPr>
    <p:cSldViewPr>
      <p:cViewPr varScale="1">
        <p:scale>
          <a:sx n="120" d="100"/>
          <a:sy n="120" d="100"/>
        </p:scale>
        <p:origin x="12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26/02/2017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FBD1121-D736-4287-BB14-2A76EC012B8F}" type="slidenum">
              <a:rPr lang="en-GB" smtClean="0"/>
              <a:t>1</a:t>
            </a:fld>
            <a:endParaRPr lang="en-GB"/>
          </a:p>
        </p:txBody>
      </p:sp>
    </p:spTree>
    <p:extLst>
      <p:ext uri="{BB962C8B-B14F-4D97-AF65-F5344CB8AC3E}">
        <p14:creationId xmlns:p14="http://schemas.microsoft.com/office/powerpoint/2010/main" val="215255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D1121-D736-4287-BB14-2A76EC012B8F}" type="slidenum">
              <a:rPr lang="en-GB" smtClean="0"/>
              <a:t>12</a:t>
            </a:fld>
            <a:endParaRPr lang="en-GB"/>
          </a:p>
        </p:txBody>
      </p:sp>
    </p:spTree>
    <p:extLst>
      <p:ext uri="{BB962C8B-B14F-4D97-AF65-F5344CB8AC3E}">
        <p14:creationId xmlns:p14="http://schemas.microsoft.com/office/powerpoint/2010/main" val="22758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eprogrammingpatterns.com/object-poo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Object Pooling</a:t>
            </a:r>
            <a:endParaRPr lang="en-GB" dirty="0"/>
          </a:p>
        </p:txBody>
      </p:sp>
      <p:sp>
        <p:nvSpPr>
          <p:cNvPr id="3" name="Subtitle 2"/>
          <p:cNvSpPr>
            <a:spLocks noGrp="1"/>
          </p:cNvSpPr>
          <p:nvPr>
            <p:ph type="subTitle" idx="1"/>
          </p:nvPr>
        </p:nvSpPr>
        <p:spPr/>
        <p:txBody>
          <a:bodyPr/>
          <a:lstStyle/>
          <a:p>
            <a:r>
              <a:rPr lang="en-GB" dirty="0" smtClean="0"/>
              <a:t>An approach for solving memory fragmentation</a:t>
            </a:r>
            <a:endParaRPr lang="en-GB" dirty="0"/>
          </a:p>
        </p:txBody>
      </p:sp>
      <p:sp>
        <p:nvSpPr>
          <p:cNvPr id="4" name="Text Placeholder 3"/>
          <p:cNvSpPr>
            <a:spLocks noGrp="1"/>
          </p:cNvSpPr>
          <p:nvPr>
            <p:ph type="body" sz="quarter" idx="11"/>
          </p:nvPr>
        </p:nvSpPr>
        <p:spPr/>
        <p:txBody>
          <a:bodyPr/>
          <a:lstStyle/>
          <a:p>
            <a:endParaRPr lang="en-AU" dirty="0" smtClean="0"/>
          </a:p>
        </p:txBody>
      </p:sp>
      <p:sp>
        <p:nvSpPr>
          <p:cNvPr id="5" name="Text Placeholder 4"/>
          <p:cNvSpPr>
            <a:spLocks noGrp="1"/>
          </p:cNvSpPr>
          <p:nvPr>
            <p:ph type="body" sz="quarter" idx="12"/>
          </p:nvPr>
        </p:nvSpPr>
        <p:spPr/>
        <p:txBody>
          <a:bodyPr/>
          <a:lstStyle/>
          <a:p>
            <a:r>
              <a:rPr lang="en-AU" dirty="0" smtClean="0"/>
              <a:t>Programming – Code Design and Data Structures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normAutofit/>
          </a:bodyPr>
          <a:lstStyle/>
          <a:p>
            <a:pPr marL="0" indent="0" algn="ctr">
              <a:buNone/>
            </a:pPr>
            <a:endParaRPr lang="en-US" sz="2000" dirty="0" smtClean="0"/>
          </a:p>
          <a:p>
            <a:pPr marL="0" indent="0" algn="ctr">
              <a:buNone/>
            </a:pPr>
            <a:endParaRPr lang="en-US" sz="2000" dirty="0"/>
          </a:p>
          <a:p>
            <a:pPr marL="0" indent="0" algn="ctr">
              <a:buNone/>
            </a:pPr>
            <a:r>
              <a:rPr lang="en-US" sz="2000" dirty="0" smtClean="0"/>
              <a:t>The next few slides are quite technical with a lot of moving parts.</a:t>
            </a:r>
          </a:p>
          <a:p>
            <a:pPr marL="0" indent="0" algn="ctr">
              <a:buNone/>
            </a:pPr>
            <a:r>
              <a:rPr lang="en-US" sz="2000" dirty="0" smtClean="0"/>
              <a:t>Please read slowly, re-read and analyze.</a:t>
            </a:r>
            <a:endParaRPr lang="en-US" sz="2000" dirty="0"/>
          </a:p>
        </p:txBody>
      </p:sp>
    </p:spTree>
    <p:extLst>
      <p:ext uri="{BB962C8B-B14F-4D97-AF65-F5344CB8AC3E}">
        <p14:creationId xmlns:p14="http://schemas.microsoft.com/office/powerpoint/2010/main" val="137372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212067" cy="3384649"/>
          </a:xfrm>
        </p:spPr>
        <p:txBody>
          <a:bodyPr>
            <a:normAutofit/>
          </a:bodyPr>
          <a:lstStyle/>
          <a:p>
            <a:pPr marL="0" indent="0">
              <a:buNone/>
            </a:pPr>
            <a:r>
              <a:rPr lang="en-US" sz="1800" dirty="0" smtClean="0"/>
              <a:t>There are many ways we could implement this, so we will describe the basic concept.</a:t>
            </a:r>
          </a:p>
          <a:p>
            <a:pPr marL="0" indent="0">
              <a:buNone/>
            </a:pPr>
            <a:endParaRPr lang="en-US" sz="1800" dirty="0"/>
          </a:p>
          <a:p>
            <a:r>
              <a:rPr lang="en-US" sz="1400" dirty="0" smtClean="0"/>
              <a:t>Build the pool, a fixed array just like the previous example. </a:t>
            </a:r>
            <a:r>
              <a:rPr lang="en-US" sz="1400" dirty="0" smtClean="0">
                <a:solidFill>
                  <a:srgbClr val="FFFF00"/>
                </a:solidFill>
                <a:latin typeface="Courier New" panose="02070309020205020404" pitchFamily="49" charset="0"/>
                <a:cs typeface="Courier New" panose="02070309020205020404" pitchFamily="49" charset="0"/>
              </a:rPr>
              <a:t>pool = new T[SIZE]</a:t>
            </a:r>
            <a:r>
              <a:rPr lang="en-US" sz="1400" dirty="0" smtClean="0">
                <a:solidFill>
                  <a:srgbClr val="FFFF00"/>
                </a:solidFill>
              </a:rPr>
              <a:t/>
            </a:r>
            <a:br>
              <a:rPr lang="en-US" sz="1400" dirty="0" smtClean="0">
                <a:solidFill>
                  <a:srgbClr val="FFFF00"/>
                </a:solidFill>
              </a:rPr>
            </a:br>
            <a:endParaRPr lang="en-US" sz="1400" dirty="0" smtClean="0">
              <a:solidFill>
                <a:srgbClr val="FFFF00"/>
              </a:solidFill>
            </a:endParaRPr>
          </a:p>
        </p:txBody>
      </p:sp>
      <p:grpSp>
        <p:nvGrpSpPr>
          <p:cNvPr id="9" name="Group 8"/>
          <p:cNvGrpSpPr/>
          <p:nvPr/>
        </p:nvGrpSpPr>
        <p:grpSpPr>
          <a:xfrm>
            <a:off x="5959659" y="2421317"/>
            <a:ext cx="2283578" cy="396525"/>
            <a:chOff x="395536" y="3291830"/>
            <a:chExt cx="3317540" cy="576064"/>
          </a:xfrm>
        </p:grpSpPr>
        <p:sp>
          <p:nvSpPr>
            <p:cNvPr id="19" name="Rectangle 18"/>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4"/>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95" name="TextBox 94"/>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96" name="Straight Arrow Connector 95"/>
          <p:cNvCxnSpPr>
            <a:stCxn id="95" idx="3"/>
            <a:endCxn id="23"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12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369662" cy="3384649"/>
          </a:xfrm>
        </p:spPr>
        <p:txBody>
          <a:bodyPr>
            <a:normAutofit/>
          </a:bodyPr>
          <a:lstStyle/>
          <a:p>
            <a:pPr marL="0" indent="0">
              <a:buNone/>
            </a:pPr>
            <a:r>
              <a:rPr lang="en-US" sz="1800" dirty="0" smtClean="0"/>
              <a:t>There are many ways we could implement this, so we will describe the basic concept.</a:t>
            </a:r>
          </a:p>
          <a:p>
            <a:pPr marL="0" indent="0">
              <a:buNone/>
            </a:pPr>
            <a:endParaRPr lang="en-US" sz="1800" dirty="0"/>
          </a:p>
          <a:p>
            <a:r>
              <a:rPr lang="en-US" sz="1400" dirty="0" smtClean="0"/>
              <a:t>Build the pool, a fixed array just like the previous example. </a:t>
            </a:r>
            <a:r>
              <a:rPr lang="en-US" sz="1400" dirty="0">
                <a:solidFill>
                  <a:srgbClr val="FFFF00"/>
                </a:solidFill>
                <a:latin typeface="Courier New" panose="02070309020205020404" pitchFamily="49" charset="0"/>
                <a:cs typeface="Courier New" panose="02070309020205020404" pitchFamily="49" charset="0"/>
              </a:rPr>
              <a:t>pool = new T[SIZE</a:t>
            </a:r>
            <a:r>
              <a:rPr lang="en-US" sz="1400" dirty="0" smtClean="0">
                <a:solidFill>
                  <a:srgbClr val="FFFF00"/>
                </a:solidFill>
                <a:latin typeface="Courier New" panose="02070309020205020404" pitchFamily="49" charset="0"/>
                <a:cs typeface="Courier New" panose="02070309020205020404" pitchFamily="49" charset="0"/>
              </a:rPr>
              <a:t>]</a:t>
            </a:r>
            <a:r>
              <a:rPr lang="en-US" sz="1400" dirty="0" smtClean="0"/>
              <a:t/>
            </a:r>
            <a:br>
              <a:rPr lang="en-US" sz="1400" dirty="0" smtClean="0"/>
            </a:br>
            <a:endParaRPr lang="en-US" sz="1400" dirty="0" smtClean="0"/>
          </a:p>
          <a:p>
            <a:r>
              <a:rPr lang="en-US" sz="1400" dirty="0" smtClean="0"/>
              <a:t>Use a pointer to point at the first </a:t>
            </a:r>
            <a:r>
              <a:rPr lang="en-US" sz="1400" dirty="0" smtClean="0">
                <a:solidFill>
                  <a:srgbClr val="FFFF00"/>
                </a:solidFill>
              </a:rPr>
              <a:t>available</a:t>
            </a:r>
            <a:r>
              <a:rPr lang="en-US" sz="1400" dirty="0" smtClean="0"/>
              <a:t> item.</a:t>
            </a:r>
            <a:br>
              <a:rPr lang="en-US" sz="1400" dirty="0" smtClean="0"/>
            </a:br>
            <a:r>
              <a:rPr lang="en-US" sz="1400" dirty="0" smtClean="0"/>
              <a:t>Each available item points to the next available item.</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4" name="Rectangle 43"/>
          <p:cNvSpPr/>
          <p:nvPr/>
        </p:nvSpPr>
        <p:spPr>
          <a:xfrm>
            <a:off x="6026071"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p:cNvSpPr/>
          <p:nvPr/>
        </p:nvSpPr>
        <p:spPr>
          <a:xfrm>
            <a:off x="6472161"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p:cNvSpPr/>
          <p:nvPr/>
        </p:nvSpPr>
        <p:spPr>
          <a:xfrm>
            <a:off x="6918252"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cxnSp>
        <p:nvCxnSpPr>
          <p:cNvPr id="48" name="Straight Arrow Connector 47"/>
          <p:cNvCxnSpPr/>
          <p:nvPr/>
        </p:nvCxnSpPr>
        <p:spPr>
          <a:xfrm>
            <a:off x="5827808"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6273899"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6719989"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6650499" y="2032859"/>
            <a:ext cx="0" cy="517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7096590" y="2059034"/>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a:xfrm>
            <a:off x="6205666" y="2032859"/>
            <a:ext cx="0" cy="517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5" name="Straight Arrow Connector 54"/>
          <p:cNvCxnSpPr/>
          <p:nvPr/>
        </p:nvCxnSpPr>
        <p:spPr>
          <a:xfrm>
            <a:off x="7166080" y="1968043"/>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14" name="Straight Arrow Connector 13"/>
          <p:cNvCxnSpPr>
            <a:stCxn id="73" idx="2"/>
            <a:endCxn id="44" idx="0"/>
          </p:cNvCxnSpPr>
          <p:nvPr/>
        </p:nvCxnSpPr>
        <p:spPr>
          <a:xfrm>
            <a:off x="6199550" y="1620367"/>
            <a:ext cx="1" cy="23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54136" y="3653331"/>
            <a:ext cx="2909745"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ObjectPoolListItem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a:t>
            </a:r>
            <a:r>
              <a:rPr lang="en-US" sz="1000" dirty="0" err="1">
                <a:solidFill>
                  <a:srgbClr val="2B91AF"/>
                </a:solidFill>
                <a:highlight>
                  <a:srgbClr val="FFFFFF"/>
                </a:highlight>
                <a:latin typeface="Consolas" panose="020B0609020204030204" pitchFamily="49" charset="0"/>
              </a:rPr>
              <a:t>List</a:t>
            </a:r>
            <a:r>
              <a:rPr lang="en-US" sz="1000" dirty="0" err="1" smtClean="0">
                <a:solidFill>
                  <a:srgbClr val="2B91AF"/>
                </a:solidFill>
                <a:highlight>
                  <a:srgbClr val="FFFFFF"/>
                </a:highlight>
                <a:latin typeface="Consolas" panose="020B0609020204030204" pitchFamily="49" charset="0"/>
              </a:rPr>
              <a:t>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a:t>
            </a:r>
            <a:r>
              <a:rPr lang="en-US" sz="1000" dirty="0" err="1">
                <a:solidFill>
                  <a:srgbClr val="2B91AF"/>
                </a:solidFill>
                <a:highlight>
                  <a:srgbClr val="FFFFFF"/>
                </a:highlight>
                <a:latin typeface="Consolas" panose="020B0609020204030204" pitchFamily="49" charset="0"/>
              </a:rPr>
              <a:t>List</a:t>
            </a:r>
            <a:r>
              <a:rPr lang="en-US" sz="1000" dirty="0" err="1" smtClean="0">
                <a:solidFill>
                  <a:srgbClr val="2B91AF"/>
                </a:solidFill>
                <a:highlight>
                  <a:srgbClr val="FFFFFF"/>
                </a:highlight>
                <a:latin typeface="Consolas" panose="020B0609020204030204" pitchFamily="49" charset="0"/>
              </a:rPr>
              <a:t>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
        <p:nvSpPr>
          <p:cNvPr id="18" name="TextBox 17"/>
          <p:cNvSpPr txBox="1"/>
          <p:nvPr/>
        </p:nvSpPr>
        <p:spPr>
          <a:xfrm>
            <a:off x="6273899" y="3111673"/>
            <a:ext cx="2690589" cy="5770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50" b="1" dirty="0" smtClean="0"/>
              <a:t>Note: </a:t>
            </a:r>
            <a:r>
              <a:rPr lang="en-US" sz="1050" dirty="0"/>
              <a:t>T</a:t>
            </a:r>
            <a:r>
              <a:rPr lang="en-US" sz="1050" dirty="0" smtClean="0"/>
              <a:t>he data structure for each of these </a:t>
            </a:r>
            <a:br>
              <a:rPr lang="en-US" sz="1050" dirty="0" smtClean="0"/>
            </a:br>
            <a:r>
              <a:rPr lang="en-US" sz="1050" dirty="0" smtClean="0"/>
              <a:t>could look something like the below.</a:t>
            </a:r>
          </a:p>
          <a:p>
            <a:r>
              <a:rPr lang="en-US" sz="1050" b="1" dirty="0" smtClean="0"/>
              <a:t>T *</a:t>
            </a:r>
            <a:r>
              <a:rPr lang="en-US" sz="1050" b="1" dirty="0" err="1" smtClean="0"/>
              <a:t>obj</a:t>
            </a:r>
            <a:r>
              <a:rPr lang="en-US" sz="1050" dirty="0" smtClean="0"/>
              <a:t>: points to each item within the pool.</a:t>
            </a:r>
            <a:endParaRPr lang="en-US" sz="1050" dirty="0"/>
          </a:p>
        </p:txBody>
      </p:sp>
      <p:cxnSp>
        <p:nvCxnSpPr>
          <p:cNvPr id="22" name="Straight Arrow Connector 21"/>
          <p:cNvCxnSpPr/>
          <p:nvPr/>
        </p:nvCxnSpPr>
        <p:spPr>
          <a:xfrm flipH="1" flipV="1">
            <a:off x="8151576" y="2071769"/>
            <a:ext cx="447171" cy="10399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5" name="TextBox 84"/>
          <p:cNvSpPr txBox="1"/>
          <p:nvPr/>
        </p:nvSpPr>
        <p:spPr>
          <a:xfrm>
            <a:off x="5589970" y="381740"/>
            <a:ext cx="2690589" cy="73866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50" b="1" dirty="0" smtClean="0"/>
              <a:t>Note: </a:t>
            </a:r>
            <a:r>
              <a:rPr lang="en-US" sz="1050" dirty="0" smtClean="0"/>
              <a:t>There are the same number of </a:t>
            </a:r>
            <a:r>
              <a:rPr lang="en-US" sz="1050" dirty="0" err="1" smtClean="0"/>
              <a:t>ObjectPoolListItems</a:t>
            </a:r>
            <a:r>
              <a:rPr lang="en-US" sz="1050" dirty="0" smtClean="0"/>
              <a:t> as there are items within the pool. This can be created as a fixed array, just like the pool.</a:t>
            </a:r>
            <a:endParaRPr lang="en-US" sz="1050" dirty="0"/>
          </a:p>
        </p:txBody>
      </p:sp>
    </p:spTree>
    <p:extLst>
      <p:ext uri="{BB962C8B-B14F-4D97-AF65-F5344CB8AC3E}">
        <p14:creationId xmlns:p14="http://schemas.microsoft.com/office/powerpoint/2010/main" val="382863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There are many ways we could implement this, so we will describe the basic concept.</a:t>
            </a:r>
          </a:p>
          <a:p>
            <a:pPr marL="0" indent="0">
              <a:buNone/>
            </a:pPr>
            <a:endParaRPr lang="en-US" sz="1800" dirty="0"/>
          </a:p>
          <a:p>
            <a:r>
              <a:rPr lang="en-US" sz="1400" dirty="0" smtClean="0"/>
              <a:t>Build the pool, a fixed array just like the previous example.  </a:t>
            </a:r>
            <a:r>
              <a:rPr lang="en-US" sz="1400" dirty="0" smtClean="0">
                <a:solidFill>
                  <a:srgbClr val="FFFF00"/>
                </a:solidFill>
                <a:latin typeface="Courier New" panose="02070309020205020404" pitchFamily="49" charset="0"/>
                <a:cs typeface="Courier New" panose="02070309020205020404" pitchFamily="49" charset="0"/>
              </a:rPr>
              <a:t>pool </a:t>
            </a:r>
            <a:r>
              <a:rPr lang="en-US" sz="1400" dirty="0">
                <a:solidFill>
                  <a:srgbClr val="FFFF00"/>
                </a:solidFill>
                <a:latin typeface="Courier New" panose="02070309020205020404" pitchFamily="49" charset="0"/>
                <a:cs typeface="Courier New" panose="02070309020205020404" pitchFamily="49" charset="0"/>
              </a:rPr>
              <a:t>= new T[SIZE</a:t>
            </a:r>
            <a:r>
              <a:rPr lang="en-US" sz="1400" dirty="0" smtClean="0">
                <a:solidFill>
                  <a:srgbClr val="FFFF00"/>
                </a:solidFill>
                <a:latin typeface="Courier New" panose="02070309020205020404" pitchFamily="49" charset="0"/>
                <a:cs typeface="Courier New" panose="02070309020205020404" pitchFamily="49" charset="0"/>
              </a:rPr>
              <a:t>]</a:t>
            </a:r>
            <a:r>
              <a:rPr lang="en-US" sz="1400" dirty="0" smtClean="0"/>
              <a:t/>
            </a:r>
            <a:br>
              <a:rPr lang="en-US" sz="1400" dirty="0" smtClean="0"/>
            </a:br>
            <a:endParaRPr lang="en-US" sz="1400" dirty="0" smtClean="0"/>
          </a:p>
          <a:p>
            <a:r>
              <a:rPr lang="en-US" sz="1400" dirty="0" smtClean="0"/>
              <a:t>Use a pointer to point at the first </a:t>
            </a:r>
            <a:r>
              <a:rPr lang="en-US" sz="1400" dirty="0" smtClean="0">
                <a:solidFill>
                  <a:srgbClr val="FFFF00"/>
                </a:solidFill>
              </a:rPr>
              <a:t>available</a:t>
            </a:r>
            <a:r>
              <a:rPr lang="en-US" sz="1400" dirty="0" smtClean="0"/>
              <a:t> item.</a:t>
            </a:r>
            <a:br>
              <a:rPr lang="en-US" sz="1400" dirty="0" smtClean="0"/>
            </a:br>
            <a:r>
              <a:rPr lang="en-US" sz="1400" dirty="0" smtClean="0"/>
              <a:t>Each available item points to the next available item.</a:t>
            </a:r>
            <a:br>
              <a:rPr lang="en-US" sz="1400" dirty="0" smtClean="0"/>
            </a:br>
            <a:endParaRPr lang="en-US" sz="1400" dirty="0" smtClean="0"/>
          </a:p>
          <a:p>
            <a:r>
              <a:rPr lang="en-US" sz="1400" dirty="0" smtClean="0"/>
              <a:t>Use another pointer to point at the first </a:t>
            </a:r>
            <a:r>
              <a:rPr lang="en-US" sz="1400" dirty="0" smtClean="0">
                <a:solidFill>
                  <a:srgbClr val="FFFF00"/>
                </a:solidFill>
              </a:rPr>
              <a:t>active</a:t>
            </a:r>
            <a:r>
              <a:rPr lang="en-US" sz="1400" dirty="0" smtClean="0"/>
              <a:t> item. Each points to the next active item. In this example, </a:t>
            </a:r>
            <a:r>
              <a:rPr lang="en-US" sz="1400" dirty="0" smtClean="0">
                <a:solidFill>
                  <a:srgbClr val="FFFF00"/>
                </a:solidFill>
              </a:rPr>
              <a:t>active</a:t>
            </a:r>
            <a:r>
              <a:rPr lang="en-US" sz="1400" dirty="0" smtClean="0"/>
              <a:t> points to null, there are no available items.</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4" name="Rectangle 43"/>
          <p:cNvSpPr/>
          <p:nvPr/>
        </p:nvSpPr>
        <p:spPr>
          <a:xfrm>
            <a:off x="6026071"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p:cNvSpPr/>
          <p:nvPr/>
        </p:nvSpPr>
        <p:spPr>
          <a:xfrm>
            <a:off x="6472161"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p:cNvSpPr/>
          <p:nvPr/>
        </p:nvSpPr>
        <p:spPr>
          <a:xfrm>
            <a:off x="6918252"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cxnSp>
        <p:nvCxnSpPr>
          <p:cNvPr id="48" name="Straight Arrow Connector 47"/>
          <p:cNvCxnSpPr/>
          <p:nvPr/>
        </p:nvCxnSpPr>
        <p:spPr>
          <a:xfrm>
            <a:off x="5827808"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6273899"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6719989"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6650499" y="2032859"/>
            <a:ext cx="0" cy="517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7096590" y="2059034"/>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a:xfrm>
            <a:off x="6205666" y="2032859"/>
            <a:ext cx="0" cy="517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5" name="Straight Arrow Connector 54"/>
          <p:cNvCxnSpPr/>
          <p:nvPr/>
        </p:nvCxnSpPr>
        <p:spPr>
          <a:xfrm>
            <a:off x="7166080" y="1968043"/>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p:cNvCxnSpPr>
          <p:nvPr/>
        </p:nvCxnSpPr>
        <p:spPr>
          <a:xfrm>
            <a:off x="6199550" y="1620367"/>
            <a:ext cx="1" cy="23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endParaRPr lang="en-US" sz="1050" dirty="0">
              <a:solidFill>
                <a:schemeClr val="tx1"/>
              </a:solidFill>
            </a:endParaRPr>
          </a:p>
        </p:txBody>
      </p:sp>
      <p:cxnSp>
        <p:nvCxnSpPr>
          <p:cNvPr id="38" name="Straight Arrow Connector 37"/>
          <p:cNvCxnSpPr>
            <a:stCxn id="37" idx="0"/>
            <a:endCxn id="64" idx="2"/>
          </p:cNvCxnSpPr>
          <p:nvPr/>
        </p:nvCxnSpPr>
        <p:spPr>
          <a:xfrm flipV="1">
            <a:off x="5753459" y="3291658"/>
            <a:ext cx="1" cy="273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297332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When Getting an item from the pool, we can take the first available item and adjust the pointers.</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5" name="Rectangle 44"/>
          <p:cNvSpPr/>
          <p:nvPr/>
        </p:nvSpPr>
        <p:spPr>
          <a:xfrm>
            <a:off x="6472161"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p:cNvSpPr/>
          <p:nvPr/>
        </p:nvSpPr>
        <p:spPr>
          <a:xfrm>
            <a:off x="6918252"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cxnSp>
        <p:nvCxnSpPr>
          <p:cNvPr id="48" name="Straight Arrow Connector 47"/>
          <p:cNvCxnSpPr/>
          <p:nvPr/>
        </p:nvCxnSpPr>
        <p:spPr>
          <a:xfrm>
            <a:off x="5827808" y="1974846"/>
            <a:ext cx="744442" cy="635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6719989" y="197484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6650499" y="2032859"/>
            <a:ext cx="0" cy="517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7096590" y="2059034"/>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5" name="Straight Arrow Connector 54"/>
          <p:cNvCxnSpPr/>
          <p:nvPr/>
        </p:nvCxnSpPr>
        <p:spPr>
          <a:xfrm>
            <a:off x="7166080" y="1968043"/>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45" idx="0"/>
          </p:cNvCxnSpPr>
          <p:nvPr/>
        </p:nvCxnSpPr>
        <p:spPr>
          <a:xfrm>
            <a:off x="6199550" y="1620367"/>
            <a:ext cx="446091" cy="23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endParaRPr lang="en-US" sz="1050" dirty="0">
              <a:solidFill>
                <a:schemeClr val="tx1"/>
              </a:solidFill>
            </a:endParaRPr>
          </a:p>
        </p:txBody>
      </p:sp>
      <p:cxnSp>
        <p:nvCxnSpPr>
          <p:cNvPr id="38" name="Straight Arrow Connector 37"/>
          <p:cNvCxnSpPr>
            <a:stCxn id="37" idx="0"/>
            <a:endCxn id="44" idx="2"/>
          </p:cNvCxnSpPr>
          <p:nvPr/>
        </p:nvCxnSpPr>
        <p:spPr>
          <a:xfrm flipV="1">
            <a:off x="5753459" y="3291658"/>
            <a:ext cx="464880" cy="273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044859" y="30438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p:nvPr/>
        </p:nvCxnSpPr>
        <p:spPr>
          <a:xfrm flipV="1">
            <a:off x="6208813" y="2676169"/>
            <a:ext cx="2183" cy="4203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5827808" y="316774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2" name="Rectangle 61"/>
          <p:cNvSpPr/>
          <p:nvPr/>
        </p:nvSpPr>
        <p:spPr>
          <a:xfrm>
            <a:off x="6507197" y="3050791"/>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cxnSp>
        <p:nvCxnSpPr>
          <p:cNvPr id="73" name="Straight Arrow Connector 72"/>
          <p:cNvCxnSpPr/>
          <p:nvPr/>
        </p:nvCxnSpPr>
        <p:spPr>
          <a:xfrm>
            <a:off x="6295917" y="3180149"/>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108332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When Getting an item from the pool, we can take the first available item and adjust the pointers.</a:t>
            </a:r>
            <a:br>
              <a:rPr lang="en-US" sz="1800" dirty="0" smtClean="0"/>
            </a:br>
            <a:endParaRPr lang="en-US" sz="1800" dirty="0" smtClean="0"/>
          </a:p>
          <a:p>
            <a:r>
              <a:rPr lang="en-US" sz="1400" dirty="0" smtClean="0"/>
              <a:t>We can do the same process for every additional item we get from the pool.</a:t>
            </a:r>
            <a:r>
              <a:rPr lang="en-US" sz="1400" dirty="0"/>
              <a:t> </a:t>
            </a:r>
            <a:r>
              <a:rPr lang="en-US" sz="1400" dirty="0" smtClean="0"/>
              <a:t>For each item we get push it to the beginning of the list, again, by adjusting the pointers.</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6" name="Rectangle 45"/>
          <p:cNvSpPr/>
          <p:nvPr/>
        </p:nvSpPr>
        <p:spPr>
          <a:xfrm>
            <a:off x="6918252"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cxnSp>
        <p:nvCxnSpPr>
          <p:cNvPr id="48" name="Straight Arrow Connector 47"/>
          <p:cNvCxnSpPr>
            <a:endCxn id="46" idx="1"/>
          </p:cNvCxnSpPr>
          <p:nvPr/>
        </p:nvCxnSpPr>
        <p:spPr>
          <a:xfrm>
            <a:off x="5827808" y="1974846"/>
            <a:ext cx="109044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7096590" y="2059034"/>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5" name="Straight Arrow Connector 54"/>
          <p:cNvCxnSpPr/>
          <p:nvPr/>
        </p:nvCxnSpPr>
        <p:spPr>
          <a:xfrm>
            <a:off x="7166080" y="1968043"/>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46" idx="0"/>
          </p:cNvCxnSpPr>
          <p:nvPr/>
        </p:nvCxnSpPr>
        <p:spPr>
          <a:xfrm>
            <a:off x="6199550" y="1620367"/>
            <a:ext cx="892182" cy="23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p>
        </p:txBody>
      </p:sp>
      <p:cxnSp>
        <p:nvCxnSpPr>
          <p:cNvPr id="38" name="Straight Arrow Connector 37"/>
          <p:cNvCxnSpPr>
            <a:stCxn id="37" idx="0"/>
            <a:endCxn id="44" idx="2"/>
          </p:cNvCxnSpPr>
          <p:nvPr/>
        </p:nvCxnSpPr>
        <p:spPr>
          <a:xfrm flipV="1">
            <a:off x="5753459" y="3291658"/>
            <a:ext cx="464880" cy="273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477020" y="30438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a:stCxn id="44" idx="0"/>
          </p:cNvCxnSpPr>
          <p:nvPr/>
        </p:nvCxnSpPr>
        <p:spPr>
          <a:xfrm flipH="1" flipV="1">
            <a:off x="6210996" y="2676169"/>
            <a:ext cx="439504" cy="367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61"/>
          <p:cNvSpPr/>
          <p:nvPr/>
        </p:nvSpPr>
        <p:spPr>
          <a:xfrm>
            <a:off x="6939358" y="3050791"/>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5" name="Rectangle 44"/>
          <p:cNvSpPr/>
          <p:nvPr/>
        </p:nvSpPr>
        <p:spPr>
          <a:xfrm>
            <a:off x="6023307" y="3043829"/>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Arrow Connector 57"/>
          <p:cNvCxnSpPr/>
          <p:nvPr/>
        </p:nvCxnSpPr>
        <p:spPr>
          <a:xfrm>
            <a:off x="5827808" y="316774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6295917" y="3180149"/>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6185620" y="2699573"/>
            <a:ext cx="446686" cy="363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6700046" y="316926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92960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When Getting an item from the pool, we can take the first available item and adjust the pointers.</a:t>
            </a:r>
            <a:br>
              <a:rPr lang="en-US" sz="1800" dirty="0" smtClean="0"/>
            </a:br>
            <a:endParaRPr lang="en-US" sz="1800" dirty="0" smtClean="0"/>
          </a:p>
          <a:p>
            <a:r>
              <a:rPr lang="en-US" sz="1400" dirty="0" smtClean="0"/>
              <a:t>We can do the same process for every additional item we get from the pool.</a:t>
            </a:r>
            <a:r>
              <a:rPr lang="en-US" sz="1400" dirty="0"/>
              <a:t> </a:t>
            </a:r>
            <a:r>
              <a:rPr lang="en-US" sz="1400" dirty="0" smtClean="0"/>
              <a:t>For each item we get push it to the beginning of the list, again, by adjusting the pointers.</a:t>
            </a:r>
            <a:br>
              <a:rPr lang="en-US" sz="1400" dirty="0" smtClean="0"/>
            </a:br>
            <a:endParaRPr lang="en-US" sz="1400" dirty="0" smtClean="0"/>
          </a:p>
          <a:p>
            <a:r>
              <a:rPr lang="en-US" sz="1400" dirty="0" smtClean="0"/>
              <a:t>One more time, lets get another available item.</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54" idx="0"/>
          </p:cNvCxnSpPr>
          <p:nvPr/>
        </p:nvCxnSpPr>
        <p:spPr>
          <a:xfrm>
            <a:off x="6199550" y="1620367"/>
            <a:ext cx="1345933" cy="23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p>
        </p:txBody>
      </p:sp>
      <p:cxnSp>
        <p:nvCxnSpPr>
          <p:cNvPr id="38" name="Straight Arrow Connector 37"/>
          <p:cNvCxnSpPr>
            <a:stCxn id="37" idx="0"/>
            <a:endCxn id="46" idx="2"/>
          </p:cNvCxnSpPr>
          <p:nvPr/>
        </p:nvCxnSpPr>
        <p:spPr>
          <a:xfrm flipV="1">
            <a:off x="5753459" y="3291830"/>
            <a:ext cx="491213" cy="273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983377" y="30438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a:stCxn id="44" idx="0"/>
          </p:cNvCxnSpPr>
          <p:nvPr/>
        </p:nvCxnSpPr>
        <p:spPr>
          <a:xfrm flipH="1" flipV="1">
            <a:off x="6210996" y="2676170"/>
            <a:ext cx="945861" cy="3676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61"/>
          <p:cNvSpPr/>
          <p:nvPr/>
        </p:nvSpPr>
        <p:spPr>
          <a:xfrm>
            <a:off x="7445715" y="3050791"/>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5" name="Rectangle 44"/>
          <p:cNvSpPr/>
          <p:nvPr/>
        </p:nvSpPr>
        <p:spPr>
          <a:xfrm>
            <a:off x="6529664" y="3043829"/>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3" name="Straight Arrow Connector 72"/>
          <p:cNvCxnSpPr/>
          <p:nvPr/>
        </p:nvCxnSpPr>
        <p:spPr>
          <a:xfrm>
            <a:off x="6802274" y="3180149"/>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45" idx="0"/>
          </p:cNvCxnSpPr>
          <p:nvPr/>
        </p:nvCxnSpPr>
        <p:spPr>
          <a:xfrm flipH="1" flipV="1">
            <a:off x="6631559" y="2612654"/>
            <a:ext cx="71585" cy="4311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7206403" y="316926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6" name="Rectangle 45"/>
          <p:cNvSpPr/>
          <p:nvPr/>
        </p:nvSpPr>
        <p:spPr>
          <a:xfrm>
            <a:off x="6071192" y="304400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Arrow Connector 57"/>
          <p:cNvCxnSpPr/>
          <p:nvPr/>
        </p:nvCxnSpPr>
        <p:spPr>
          <a:xfrm>
            <a:off x="6334165" y="316774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a:off x="5833090" y="315418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stCxn id="46" idx="0"/>
          </p:cNvCxnSpPr>
          <p:nvPr/>
        </p:nvCxnSpPr>
        <p:spPr>
          <a:xfrm flipV="1">
            <a:off x="6244672" y="2631828"/>
            <a:ext cx="854996" cy="412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5827808" y="1974846"/>
            <a:ext cx="1675989" cy="792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172801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When it’s time to return an item, we can do the same thing, adjust the pointers. This time though, we could be returning any of the items within the active list.</a:t>
            </a:r>
            <a:br>
              <a:rPr lang="en-US" sz="1800" dirty="0" smtClean="0"/>
            </a:br>
            <a:endParaRPr lang="en-US" sz="1800" dirty="0" smtClean="0"/>
          </a:p>
          <a:p>
            <a:r>
              <a:rPr lang="en-US" sz="1400" dirty="0" smtClean="0"/>
              <a:t>Lets remove the middle item. Adjust the pointers, and add the item to the available list, as the first item.</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45" idx="0"/>
          </p:cNvCxnSpPr>
          <p:nvPr/>
        </p:nvCxnSpPr>
        <p:spPr>
          <a:xfrm>
            <a:off x="6199550" y="1620367"/>
            <a:ext cx="912481" cy="222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p>
        </p:txBody>
      </p:sp>
      <p:cxnSp>
        <p:nvCxnSpPr>
          <p:cNvPr id="38" name="Straight Arrow Connector 37"/>
          <p:cNvCxnSpPr>
            <a:stCxn id="37" idx="0"/>
            <a:endCxn id="46" idx="2"/>
          </p:cNvCxnSpPr>
          <p:nvPr/>
        </p:nvCxnSpPr>
        <p:spPr>
          <a:xfrm flipV="1">
            <a:off x="5753459" y="3291830"/>
            <a:ext cx="491213" cy="273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983377" y="30438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a:stCxn id="44" idx="0"/>
          </p:cNvCxnSpPr>
          <p:nvPr/>
        </p:nvCxnSpPr>
        <p:spPr>
          <a:xfrm flipH="1" flipV="1">
            <a:off x="6210996" y="2676170"/>
            <a:ext cx="945861" cy="3676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61"/>
          <p:cNvSpPr/>
          <p:nvPr/>
        </p:nvSpPr>
        <p:spPr>
          <a:xfrm>
            <a:off x="7445715" y="3050791"/>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5" name="Rectangle 44"/>
          <p:cNvSpPr/>
          <p:nvPr/>
        </p:nvSpPr>
        <p:spPr>
          <a:xfrm>
            <a:off x="6938551" y="18431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1" name="Straight Arrow Connector 50"/>
          <p:cNvCxnSpPr>
            <a:stCxn id="45" idx="2"/>
          </p:cNvCxnSpPr>
          <p:nvPr/>
        </p:nvCxnSpPr>
        <p:spPr>
          <a:xfrm flipH="1">
            <a:off x="6642666" y="2090958"/>
            <a:ext cx="469365" cy="5216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7206403" y="316926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6" name="Rectangle 45"/>
          <p:cNvSpPr/>
          <p:nvPr/>
        </p:nvSpPr>
        <p:spPr>
          <a:xfrm>
            <a:off x="6071192" y="304400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Arrow Connector 57"/>
          <p:cNvCxnSpPr/>
          <p:nvPr/>
        </p:nvCxnSpPr>
        <p:spPr>
          <a:xfrm>
            <a:off x="6334165" y="3167744"/>
            <a:ext cx="76930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a:off x="5833090" y="3154186"/>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a:stCxn id="46" idx="0"/>
          </p:cNvCxnSpPr>
          <p:nvPr/>
        </p:nvCxnSpPr>
        <p:spPr>
          <a:xfrm flipV="1">
            <a:off x="6244672" y="2631828"/>
            <a:ext cx="854996" cy="4121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5827808" y="1974846"/>
            <a:ext cx="127186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7156857" y="1967044"/>
            <a:ext cx="3469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88822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When it’s time to return an item, we can do the same thing, adjust the pointers. This time though, we could be returning any of the items within the active list.</a:t>
            </a:r>
            <a:br>
              <a:rPr lang="en-US" sz="1800" dirty="0" smtClean="0"/>
            </a:br>
            <a:endParaRPr lang="en-US" sz="1800" dirty="0" smtClean="0"/>
          </a:p>
          <a:p>
            <a:r>
              <a:rPr lang="en-US" sz="1400" dirty="0" smtClean="0"/>
              <a:t>Lets remove the middle item. Adjust the pointers, and add the item to the available list, as the first item.</a:t>
            </a:r>
            <a:br>
              <a:rPr lang="en-US" sz="1400" dirty="0" smtClean="0"/>
            </a:br>
            <a:endParaRPr lang="en-US" sz="1400" dirty="0" smtClean="0"/>
          </a:p>
          <a:p>
            <a:r>
              <a:rPr lang="en-US" sz="1400" dirty="0" smtClean="0"/>
              <a:t>Lets remove the first item.</a:t>
            </a:r>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45" idx="0"/>
          </p:cNvCxnSpPr>
          <p:nvPr/>
        </p:nvCxnSpPr>
        <p:spPr>
          <a:xfrm>
            <a:off x="6199550" y="1620367"/>
            <a:ext cx="912481" cy="222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p>
        </p:txBody>
      </p:sp>
      <p:cxnSp>
        <p:nvCxnSpPr>
          <p:cNvPr id="38" name="Straight Arrow Connector 37"/>
          <p:cNvCxnSpPr>
            <a:stCxn id="37" idx="0"/>
            <a:endCxn id="44" idx="2"/>
          </p:cNvCxnSpPr>
          <p:nvPr/>
        </p:nvCxnSpPr>
        <p:spPr>
          <a:xfrm flipV="1">
            <a:off x="5753459" y="3291658"/>
            <a:ext cx="1403398" cy="273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983377" y="30438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a:stCxn id="44" idx="0"/>
          </p:cNvCxnSpPr>
          <p:nvPr/>
        </p:nvCxnSpPr>
        <p:spPr>
          <a:xfrm flipH="1" flipV="1">
            <a:off x="6210996" y="2676170"/>
            <a:ext cx="945861" cy="3676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61"/>
          <p:cNvSpPr/>
          <p:nvPr/>
        </p:nvSpPr>
        <p:spPr>
          <a:xfrm>
            <a:off x="7445715" y="3050791"/>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5" name="Rectangle 44"/>
          <p:cNvSpPr/>
          <p:nvPr/>
        </p:nvSpPr>
        <p:spPr>
          <a:xfrm>
            <a:off x="6938551" y="18431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1" name="Straight Arrow Connector 50"/>
          <p:cNvCxnSpPr>
            <a:stCxn id="45" idx="2"/>
          </p:cNvCxnSpPr>
          <p:nvPr/>
        </p:nvCxnSpPr>
        <p:spPr>
          <a:xfrm flipH="1">
            <a:off x="6642666" y="2090958"/>
            <a:ext cx="469365" cy="5216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7206403" y="3169264"/>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6" name="Rectangle 45"/>
          <p:cNvSpPr/>
          <p:nvPr/>
        </p:nvSpPr>
        <p:spPr>
          <a:xfrm>
            <a:off x="6477020"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Arrow Connector 57"/>
          <p:cNvCxnSpPr/>
          <p:nvPr/>
        </p:nvCxnSpPr>
        <p:spPr>
          <a:xfrm>
            <a:off x="5827808" y="3167744"/>
            <a:ext cx="12756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6678386" y="2024743"/>
            <a:ext cx="421282" cy="607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6683926" y="1967044"/>
            <a:ext cx="415742" cy="78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7156857" y="1967044"/>
            <a:ext cx="3469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5793389" y="1968987"/>
            <a:ext cx="779819" cy="1134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227681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When it’s time to return an item, we can do the same thing, adjust the pointers. This time though, we could be returning any of the items within the active list.</a:t>
            </a:r>
            <a:br>
              <a:rPr lang="en-US" sz="1800" dirty="0" smtClean="0"/>
            </a:br>
            <a:endParaRPr lang="en-US" sz="1800" dirty="0" smtClean="0"/>
          </a:p>
          <a:p>
            <a:r>
              <a:rPr lang="en-US" sz="1400" dirty="0" smtClean="0"/>
              <a:t>Lets remove the middle item. Adjust the pointers, and add the item to the available list, as the first item.</a:t>
            </a:r>
            <a:br>
              <a:rPr lang="en-US" sz="1400" dirty="0" smtClean="0"/>
            </a:br>
            <a:endParaRPr lang="en-US" sz="1400" dirty="0" smtClean="0"/>
          </a:p>
          <a:p>
            <a:r>
              <a:rPr lang="en-US" sz="1400" dirty="0" smtClean="0"/>
              <a:t>Lets remove the first item.</a:t>
            </a:r>
            <a:br>
              <a:rPr lang="en-US" sz="1400" dirty="0" smtClean="0"/>
            </a:br>
            <a:endParaRPr lang="en-US" sz="1400" dirty="0" smtClean="0"/>
          </a:p>
          <a:p>
            <a:r>
              <a:rPr lang="en-US" sz="1400" dirty="0"/>
              <a:t>And again, remove the remain active item</a:t>
            </a:r>
            <a:r>
              <a:rPr lang="en-US" sz="1400" dirty="0" smtClean="0"/>
              <a:t>.</a:t>
            </a:r>
            <a:endParaRPr lang="en-US" sz="1400" dirty="0"/>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45" idx="0"/>
          </p:cNvCxnSpPr>
          <p:nvPr/>
        </p:nvCxnSpPr>
        <p:spPr>
          <a:xfrm>
            <a:off x="6199550" y="1620367"/>
            <a:ext cx="912481" cy="222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p>
        </p:txBody>
      </p:sp>
      <p:cxnSp>
        <p:nvCxnSpPr>
          <p:cNvPr id="38" name="Straight Arrow Connector 37"/>
          <p:cNvCxnSpPr>
            <a:stCxn id="37" idx="0"/>
          </p:cNvCxnSpPr>
          <p:nvPr/>
        </p:nvCxnSpPr>
        <p:spPr>
          <a:xfrm flipV="1">
            <a:off x="5753459" y="3174705"/>
            <a:ext cx="22882" cy="3907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020531" y="185960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p:nvPr/>
        </p:nvCxnSpPr>
        <p:spPr>
          <a:xfrm>
            <a:off x="6196693" y="2041071"/>
            <a:ext cx="16328" cy="5388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6938551" y="18431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1" name="Straight Arrow Connector 50"/>
          <p:cNvCxnSpPr>
            <a:stCxn id="45" idx="2"/>
          </p:cNvCxnSpPr>
          <p:nvPr/>
        </p:nvCxnSpPr>
        <p:spPr>
          <a:xfrm flipH="1">
            <a:off x="6642666" y="2090958"/>
            <a:ext cx="469365" cy="5216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Rectangle 45"/>
          <p:cNvSpPr/>
          <p:nvPr/>
        </p:nvSpPr>
        <p:spPr>
          <a:xfrm>
            <a:off x="6477020"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2" name="Straight Arrow Connector 51"/>
          <p:cNvCxnSpPr/>
          <p:nvPr/>
        </p:nvCxnSpPr>
        <p:spPr>
          <a:xfrm>
            <a:off x="6678386" y="2024743"/>
            <a:ext cx="421282" cy="607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6683926" y="1967044"/>
            <a:ext cx="415742" cy="78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7156857" y="1967044"/>
            <a:ext cx="3469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5793389" y="1968987"/>
            <a:ext cx="363783" cy="52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6216078" y="1982382"/>
            <a:ext cx="363783" cy="52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129467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Allocations</a:t>
            </a:r>
            <a:endParaRPr lang="en-US" dirty="0"/>
          </a:p>
        </p:txBody>
      </p:sp>
      <p:sp>
        <p:nvSpPr>
          <p:cNvPr id="3" name="Text Placeholder 2"/>
          <p:cNvSpPr>
            <a:spLocks noGrp="1"/>
          </p:cNvSpPr>
          <p:nvPr>
            <p:ph type="body" sz="quarter" idx="10"/>
          </p:nvPr>
        </p:nvSpPr>
        <p:spPr/>
        <p:txBody>
          <a:bodyPr>
            <a:normAutofit/>
          </a:bodyPr>
          <a:lstStyle/>
          <a:p>
            <a:pPr marL="0" indent="0">
              <a:buNone/>
            </a:pPr>
            <a:r>
              <a:rPr lang="en-US" sz="1800" dirty="0" smtClean="0"/>
              <a:t>Games often need to keep track of a variable number of objects.</a:t>
            </a:r>
            <a:br>
              <a:rPr lang="en-US" sz="1800" dirty="0" smtClean="0"/>
            </a:br>
            <a:endParaRPr lang="en-US" sz="1800" dirty="0" smtClean="0"/>
          </a:p>
          <a:p>
            <a:r>
              <a:rPr lang="en-US" sz="1800" dirty="0" smtClean="0"/>
              <a:t>Particles in a Particle System</a:t>
            </a:r>
          </a:p>
          <a:p>
            <a:r>
              <a:rPr lang="en-US" sz="1800" dirty="0" smtClean="0"/>
              <a:t>Bullets active in the game world</a:t>
            </a:r>
          </a:p>
          <a:p>
            <a:r>
              <a:rPr lang="en-US" sz="1800" dirty="0" smtClean="0"/>
              <a:t>Enemies active within the game world</a:t>
            </a:r>
          </a:p>
          <a:p>
            <a:r>
              <a:rPr lang="en-US" sz="1800" dirty="0" smtClean="0"/>
              <a:t>Sprites… all the 2D things that are rendered to the screen</a:t>
            </a:r>
            <a:br>
              <a:rPr lang="en-US" sz="1800" dirty="0" smtClean="0"/>
            </a:br>
            <a:endParaRPr lang="en-US" sz="1800" dirty="0" smtClean="0"/>
          </a:p>
          <a:p>
            <a:r>
              <a:rPr lang="en-US" sz="1800" dirty="0" smtClean="0"/>
              <a:t>What else can you think of?</a:t>
            </a:r>
            <a:br>
              <a:rPr lang="en-US" sz="1800" dirty="0" smtClean="0"/>
            </a:br>
            <a:endParaRPr lang="en-US" sz="1800" dirty="0" smtClean="0"/>
          </a:p>
        </p:txBody>
      </p:sp>
    </p:spTree>
    <p:extLst>
      <p:ext uri="{BB962C8B-B14F-4D97-AF65-F5344CB8AC3E}">
        <p14:creationId xmlns:p14="http://schemas.microsoft.com/office/powerpoint/2010/main" val="124895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Pool Implementation</a:t>
            </a:r>
            <a:br>
              <a:rPr lang="en-US" dirty="0" smtClean="0"/>
            </a:br>
            <a:r>
              <a:rPr lang="en-US" dirty="0" smtClean="0"/>
              <a:t>(available and active lists)</a:t>
            </a:r>
            <a:endParaRPr lang="en-US" dirty="0"/>
          </a:p>
        </p:txBody>
      </p:sp>
      <p:sp>
        <p:nvSpPr>
          <p:cNvPr id="3" name="Text Placeholder 2"/>
          <p:cNvSpPr>
            <a:spLocks noGrp="1"/>
          </p:cNvSpPr>
          <p:nvPr>
            <p:ph type="body" sz="quarter" idx="10"/>
          </p:nvPr>
        </p:nvSpPr>
        <p:spPr>
          <a:xfrm>
            <a:off x="323851" y="1419349"/>
            <a:ext cx="4439413" cy="3384649"/>
          </a:xfrm>
        </p:spPr>
        <p:txBody>
          <a:bodyPr>
            <a:normAutofit/>
          </a:bodyPr>
          <a:lstStyle/>
          <a:p>
            <a:pPr marL="0" indent="0">
              <a:buNone/>
            </a:pPr>
            <a:r>
              <a:rPr lang="en-US" sz="1800" dirty="0" smtClean="0"/>
              <a:t>As you can see with this approach, our available and active lists will be pointing at various locations within our pool of objects.</a:t>
            </a:r>
            <a:br>
              <a:rPr lang="en-US" sz="1800" dirty="0" smtClean="0"/>
            </a:br>
            <a:endParaRPr lang="en-US" sz="1800" dirty="0" smtClean="0"/>
          </a:p>
          <a:p>
            <a:pPr marL="0" indent="0">
              <a:buNone/>
            </a:pPr>
            <a:r>
              <a:rPr lang="en-US" sz="1800" dirty="0" smtClean="0"/>
              <a:t>If the available pointer is null, than there are no more items available to allocate.</a:t>
            </a:r>
            <a:endParaRPr lang="en-US" sz="1800" dirty="0"/>
          </a:p>
        </p:txBody>
      </p:sp>
      <p:grpSp>
        <p:nvGrpSpPr>
          <p:cNvPr id="41" name="Group 40"/>
          <p:cNvGrpSpPr/>
          <p:nvPr/>
        </p:nvGrpSpPr>
        <p:grpSpPr>
          <a:xfrm>
            <a:off x="5959659" y="2421317"/>
            <a:ext cx="2283578" cy="396525"/>
            <a:chOff x="395536" y="3291830"/>
            <a:chExt cx="3317540" cy="576064"/>
          </a:xfrm>
        </p:grpSpPr>
        <p:sp>
          <p:nvSpPr>
            <p:cNvPr id="65" name="Rectangle 64"/>
            <p:cNvSpPr/>
            <p:nvPr/>
          </p:nvSpPr>
          <p:spPr>
            <a:xfrm>
              <a:off x="395536" y="3291830"/>
              <a:ext cx="3317540"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1147148"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Rectangle 66"/>
            <p:cNvSpPr/>
            <p:nvPr/>
          </p:nvSpPr>
          <p:spPr>
            <a:xfrm>
              <a:off x="1795220"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2443292"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3075857"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19314" y="3395370"/>
              <a:ext cx="504056"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42" name="Rectangle 41"/>
          <p:cNvSpPr/>
          <p:nvPr/>
        </p:nvSpPr>
        <p:spPr>
          <a:xfrm>
            <a:off x="5508710" y="1779662"/>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5579980"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47" name="Rectangle 46"/>
          <p:cNvSpPr/>
          <p:nvPr/>
        </p:nvSpPr>
        <p:spPr>
          <a:xfrm>
            <a:off x="8251788" y="1850932"/>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54" name="Rectangle 53"/>
          <p:cNvSpPr/>
          <p:nvPr/>
        </p:nvSpPr>
        <p:spPr>
          <a:xfrm>
            <a:off x="7372003"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Rectangle 55"/>
          <p:cNvSpPr/>
          <p:nvPr/>
        </p:nvSpPr>
        <p:spPr>
          <a:xfrm>
            <a:off x="7805697" y="184507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a:off x="7596357" y="198276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8042393" y="1985028"/>
            <a:ext cx="29739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547446" y="2053607"/>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7978097" y="2048659"/>
            <a:ext cx="0" cy="486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p:cNvSpPr/>
          <p:nvPr/>
        </p:nvSpPr>
        <p:spPr>
          <a:xfrm>
            <a:off x="5508710" y="2972561"/>
            <a:ext cx="3178090" cy="3965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5579980" y="3043830"/>
            <a:ext cx="346959" cy="247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000" dirty="0" smtClean="0"/>
              <a:t>NULL</a:t>
            </a:r>
            <a:endParaRPr lang="en-US" sz="1000" dirty="0"/>
          </a:p>
        </p:txBody>
      </p:sp>
      <p:sp>
        <p:nvSpPr>
          <p:cNvPr id="71" name="TextBox 70"/>
          <p:cNvSpPr txBox="1"/>
          <p:nvPr/>
        </p:nvSpPr>
        <p:spPr>
          <a:xfrm>
            <a:off x="5297408" y="2485696"/>
            <a:ext cx="42672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pool</a:t>
            </a:r>
            <a:endParaRPr lang="en-US" sz="1050" dirty="0">
              <a:solidFill>
                <a:schemeClr val="tx1"/>
              </a:solidFill>
            </a:endParaRPr>
          </a:p>
        </p:txBody>
      </p:sp>
      <p:cxnSp>
        <p:nvCxnSpPr>
          <p:cNvPr id="72" name="Straight Arrow Connector 71"/>
          <p:cNvCxnSpPr>
            <a:stCxn id="71" idx="3"/>
            <a:endCxn id="70" idx="1"/>
          </p:cNvCxnSpPr>
          <p:nvPr/>
        </p:nvCxnSpPr>
        <p:spPr>
          <a:xfrm>
            <a:off x="5724128" y="2612654"/>
            <a:ext cx="320732" cy="3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865965" y="1366451"/>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sz="1050" dirty="0" smtClean="0">
                <a:solidFill>
                  <a:schemeClr val="tx1"/>
                </a:solidFill>
              </a:rPr>
              <a:t>available</a:t>
            </a:r>
            <a:endParaRPr lang="en-US" sz="1050" dirty="0">
              <a:solidFill>
                <a:schemeClr val="tx1"/>
              </a:solidFill>
            </a:endParaRPr>
          </a:p>
        </p:txBody>
      </p:sp>
      <p:cxnSp>
        <p:nvCxnSpPr>
          <p:cNvPr id="36" name="Straight Arrow Connector 35"/>
          <p:cNvCxnSpPr>
            <a:stCxn id="35" idx="2"/>
            <a:endCxn id="45" idx="0"/>
          </p:cNvCxnSpPr>
          <p:nvPr/>
        </p:nvCxnSpPr>
        <p:spPr>
          <a:xfrm>
            <a:off x="6199550" y="1620367"/>
            <a:ext cx="912481" cy="222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19874" y="3565490"/>
            <a:ext cx="667170" cy="2539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1050" dirty="0" smtClean="0">
                <a:solidFill>
                  <a:schemeClr val="tx1"/>
                </a:solidFill>
              </a:rPr>
              <a:t>active</a:t>
            </a:r>
          </a:p>
        </p:txBody>
      </p:sp>
      <p:cxnSp>
        <p:nvCxnSpPr>
          <p:cNvPr id="38" name="Straight Arrow Connector 37"/>
          <p:cNvCxnSpPr>
            <a:stCxn id="37" idx="0"/>
          </p:cNvCxnSpPr>
          <p:nvPr/>
        </p:nvCxnSpPr>
        <p:spPr>
          <a:xfrm flipV="1">
            <a:off x="5753459" y="3174705"/>
            <a:ext cx="22882" cy="3907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020531" y="1859603"/>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Arrow Connector 52"/>
          <p:cNvCxnSpPr/>
          <p:nvPr/>
        </p:nvCxnSpPr>
        <p:spPr>
          <a:xfrm>
            <a:off x="6196693" y="2041071"/>
            <a:ext cx="16328" cy="5388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6938551" y="1843130"/>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1" name="Straight Arrow Connector 50"/>
          <p:cNvCxnSpPr>
            <a:stCxn id="45" idx="2"/>
          </p:cNvCxnSpPr>
          <p:nvPr/>
        </p:nvCxnSpPr>
        <p:spPr>
          <a:xfrm flipH="1">
            <a:off x="6642666" y="2090958"/>
            <a:ext cx="469365" cy="5216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Rectangle 45"/>
          <p:cNvSpPr/>
          <p:nvPr/>
        </p:nvSpPr>
        <p:spPr>
          <a:xfrm>
            <a:off x="6477020" y="1850932"/>
            <a:ext cx="346959" cy="247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2" name="Straight Arrow Connector 51"/>
          <p:cNvCxnSpPr/>
          <p:nvPr/>
        </p:nvCxnSpPr>
        <p:spPr>
          <a:xfrm>
            <a:off x="6678386" y="2024743"/>
            <a:ext cx="421282" cy="607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6683926" y="1967044"/>
            <a:ext cx="415742" cy="78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7156857" y="1967044"/>
            <a:ext cx="3469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5793389" y="1968987"/>
            <a:ext cx="363783" cy="52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6216078" y="1982382"/>
            <a:ext cx="363783" cy="52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6273899" y="3651870"/>
            <a:ext cx="26807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rgbClr val="0000FF"/>
                </a:solidFill>
                <a:highlight>
                  <a:srgbClr val="FFFFFF"/>
                </a:highlight>
                <a:latin typeface="Consolas" panose="020B0609020204030204" pitchFamily="49" charset="0"/>
              </a:rPr>
              <a:t>template</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t>
            </a:r>
            <a:r>
              <a:rPr lang="en-US" sz="1000" dirty="0">
                <a:solidFill>
                  <a:srgbClr val="000000"/>
                </a:solidFill>
                <a:highlight>
                  <a:srgbClr val="FFFFFF"/>
                </a:highlight>
                <a:latin typeface="Consolas" panose="020B0609020204030204" pitchFamily="49" charset="0"/>
              </a:rPr>
              <a:t>&gt;</a:t>
            </a:r>
          </a:p>
          <a:p>
            <a:r>
              <a:rPr lang="en-US" sz="1000" dirty="0">
                <a:solidFill>
                  <a:srgbClr val="0000FF"/>
                </a:solidFill>
                <a:highlight>
                  <a:srgbClr val="FFFFFF"/>
                </a:highlight>
                <a:latin typeface="Consolas" panose="020B0609020204030204" pitchFamily="49" charset="0"/>
              </a:rPr>
              <a:t>class</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ObjectPoolItem</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*next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a:t>
            </a:r>
            <a:r>
              <a:rPr lang="en-US" sz="1000" dirty="0" err="1" smtClean="0">
                <a:solidFill>
                  <a:srgbClr val="2B91AF"/>
                </a:solidFill>
                <a:highlight>
                  <a:srgbClr val="FFFFFF"/>
                </a:highlight>
                <a:latin typeface="Consolas" panose="020B0609020204030204" pitchFamily="49" charset="0"/>
              </a:rPr>
              <a:t>ObjectPoolItem</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prev</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smtClean="0">
                <a:solidFill>
                  <a:srgbClr val="2B91AF"/>
                </a:solidFill>
                <a:highlight>
                  <a:srgbClr val="FFFFFF"/>
                </a:highlight>
                <a:latin typeface="Consolas" panose="020B0609020204030204" pitchFamily="49" charset="0"/>
              </a:rPr>
              <a:t>    T</a:t>
            </a:r>
            <a:r>
              <a:rPr lang="en-US" sz="1000" dirty="0" smtClean="0">
                <a:solidFill>
                  <a:srgbClr val="000000"/>
                </a:solidFill>
                <a:highlight>
                  <a:srgbClr val="FFFFFF"/>
                </a:highlight>
                <a:latin typeface="Consolas" panose="020B0609020204030204" pitchFamily="49" charset="0"/>
              </a:rPr>
              <a:t> </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obj</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nullptr</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153764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Text Placeholder 2"/>
          <p:cNvSpPr>
            <a:spLocks noGrp="1"/>
          </p:cNvSpPr>
          <p:nvPr>
            <p:ph type="body" sz="quarter" idx="10"/>
          </p:nvPr>
        </p:nvSpPr>
        <p:spPr/>
        <p:txBody>
          <a:bodyPr/>
          <a:lstStyle/>
          <a:p>
            <a:r>
              <a:rPr lang="en-US" dirty="0" smtClean="0"/>
              <a:t>Game Programming Patterns – </a:t>
            </a:r>
            <a:r>
              <a:rPr lang="en-US" dirty="0"/>
              <a:t>Object Pools</a:t>
            </a:r>
            <a:br>
              <a:rPr lang="en-US" dirty="0"/>
            </a:br>
            <a:r>
              <a:rPr lang="en-US" sz="1800" dirty="0">
                <a:hlinkClick r:id="rId2"/>
              </a:rPr>
              <a:t>http://</a:t>
            </a:r>
            <a:r>
              <a:rPr lang="en-US" sz="1800" dirty="0" smtClean="0">
                <a:hlinkClick r:id="rId2"/>
              </a:rPr>
              <a:t>gameprogrammingpatterns.com/object-pool.html</a:t>
            </a:r>
            <a:r>
              <a:rPr lang="en-US" sz="1800" dirty="0" smtClean="0"/>
              <a:t> </a:t>
            </a:r>
            <a:endParaRPr lang="en-US" dirty="0"/>
          </a:p>
        </p:txBody>
      </p:sp>
    </p:spTree>
    <p:extLst>
      <p:ext uri="{BB962C8B-B14F-4D97-AF65-F5344CB8AC3E}">
        <p14:creationId xmlns:p14="http://schemas.microsoft.com/office/powerpoint/2010/main" val="217039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Allocations</a:t>
            </a:r>
          </a:p>
        </p:txBody>
      </p:sp>
      <p:sp>
        <p:nvSpPr>
          <p:cNvPr id="3" name="Text Placeholder 2"/>
          <p:cNvSpPr>
            <a:spLocks noGrp="1"/>
          </p:cNvSpPr>
          <p:nvPr>
            <p:ph type="body" sz="quarter" idx="10"/>
          </p:nvPr>
        </p:nvSpPr>
        <p:spPr>
          <a:xfrm>
            <a:off x="323850" y="1203325"/>
            <a:ext cx="5256262" cy="3384649"/>
          </a:xfrm>
        </p:spPr>
        <p:txBody>
          <a:bodyPr>
            <a:normAutofit/>
          </a:bodyPr>
          <a:lstStyle/>
          <a:p>
            <a:r>
              <a:rPr lang="en-US" sz="1800" dirty="0" smtClean="0"/>
              <a:t>Often, we use “new” and “delete” whenever we want to create or destroy objects.</a:t>
            </a:r>
            <a:br>
              <a:rPr lang="en-US" sz="1800" dirty="0" smtClean="0"/>
            </a:br>
            <a:endParaRPr lang="en-US" sz="1800" dirty="0" smtClean="0"/>
          </a:p>
          <a:p>
            <a:r>
              <a:rPr lang="en-US" sz="1800" dirty="0" smtClean="0"/>
              <a:t>This can lead to memory fragmentation</a:t>
            </a:r>
            <a:r>
              <a:rPr lang="en-US" sz="1800" dirty="0"/>
              <a:t> </a:t>
            </a:r>
            <a:r>
              <a:rPr lang="en-US" sz="1800" dirty="0" smtClean="0"/>
              <a:t>and a lot of cache misses.</a:t>
            </a:r>
            <a:br>
              <a:rPr lang="en-US" sz="1800" dirty="0" smtClean="0"/>
            </a:br>
            <a:endParaRPr lang="en-US" sz="1800" dirty="0" smtClean="0"/>
          </a:p>
          <a:p>
            <a:r>
              <a:rPr lang="en-US" sz="1800" dirty="0" smtClean="0"/>
              <a:t>Memory allocation and deallocation are slow.</a:t>
            </a:r>
            <a:br>
              <a:rPr lang="en-US" sz="1800" dirty="0" smtClean="0"/>
            </a:br>
            <a:endParaRPr lang="en-US" sz="1800" dirty="0" smtClean="0"/>
          </a:p>
          <a:p>
            <a:r>
              <a:rPr lang="en-US" sz="1800" dirty="0" smtClean="0"/>
              <a:t>Object Pools are a common approach to solving this issue.</a:t>
            </a:r>
          </a:p>
        </p:txBody>
      </p:sp>
    </p:spTree>
    <p:extLst>
      <p:ext uri="{BB962C8B-B14F-4D97-AF65-F5344CB8AC3E}">
        <p14:creationId xmlns:p14="http://schemas.microsoft.com/office/powerpoint/2010/main" val="11417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Object Pool</a:t>
            </a:r>
            <a:endParaRPr lang="en-US" dirty="0"/>
          </a:p>
        </p:txBody>
      </p:sp>
      <p:sp>
        <p:nvSpPr>
          <p:cNvPr id="3" name="Text Placeholder 2"/>
          <p:cNvSpPr>
            <a:spLocks noGrp="1"/>
          </p:cNvSpPr>
          <p:nvPr>
            <p:ph type="body" sz="quarter" idx="10"/>
          </p:nvPr>
        </p:nvSpPr>
        <p:spPr>
          <a:xfrm>
            <a:off x="323850" y="1203325"/>
            <a:ext cx="6048350" cy="3744689"/>
          </a:xfrm>
        </p:spPr>
        <p:txBody>
          <a:bodyPr>
            <a:normAutofit/>
          </a:bodyPr>
          <a:lstStyle/>
          <a:p>
            <a:r>
              <a:rPr lang="en-US" sz="1800" dirty="0" smtClean="0"/>
              <a:t>A Fixed Collection of </a:t>
            </a:r>
            <a:r>
              <a:rPr lang="en-US" sz="1800" dirty="0" smtClean="0"/>
              <a:t>objects, where each object can </a:t>
            </a:r>
            <a:r>
              <a:rPr lang="en-US" sz="1800" dirty="0" smtClean="0"/>
              <a:t>be used and freed and then re-used (with out new &amp; delete at runtime)</a:t>
            </a:r>
            <a:br>
              <a:rPr lang="en-US" sz="1800" dirty="0" smtClean="0"/>
            </a:br>
            <a:endParaRPr lang="en-US" sz="1800" dirty="0" smtClean="0"/>
          </a:p>
          <a:p>
            <a:r>
              <a:rPr lang="en-US" sz="1800" dirty="0" smtClean="0"/>
              <a:t>Memory for the collection is </a:t>
            </a:r>
            <a:r>
              <a:rPr lang="en-US" sz="1800" dirty="0" smtClean="0"/>
              <a:t>allocated/freed </a:t>
            </a:r>
            <a:r>
              <a:rPr lang="en-US" sz="1800" dirty="0" smtClean="0"/>
              <a:t>once when the program is loaded/unloaded.</a:t>
            </a:r>
            <a:br>
              <a:rPr lang="en-US" sz="1800" dirty="0" smtClean="0"/>
            </a:br>
            <a:endParaRPr lang="en-US" sz="1800" dirty="0" smtClean="0"/>
          </a:p>
          <a:p>
            <a:r>
              <a:rPr lang="en-US" sz="1800" dirty="0" smtClean="0"/>
              <a:t>Keeps memory </a:t>
            </a:r>
            <a:r>
              <a:rPr lang="en-US" sz="1800" dirty="0" smtClean="0"/>
              <a:t>organized, </a:t>
            </a:r>
            <a:r>
              <a:rPr lang="en-US" sz="1800" dirty="0" smtClean="0"/>
              <a:t>reducing memory </a:t>
            </a:r>
            <a:r>
              <a:rPr lang="en-US" sz="1800" dirty="0" smtClean="0"/>
              <a:t>fragmentation</a:t>
            </a:r>
            <a:br>
              <a:rPr lang="en-US" sz="1800" dirty="0" smtClean="0"/>
            </a:br>
            <a:r>
              <a:rPr lang="en-US" sz="1800" dirty="0" smtClean="0"/>
              <a:t/>
            </a:r>
            <a:br>
              <a:rPr lang="en-US" sz="1800" dirty="0" smtClean="0"/>
            </a:br>
            <a:endParaRPr lang="en-US" sz="1800" dirty="0" smtClean="0"/>
          </a:p>
        </p:txBody>
      </p:sp>
    </p:spTree>
    <p:extLst>
      <p:ext uri="{BB962C8B-B14F-4D97-AF65-F5344CB8AC3E}">
        <p14:creationId xmlns:p14="http://schemas.microsoft.com/office/powerpoint/2010/main" val="413443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Pools</a:t>
            </a:r>
            <a:endParaRPr lang="en-US" dirty="0"/>
          </a:p>
        </p:txBody>
      </p:sp>
      <p:sp>
        <p:nvSpPr>
          <p:cNvPr id="3" name="Text Placeholder 2"/>
          <p:cNvSpPr>
            <a:spLocks noGrp="1"/>
          </p:cNvSpPr>
          <p:nvPr>
            <p:ph type="body" sz="quarter" idx="10"/>
          </p:nvPr>
        </p:nvSpPr>
        <p:spPr>
          <a:xfrm>
            <a:off x="323850" y="1203325"/>
            <a:ext cx="5832326" cy="3744689"/>
          </a:xfrm>
        </p:spPr>
        <p:txBody>
          <a:bodyPr>
            <a:normAutofit/>
          </a:bodyPr>
          <a:lstStyle/>
          <a:p>
            <a:pPr marL="0" indent="0">
              <a:buNone/>
            </a:pPr>
            <a:r>
              <a:rPr lang="en-US" sz="1800" dirty="0" smtClean="0"/>
              <a:t>With a pre-allocated block of objects available for use, we need a way to keep track of </a:t>
            </a:r>
            <a:r>
              <a:rPr lang="en-US" sz="1800" dirty="0" smtClean="0"/>
              <a:t>objects </a:t>
            </a:r>
            <a:r>
              <a:rPr lang="en-US" sz="1800" dirty="0" smtClean="0"/>
              <a:t>that are used.</a:t>
            </a:r>
          </a:p>
          <a:p>
            <a:pPr marL="0" indent="0">
              <a:buNone/>
            </a:pPr>
            <a:endParaRPr lang="en-US" sz="1800" dirty="0"/>
          </a:p>
          <a:p>
            <a:pPr marL="0" indent="0">
              <a:buNone/>
            </a:pPr>
            <a:r>
              <a:rPr lang="en-US" sz="1800" dirty="0" smtClean="0"/>
              <a:t>When we request an item from the object pool, it should </a:t>
            </a:r>
            <a:r>
              <a:rPr lang="en-US" sz="1800" dirty="0" smtClean="0"/>
              <a:t>return an </a:t>
            </a:r>
            <a:r>
              <a:rPr lang="en-US" sz="1800" dirty="0" smtClean="0"/>
              <a:t>object that is not yet in use.</a:t>
            </a:r>
          </a:p>
          <a:p>
            <a:pPr marL="0" indent="0">
              <a:buNone/>
            </a:pPr>
            <a:endParaRPr lang="en-US" sz="1800" dirty="0"/>
          </a:p>
          <a:p>
            <a:pPr marL="0" indent="0">
              <a:buNone/>
            </a:pPr>
            <a:r>
              <a:rPr lang="en-US" sz="1800" dirty="0" smtClean="0"/>
              <a:t>When we are done, we can </a:t>
            </a:r>
            <a:r>
              <a:rPr lang="en-US" sz="1800" dirty="0" smtClean="0"/>
              <a:t>tell the object pool to make it </a:t>
            </a:r>
            <a:r>
              <a:rPr lang="en-US" sz="1800" dirty="0" smtClean="0"/>
              <a:t>available again.</a:t>
            </a:r>
          </a:p>
          <a:p>
            <a:pPr marL="0" indent="0">
              <a:buNone/>
            </a:pPr>
            <a:endParaRPr lang="en-US" sz="1800" dirty="0"/>
          </a:p>
          <a:p>
            <a:pPr marL="0" indent="0">
              <a:buNone/>
            </a:pPr>
            <a:r>
              <a:rPr lang="en-US" sz="2400" dirty="0" smtClean="0"/>
              <a:t>How can we keep track of “In Use” objects?</a:t>
            </a:r>
            <a:r>
              <a:rPr lang="en-US" sz="1800" dirty="0" smtClean="0"/>
              <a:t/>
            </a:r>
            <a:br>
              <a:rPr lang="en-US" sz="1800" dirty="0" smtClean="0"/>
            </a:br>
            <a:r>
              <a:rPr lang="en-US" sz="1800" dirty="0" smtClean="0"/>
              <a:t>There are numerous approaches.</a:t>
            </a:r>
            <a:endParaRPr lang="en-US" sz="1800" dirty="0"/>
          </a:p>
        </p:txBody>
      </p:sp>
    </p:spTree>
    <p:extLst>
      <p:ext uri="{BB962C8B-B14F-4D97-AF65-F5344CB8AC3E}">
        <p14:creationId xmlns:p14="http://schemas.microsoft.com/office/powerpoint/2010/main" val="84244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isActive</a:t>
            </a:r>
            <a:r>
              <a:rPr lang="en-US" dirty="0" smtClean="0"/>
              <a:t> or </a:t>
            </a:r>
            <a:r>
              <a:rPr lang="en-US" dirty="0" err="1" smtClean="0"/>
              <a:t>isAvailable</a:t>
            </a:r>
            <a:r>
              <a:rPr lang="en-US" dirty="0" smtClean="0"/>
              <a:t> checks.</a:t>
            </a:r>
            <a:endParaRPr lang="en-US" dirty="0"/>
          </a:p>
        </p:txBody>
      </p:sp>
      <p:sp>
        <p:nvSpPr>
          <p:cNvPr id="3" name="Text Placeholder 2"/>
          <p:cNvSpPr>
            <a:spLocks noGrp="1"/>
          </p:cNvSpPr>
          <p:nvPr>
            <p:ph type="body" sz="quarter" idx="10"/>
          </p:nvPr>
        </p:nvSpPr>
        <p:spPr>
          <a:xfrm>
            <a:off x="323850" y="1203325"/>
            <a:ext cx="7344494" cy="3384649"/>
          </a:xfrm>
        </p:spPr>
        <p:txBody>
          <a:bodyPr>
            <a:normAutofit/>
          </a:bodyPr>
          <a:lstStyle/>
          <a:p>
            <a:pPr marL="0" indent="0">
              <a:buNone/>
            </a:pPr>
            <a:r>
              <a:rPr lang="en-US" sz="1800" dirty="0" smtClean="0"/>
              <a:t>Each object within the pool could be associated with an “</a:t>
            </a:r>
            <a:r>
              <a:rPr lang="en-US" sz="1800" dirty="0" err="1" smtClean="0"/>
              <a:t>isActive</a:t>
            </a:r>
            <a:r>
              <a:rPr lang="en-US" sz="1800" dirty="0" smtClean="0"/>
              <a:t>” </a:t>
            </a:r>
            <a:r>
              <a:rPr lang="en-US" sz="1800" dirty="0" err="1" smtClean="0"/>
              <a:t>boolean</a:t>
            </a:r>
            <a:r>
              <a:rPr lang="en-US" sz="1800" dirty="0" smtClean="0"/>
              <a:t> variable. When we request an object from the memory pool, it allocates the next item in the pool where </a:t>
            </a:r>
            <a:r>
              <a:rPr lang="en-US" sz="1800" dirty="0" smtClean="0"/>
              <a:t>“</a:t>
            </a:r>
            <a:r>
              <a:rPr lang="en-US" sz="1800" dirty="0" err="1" smtClean="0"/>
              <a:t>isActive</a:t>
            </a:r>
            <a:r>
              <a:rPr lang="en-US" sz="1800" dirty="0" smtClean="0"/>
              <a:t>” is </a:t>
            </a:r>
            <a:r>
              <a:rPr lang="en-US" sz="1800" dirty="0" smtClean="0"/>
              <a:t>false.</a:t>
            </a:r>
          </a:p>
          <a:p>
            <a:pPr marL="0" indent="0">
              <a:buNone/>
            </a:pPr>
            <a:endParaRPr lang="en-US" sz="1800" dirty="0"/>
          </a:p>
          <a:p>
            <a:pPr marL="0" indent="0">
              <a:buNone/>
            </a:pPr>
            <a:r>
              <a:rPr lang="en-US" sz="1800" dirty="0" smtClean="0"/>
              <a:t>Pros:</a:t>
            </a:r>
          </a:p>
          <a:p>
            <a:r>
              <a:rPr lang="en-US" sz="1600" dirty="0" smtClean="0"/>
              <a:t>Easy to Implement</a:t>
            </a:r>
          </a:p>
          <a:p>
            <a:pPr marL="0" indent="0">
              <a:buNone/>
            </a:pPr>
            <a:r>
              <a:rPr lang="en-US" sz="1800" dirty="0" smtClean="0"/>
              <a:t>Cons:</a:t>
            </a:r>
          </a:p>
          <a:p>
            <a:r>
              <a:rPr lang="en-US" sz="1600" dirty="0" smtClean="0"/>
              <a:t>Finding a free item can be slow. Linear search for the next “</a:t>
            </a:r>
            <a:r>
              <a:rPr lang="en-US" sz="1600" dirty="0" err="1" smtClean="0"/>
              <a:t>isActive</a:t>
            </a:r>
            <a:r>
              <a:rPr lang="en-US" sz="1600" dirty="0" smtClean="0"/>
              <a:t>” variable</a:t>
            </a:r>
            <a:r>
              <a:rPr lang="en-US" sz="1600" dirty="0" smtClean="0"/>
              <a:t>.</a:t>
            </a:r>
            <a:r>
              <a:rPr lang="en-US" sz="1800" dirty="0" smtClean="0"/>
              <a:t/>
            </a:r>
            <a:br>
              <a:rPr lang="en-US" sz="1800" dirty="0" smtClean="0"/>
            </a:br>
            <a:endParaRPr lang="en-US" sz="1800" dirty="0"/>
          </a:p>
        </p:txBody>
      </p:sp>
    </p:spTree>
    <p:extLst>
      <p:ext uri="{BB962C8B-B14F-4D97-AF65-F5344CB8AC3E}">
        <p14:creationId xmlns:p14="http://schemas.microsoft.com/office/powerpoint/2010/main" val="341876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Object Pool Implementation</a:t>
            </a:r>
            <a:br>
              <a:rPr lang="en-US" sz="3200" dirty="0" smtClean="0"/>
            </a:br>
            <a:r>
              <a:rPr lang="en-US" sz="3200" dirty="0" smtClean="0"/>
              <a:t>(</a:t>
            </a:r>
            <a:r>
              <a:rPr lang="en-US" sz="3200" dirty="0" err="1" smtClean="0"/>
              <a:t>isActive</a:t>
            </a:r>
            <a:r>
              <a:rPr lang="en-US" sz="3200" dirty="0" smtClean="0"/>
              <a:t> check)</a:t>
            </a:r>
            <a:endParaRPr lang="en-US" sz="3200" dirty="0"/>
          </a:p>
        </p:txBody>
      </p:sp>
      <p:sp>
        <p:nvSpPr>
          <p:cNvPr id="3" name="Text Placeholder 2"/>
          <p:cNvSpPr>
            <a:spLocks noGrp="1"/>
          </p:cNvSpPr>
          <p:nvPr>
            <p:ph type="body" sz="quarter" idx="10"/>
          </p:nvPr>
        </p:nvSpPr>
        <p:spPr>
          <a:xfrm>
            <a:off x="323850" y="1203325"/>
            <a:ext cx="4896222" cy="3384649"/>
          </a:xfrm>
        </p:spPr>
        <p:txBody>
          <a:bodyPr>
            <a:normAutofit/>
          </a:bodyPr>
          <a:lstStyle/>
          <a:p>
            <a:pPr marL="0" indent="0">
              <a:buNone/>
            </a:pPr>
            <a:r>
              <a:rPr lang="en-US" sz="1800" dirty="0" smtClean="0"/>
              <a:t>Lets look at a basic implementation using the </a:t>
            </a:r>
            <a:r>
              <a:rPr lang="en-US" sz="1800" dirty="0"/>
              <a:t>a</a:t>
            </a:r>
            <a:r>
              <a:rPr lang="en-US" sz="1800" dirty="0" smtClean="0"/>
              <a:t>ctive </a:t>
            </a:r>
            <a:r>
              <a:rPr lang="en-US" sz="1800" dirty="0" smtClean="0"/>
              <a:t>check method.</a:t>
            </a:r>
            <a:br>
              <a:rPr lang="en-US" sz="1800" dirty="0" smtClean="0"/>
            </a:br>
            <a:endParaRPr lang="en-US" sz="1800" dirty="0" smtClean="0"/>
          </a:p>
          <a:p>
            <a:r>
              <a:rPr lang="en-US" sz="1600" dirty="0" smtClean="0"/>
              <a:t>Constructor: Allocates a fixed chunk of memory</a:t>
            </a:r>
          </a:p>
          <a:p>
            <a:r>
              <a:rPr lang="en-US" sz="1600" dirty="0" smtClean="0"/>
              <a:t>Destructor: Frees memory for the entire pool.</a:t>
            </a:r>
            <a:endParaRPr lang="en-US" sz="1600" dirty="0" smtClean="0"/>
          </a:p>
          <a:p>
            <a:r>
              <a:rPr lang="en-US" sz="1600" dirty="0" smtClean="0"/>
              <a:t>Create: Finds the next available item, or returns </a:t>
            </a:r>
            <a:r>
              <a:rPr lang="en-US" sz="1600" dirty="0" smtClean="0"/>
              <a:t>null</a:t>
            </a:r>
            <a:endParaRPr lang="en-US" sz="1600" dirty="0" smtClean="0"/>
          </a:p>
          <a:p>
            <a:r>
              <a:rPr lang="en-US" sz="1600" dirty="0" smtClean="0"/>
              <a:t>Destroy: sets the active variable to false</a:t>
            </a:r>
            <a:r>
              <a:rPr lang="en-US" sz="1600" dirty="0" smtClean="0"/>
              <a:t>.</a:t>
            </a:r>
            <a:br>
              <a:rPr lang="en-US" sz="1600" dirty="0" smtClean="0"/>
            </a:br>
            <a:endParaRPr lang="en-US" sz="1600" dirty="0" smtClean="0"/>
          </a:p>
          <a:p>
            <a:r>
              <a:rPr lang="en-US" sz="1600" dirty="0" smtClean="0"/>
              <a:t>Unordered map used to check if the item is active, using the memory address as a lookup.</a:t>
            </a:r>
            <a:endParaRPr lang="en-US" sz="1600" dirty="0" smtClean="0"/>
          </a:p>
        </p:txBody>
      </p:sp>
      <p:sp>
        <p:nvSpPr>
          <p:cNvPr id="5" name="TextBox 4"/>
          <p:cNvSpPr txBox="1"/>
          <p:nvPr/>
        </p:nvSpPr>
        <p:spPr>
          <a:xfrm>
            <a:off x="5220072" y="205979"/>
            <a:ext cx="3816424" cy="477053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800" dirty="0">
                <a:solidFill>
                  <a:srgbClr val="0000FF"/>
                </a:solidFill>
                <a:highlight>
                  <a:srgbClr val="FFFFFF"/>
                </a:highlight>
                <a:latin typeface="Consolas" panose="020B0609020204030204" pitchFamily="49" charset="0"/>
              </a:rPr>
              <a:t>template</a:t>
            </a:r>
            <a:r>
              <a:rPr lang="en-US" sz="800" dirty="0">
                <a:solidFill>
                  <a:srgbClr val="000000"/>
                </a:solidFill>
                <a:highlight>
                  <a:srgbClr val="FFFFFF"/>
                </a:highlight>
                <a:latin typeface="Consolas" panose="020B0609020204030204" pitchFamily="49" charset="0"/>
              </a:rPr>
              <a:t>&lt;</a:t>
            </a:r>
            <a:r>
              <a:rPr lang="en-US" sz="800" dirty="0">
                <a:solidFill>
                  <a:srgbClr val="0000FF"/>
                </a:solidFill>
                <a:highlight>
                  <a:srgbClr val="FFFFFF"/>
                </a:highlight>
                <a:latin typeface="Consolas" panose="020B0609020204030204" pitchFamily="49" charset="0"/>
              </a:rPr>
              <a:t>class</a:t>
            </a: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T</a:t>
            </a:r>
            <a:r>
              <a:rPr lang="en-US" sz="800" dirty="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int</a:t>
            </a:r>
            <a:r>
              <a:rPr lang="en-US" sz="800" dirty="0">
                <a:solidFill>
                  <a:srgbClr val="000000"/>
                </a:solidFill>
                <a:highlight>
                  <a:srgbClr val="FFFFFF"/>
                </a:highlight>
                <a:latin typeface="Consolas" panose="020B0609020204030204" pitchFamily="49" charset="0"/>
              </a:rPr>
              <a:t> SIZE&gt; </a:t>
            </a:r>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class</a:t>
            </a:r>
            <a:r>
              <a:rPr lang="en-US" sz="800" dirty="0" smtClean="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ObjectPool</a:t>
            </a:r>
            <a:r>
              <a:rPr lang="en-US" sz="800" dirty="0">
                <a:solidFill>
                  <a:srgbClr val="000000"/>
                </a:solidFill>
                <a:highlight>
                  <a:srgbClr val="FFFFFF"/>
                </a:highlight>
                <a:latin typeface="Consolas" panose="020B0609020204030204" pitchFamily="49" charset="0"/>
              </a:rPr>
              <a:t> {</a:t>
            </a:r>
          </a:p>
          <a:p>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ObjectPool</a:t>
            </a: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m_pool</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new</a:t>
            </a: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T</a:t>
            </a:r>
            <a:r>
              <a:rPr lang="en-US" sz="800" dirty="0">
                <a:solidFill>
                  <a:srgbClr val="000000"/>
                </a:solidFill>
                <a:highlight>
                  <a:srgbClr val="FFFFFF"/>
                </a:highlight>
                <a:latin typeface="Consolas" panose="020B0609020204030204" pitchFamily="49" charset="0"/>
              </a:rPr>
              <a:t>[SIZE];</a:t>
            </a:r>
          </a:p>
          <a:p>
            <a:endParaRPr lang="en-US" sz="800" dirty="0">
              <a:solidFill>
                <a:srgbClr val="000000"/>
              </a:solidFill>
              <a:highlight>
                <a:srgbClr val="FFFFFF"/>
              </a:highlight>
              <a:latin typeface="Consolas" panose="020B0609020204030204" pitchFamily="49" charset="0"/>
            </a:endParaRPr>
          </a:p>
          <a:p>
            <a:r>
              <a:rPr lang="nn-NO" sz="800" dirty="0">
                <a:solidFill>
                  <a:srgbClr val="0000FF"/>
                </a:solidFill>
                <a:highlight>
                  <a:srgbClr val="FFFFFF"/>
                </a:highlight>
                <a:latin typeface="Consolas" panose="020B0609020204030204" pitchFamily="49" charset="0"/>
              </a:rPr>
              <a:t>        for</a:t>
            </a:r>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int</a:t>
            </a:r>
            <a:r>
              <a:rPr lang="nn-NO" sz="800" dirty="0">
                <a:solidFill>
                  <a:srgbClr val="000000"/>
                </a:solidFill>
                <a:highlight>
                  <a:srgbClr val="FFFFFF"/>
                </a:highlight>
                <a:latin typeface="Consolas" panose="020B0609020204030204" pitchFamily="49" charset="0"/>
              </a:rPr>
              <a:t> i = 0; i &lt; SIZE; i++)</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m_active</a:t>
            </a:r>
            <a:r>
              <a:rPr lang="en-US" sz="800" dirty="0">
                <a:solidFill>
                  <a:srgbClr val="000000"/>
                </a:solidFill>
                <a:highlight>
                  <a:srgbClr val="FFFFFF"/>
                </a:highlight>
                <a:latin typeface="Consolas" panose="020B0609020204030204" pitchFamily="49" charset="0"/>
              </a:rPr>
              <a:t>[&amp;</a:t>
            </a:r>
            <a:r>
              <a:rPr lang="en-US" sz="800" dirty="0" err="1">
                <a:solidFill>
                  <a:srgbClr val="000000"/>
                </a:solidFill>
                <a:highlight>
                  <a:srgbClr val="FFFFFF"/>
                </a:highlight>
                <a:latin typeface="Consolas" panose="020B0609020204030204" pitchFamily="49" charset="0"/>
              </a:rPr>
              <a:t>m_pool</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i</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false</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ObjectPool</a:t>
            </a: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m_active.clear</a:t>
            </a:r>
            <a:r>
              <a:rPr lang="en-US" sz="800" dirty="0">
                <a:solidFill>
                  <a:srgbClr val="000000"/>
                </a:solidFill>
                <a:highlight>
                  <a:srgbClr val="FFFFFF"/>
                </a:highlight>
                <a:latin typeface="Consolas" panose="020B0609020204030204" pitchFamily="49" charset="0"/>
              </a:rPr>
              <a:t>();</a:t>
            </a:r>
          </a:p>
          <a:p>
            <a:r>
              <a:rPr lang="en-US" sz="800" dirty="0">
                <a:solidFill>
                  <a:srgbClr val="0000FF"/>
                </a:solidFill>
                <a:highlight>
                  <a:srgbClr val="FFFFFF"/>
                </a:highlight>
                <a:latin typeface="Consolas" panose="020B0609020204030204" pitchFamily="49" charset="0"/>
              </a:rPr>
              <a:t>        delete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m_pool</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p>
          <a:p>
            <a:r>
              <a:rPr lang="en-US" sz="800" dirty="0">
                <a:solidFill>
                  <a:srgbClr val="2B91AF"/>
                </a:solidFill>
                <a:highlight>
                  <a:srgbClr val="FFFFFF"/>
                </a:highlight>
                <a:latin typeface="Consolas" panose="020B0609020204030204" pitchFamily="49" charset="0"/>
              </a:rPr>
              <a:t>    T</a:t>
            </a:r>
            <a:r>
              <a:rPr lang="en-US" sz="800" dirty="0">
                <a:solidFill>
                  <a:srgbClr val="000000"/>
                </a:solidFill>
                <a:highlight>
                  <a:srgbClr val="FFFFFF"/>
                </a:highlight>
                <a:latin typeface="Consolas" panose="020B0609020204030204" pitchFamily="49" charset="0"/>
              </a:rPr>
              <a:t> *Create</a:t>
            </a:r>
            <a:r>
              <a:rPr lang="en-US" sz="800" dirty="0" smtClean="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r>
              <a:rPr lang="nn-NO" sz="800" dirty="0">
                <a:solidFill>
                  <a:srgbClr val="0000FF"/>
                </a:solidFill>
                <a:highlight>
                  <a:srgbClr val="FFFFFF"/>
                </a:highlight>
                <a:latin typeface="Consolas" panose="020B0609020204030204" pitchFamily="49" charset="0"/>
              </a:rPr>
              <a:t>        for</a:t>
            </a:r>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int</a:t>
            </a:r>
            <a:r>
              <a:rPr lang="nn-NO" sz="800" dirty="0">
                <a:solidFill>
                  <a:srgbClr val="000000"/>
                </a:solidFill>
                <a:highlight>
                  <a:srgbClr val="FFFFFF"/>
                </a:highlight>
                <a:latin typeface="Consolas" panose="020B0609020204030204" pitchFamily="49" charset="0"/>
              </a:rPr>
              <a:t> i = 0; i &lt; SIZE; i++) {</a:t>
            </a:r>
          </a:p>
          <a:p>
            <a:r>
              <a:rPr lang="en-US" sz="800" dirty="0">
                <a:solidFill>
                  <a:srgbClr val="0000FF"/>
                </a:solidFill>
                <a:highlight>
                  <a:srgbClr val="FFFFFF"/>
                </a:highlight>
                <a:latin typeface="Consolas" panose="020B0609020204030204" pitchFamily="49" charset="0"/>
              </a:rPr>
              <a:t>            if</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m_active</a:t>
            </a:r>
            <a:r>
              <a:rPr lang="en-US" sz="800" dirty="0">
                <a:solidFill>
                  <a:srgbClr val="000000"/>
                </a:solidFill>
                <a:highlight>
                  <a:srgbClr val="FFFFFF"/>
                </a:highlight>
                <a:latin typeface="Consolas" panose="020B0609020204030204" pitchFamily="49" charset="0"/>
              </a:rPr>
              <a:t>[&amp;</a:t>
            </a:r>
            <a:r>
              <a:rPr lang="en-US" sz="800" dirty="0" err="1">
                <a:solidFill>
                  <a:srgbClr val="000000"/>
                </a:solidFill>
                <a:highlight>
                  <a:srgbClr val="FFFFFF"/>
                </a:highlight>
                <a:latin typeface="Consolas" panose="020B0609020204030204" pitchFamily="49" charset="0"/>
              </a:rPr>
              <a:t>m_pool</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i</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false</a:t>
            </a:r>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m_active</a:t>
            </a:r>
            <a:r>
              <a:rPr lang="en-US" sz="800" dirty="0">
                <a:solidFill>
                  <a:srgbClr val="000000"/>
                </a:solidFill>
                <a:highlight>
                  <a:srgbClr val="FFFFFF"/>
                </a:highlight>
                <a:latin typeface="Consolas" panose="020B0609020204030204" pitchFamily="49" charset="0"/>
              </a:rPr>
              <a:t>[&amp;</a:t>
            </a:r>
            <a:r>
              <a:rPr lang="en-US" sz="800" dirty="0" err="1">
                <a:solidFill>
                  <a:srgbClr val="000000"/>
                </a:solidFill>
                <a:highlight>
                  <a:srgbClr val="FFFFFF"/>
                </a:highlight>
                <a:latin typeface="Consolas" panose="020B0609020204030204" pitchFamily="49" charset="0"/>
              </a:rPr>
              <a:t>m_pool</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i</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true</a:t>
            </a:r>
            <a:r>
              <a:rPr lang="en-US" sz="800" dirty="0">
                <a:solidFill>
                  <a:srgbClr val="000000"/>
                </a:solidFill>
                <a:highlight>
                  <a:srgbClr val="FFFFFF"/>
                </a:highlight>
                <a:latin typeface="Consolas" panose="020B0609020204030204" pitchFamily="49" charset="0"/>
              </a:rPr>
              <a:t>;</a:t>
            </a:r>
          </a:p>
          <a:p>
            <a:r>
              <a:rPr lang="en-US" sz="800" dirty="0">
                <a:solidFill>
                  <a:srgbClr val="0000FF"/>
                </a:solidFill>
                <a:highlight>
                  <a:srgbClr val="FFFFFF"/>
                </a:highlight>
                <a:latin typeface="Consolas" panose="020B0609020204030204" pitchFamily="49" charset="0"/>
              </a:rPr>
              <a:t>                return</a:t>
            </a:r>
            <a:r>
              <a:rPr lang="en-US" sz="800" dirty="0">
                <a:solidFill>
                  <a:srgbClr val="000000"/>
                </a:solidFill>
                <a:highlight>
                  <a:srgbClr val="FFFFFF"/>
                </a:highlight>
                <a:latin typeface="Consolas" panose="020B0609020204030204" pitchFamily="49" charset="0"/>
              </a:rPr>
              <a:t> &amp;</a:t>
            </a:r>
            <a:r>
              <a:rPr lang="en-US" sz="800" dirty="0" err="1">
                <a:solidFill>
                  <a:srgbClr val="000000"/>
                </a:solidFill>
                <a:highlight>
                  <a:srgbClr val="FFFFFF"/>
                </a:highlight>
                <a:latin typeface="Consolas" panose="020B0609020204030204" pitchFamily="49" charset="0"/>
              </a:rPr>
              <a:t>m_pool</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i</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a:t>
            </a:r>
            <a:br>
              <a:rPr lang="en-US" sz="800" dirty="0" smtClean="0">
                <a:solidFill>
                  <a:srgbClr val="000000"/>
                </a:solidFill>
                <a:highlight>
                  <a:srgbClr val="FFFFFF"/>
                </a:highlight>
                <a:latin typeface="Consolas" panose="020B0609020204030204" pitchFamily="49" charset="0"/>
              </a:rPr>
            </a:br>
            <a:r>
              <a:rPr lang="en-US" sz="800" dirty="0" smtClean="0">
                <a:solidFill>
                  <a:srgbClr val="000000"/>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return</a:t>
            </a:r>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FF"/>
                </a:solidFill>
                <a:highlight>
                  <a:srgbClr val="FFFFFF"/>
                </a:highlight>
                <a:latin typeface="Consolas" panose="020B0609020204030204" pitchFamily="49" charset="0"/>
              </a:rPr>
              <a:t>nullptr</a:t>
            </a:r>
            <a:r>
              <a:rPr lang="en-US" sz="800" dirty="0" smtClean="0">
                <a:solidFill>
                  <a:srgbClr val="0000FF"/>
                </a:solidFill>
                <a:highlight>
                  <a:srgbClr val="FFFFFF"/>
                </a:highlight>
                <a:latin typeface="Consolas" panose="020B0609020204030204" pitchFamily="49" charset="0"/>
              </a:rPr>
              <a:t>;</a:t>
            </a:r>
            <a:endParaRPr lang="en-US" sz="800" dirty="0">
              <a:solidFill>
                <a:srgbClr val="000000"/>
              </a:solidFill>
              <a:highlight>
                <a:srgbClr val="FFFFFF"/>
              </a:highlight>
              <a:latin typeface="Consolas" panose="020B0609020204030204" pitchFamily="49" charset="0"/>
            </a:endParaRPr>
          </a:p>
          <a:p>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a:t>
            </a:r>
            <a:br>
              <a:rPr lang="en-US" sz="800" dirty="0" smtClean="0">
                <a:solidFill>
                  <a:srgbClr val="000000"/>
                </a:solidFill>
                <a:highlight>
                  <a:srgbClr val="FFFFFF"/>
                </a:highlight>
                <a:latin typeface="Consolas" panose="020B0609020204030204" pitchFamily="49" charset="0"/>
              </a:rPr>
            </a:br>
            <a:r>
              <a:rPr lang="en-US" sz="800" dirty="0" smtClean="0">
                <a:solidFill>
                  <a:srgbClr val="000000"/>
                </a:solidFill>
                <a:highlight>
                  <a:srgbClr val="FFFFFF"/>
                </a:highlight>
                <a:latin typeface="Consolas" panose="020B0609020204030204" pitchFamily="49" charset="0"/>
              </a:rPr>
              <a:t/>
            </a:r>
            <a:br>
              <a:rPr lang="en-US" sz="800" dirty="0" smtClean="0">
                <a:solidFill>
                  <a:srgbClr val="000000"/>
                </a:solidFill>
                <a:highlight>
                  <a:srgbClr val="FFFFFF"/>
                </a:highlight>
                <a:latin typeface="Consolas" panose="020B0609020204030204" pitchFamily="49" charset="0"/>
              </a:rPr>
            </a:br>
            <a:r>
              <a:rPr lang="en-US" sz="800" dirty="0" smtClean="0">
                <a:solidFill>
                  <a:srgbClr val="000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sets items active flag to false so it can be used later</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    void</a:t>
            </a:r>
            <a:r>
              <a:rPr lang="en-US" sz="800" dirty="0" smtClean="0">
                <a:solidFill>
                  <a:srgbClr val="000000"/>
                </a:solidFill>
                <a:highlight>
                  <a:srgbClr val="FFFFFF"/>
                </a:highlight>
                <a:latin typeface="Consolas" panose="020B0609020204030204" pitchFamily="49" charset="0"/>
              </a:rPr>
              <a:t> Destroy(</a:t>
            </a:r>
            <a:r>
              <a:rPr lang="en-US" sz="800" dirty="0" smtClean="0">
                <a:solidFill>
                  <a:srgbClr val="2B91AF"/>
                </a:solidFill>
                <a:highlight>
                  <a:srgbClr val="FFFFFF"/>
                </a:highlight>
                <a:latin typeface="Consolas" panose="020B0609020204030204" pitchFamily="49" charset="0"/>
              </a:rPr>
              <a:t>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obj</a:t>
            </a:r>
            <a:r>
              <a:rPr lang="en-US" sz="800" dirty="0">
                <a:solidFill>
                  <a:srgbClr val="000000"/>
                </a:solidFill>
                <a:highlight>
                  <a:srgbClr val="FFFFFF"/>
                </a:highlight>
                <a:latin typeface="Consolas" panose="020B0609020204030204" pitchFamily="49" charset="0"/>
              </a:rPr>
              <a:t>) {</a:t>
            </a: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m_active</a:t>
            </a:r>
            <a:r>
              <a:rPr lang="en-US" sz="800" dirty="0" smtClean="0">
                <a:solidFill>
                  <a:srgbClr val="000000"/>
                </a:solidFill>
                <a:highlight>
                  <a:srgbClr val="FFFFFF"/>
                </a:highlight>
                <a:latin typeface="Consolas" panose="020B0609020204030204" pitchFamily="49" charset="0"/>
              </a:rPr>
              <a:t>[</a:t>
            </a:r>
            <a:r>
              <a:rPr lang="en-US" sz="800" dirty="0" err="1" smtClean="0">
                <a:solidFill>
                  <a:srgbClr val="808080"/>
                </a:solidFill>
                <a:highlight>
                  <a:srgbClr val="FFFFFF"/>
                </a:highlight>
                <a:latin typeface="Consolas" panose="020B0609020204030204" pitchFamily="49" charset="0"/>
              </a:rPr>
              <a:t>obj</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false</a:t>
            </a:r>
            <a:r>
              <a:rPr lang="en-US" sz="800" dirty="0">
                <a:solidFill>
                  <a:srgbClr val="000000"/>
                </a:solidFill>
                <a:highlight>
                  <a:srgbClr val="FFFFFF"/>
                </a:highlight>
                <a:latin typeface="Consolas" panose="020B0609020204030204" pitchFamily="49" charset="0"/>
              </a:rPr>
              <a:t>;</a:t>
            </a:r>
          </a:p>
          <a:p>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00FF"/>
                </a:solidFill>
                <a:highlight>
                  <a:srgbClr val="FFFFFF"/>
                </a:highlight>
                <a:latin typeface="Consolas" panose="020B0609020204030204" pitchFamily="49" charset="0"/>
              </a:rPr>
              <a:t>private</a:t>
            </a:r>
            <a:r>
              <a:rPr lang="en-US" sz="800" dirty="0" smtClean="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smtClean="0">
                <a:solidFill>
                  <a:srgbClr val="000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points to first item of allocated memory</a:t>
            </a:r>
            <a:endParaRPr lang="en-US" sz="800" dirty="0">
              <a:solidFill>
                <a:srgbClr val="000000"/>
              </a:solidFill>
              <a:highlight>
                <a:srgbClr val="FFFFFF"/>
              </a:highlight>
              <a:latin typeface="Consolas" panose="020B0609020204030204" pitchFamily="49" charset="0"/>
            </a:endParaRPr>
          </a:p>
          <a:p>
            <a:r>
              <a:rPr lang="en-US" sz="800" dirty="0" smtClean="0">
                <a:solidFill>
                  <a:srgbClr val="2B91AF"/>
                </a:solidFill>
                <a:highlight>
                  <a:srgbClr val="FFFFFF"/>
                </a:highlight>
                <a:latin typeface="Consolas" panose="020B0609020204030204" pitchFamily="49" charset="0"/>
              </a:rPr>
              <a:t>    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m_pool</a:t>
            </a:r>
            <a:r>
              <a:rPr lang="en-US" sz="800" dirty="0" smtClean="0">
                <a:solidFill>
                  <a:srgbClr val="000000"/>
                </a:solidFill>
                <a:highlight>
                  <a:srgbClr val="FFFFFF"/>
                </a:highlight>
                <a:latin typeface="Consolas" panose="020B0609020204030204" pitchFamily="49" charset="0"/>
              </a:rPr>
              <a:t>;</a:t>
            </a:r>
          </a:p>
          <a:p>
            <a:endParaRPr lang="en-US" sz="800" dirty="0" smtClean="0">
              <a:solidFill>
                <a:srgbClr val="000000"/>
              </a:solidFill>
              <a:highlight>
                <a:srgbClr val="FFFFFF"/>
              </a:highlight>
              <a:latin typeface="Consolas" panose="020B0609020204030204" pitchFamily="49" charset="0"/>
            </a:endParaRPr>
          </a:p>
          <a:p>
            <a:r>
              <a:rPr lang="en-US" sz="800" dirty="0" smtClean="0">
                <a:solidFill>
                  <a:srgbClr val="008000"/>
                </a:solidFill>
                <a:highlight>
                  <a:srgbClr val="FFFFFF"/>
                </a:highlight>
                <a:latin typeface="Consolas" panose="020B0609020204030204" pitchFamily="49" charset="0"/>
              </a:rPr>
              <a:t>    // key value lookup for each item’s </a:t>
            </a:r>
            <a:r>
              <a:rPr lang="en-US" sz="800" dirty="0" err="1" smtClean="0">
                <a:solidFill>
                  <a:srgbClr val="008000"/>
                </a:solidFill>
                <a:highlight>
                  <a:srgbClr val="FFFFFF"/>
                </a:highlight>
                <a:latin typeface="Consolas" panose="020B0609020204030204" pitchFamily="49" charset="0"/>
              </a:rPr>
              <a:t>isActive</a:t>
            </a:r>
            <a:r>
              <a:rPr lang="en-US" sz="800" dirty="0">
                <a:solidFill>
                  <a:srgbClr val="008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flag</a:t>
            </a:r>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std</a:t>
            </a:r>
            <a:r>
              <a:rPr lang="en-US" sz="800" dirty="0">
                <a:solidFill>
                  <a:srgbClr val="000000"/>
                </a:solidFill>
                <a:highlight>
                  <a:srgbClr val="FFFFFF"/>
                </a:highlight>
                <a:latin typeface="Consolas" panose="020B0609020204030204" pitchFamily="49" charset="0"/>
              </a:rPr>
              <a:t>::</a:t>
            </a:r>
            <a:r>
              <a:rPr lang="en-US" sz="800" dirty="0" err="1">
                <a:solidFill>
                  <a:srgbClr val="2B91AF"/>
                </a:solidFill>
                <a:highlight>
                  <a:srgbClr val="FFFFFF"/>
                </a:highlight>
                <a:latin typeface="Consolas" panose="020B0609020204030204" pitchFamily="49" charset="0"/>
              </a:rPr>
              <a:t>unordered_map</a:t>
            </a:r>
            <a:r>
              <a:rPr lang="en-US" sz="800" dirty="0">
                <a:solidFill>
                  <a:srgbClr val="000000"/>
                </a:solidFill>
                <a:highlight>
                  <a:srgbClr val="FFFFFF"/>
                </a:highlight>
                <a:latin typeface="Consolas" panose="020B0609020204030204" pitchFamily="49" charset="0"/>
              </a:rPr>
              <a:t>&lt;</a:t>
            </a:r>
            <a:r>
              <a:rPr lang="en-US" sz="800" dirty="0">
                <a:solidFill>
                  <a:srgbClr val="2B91AF"/>
                </a:solidFill>
                <a:highlight>
                  <a:srgbClr val="FFFFFF"/>
                </a:highlight>
                <a:latin typeface="Consolas" panose="020B0609020204030204" pitchFamily="49" charset="0"/>
              </a:rPr>
              <a:t>T</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bool</a:t>
            </a:r>
            <a:r>
              <a:rPr lang="en-US" sz="800" dirty="0">
                <a:solidFill>
                  <a:srgbClr val="000000"/>
                </a:solidFill>
                <a:highlight>
                  <a:srgbClr val="FFFFFF"/>
                </a:highlight>
                <a:latin typeface="Consolas" panose="020B0609020204030204" pitchFamily="49" charset="0"/>
              </a:rPr>
              <a:t>&gt; </a:t>
            </a:r>
            <a:r>
              <a:rPr lang="en-US" sz="800" dirty="0" err="1">
                <a:solidFill>
                  <a:srgbClr val="000000"/>
                </a:solidFill>
                <a:highlight>
                  <a:srgbClr val="FFFFFF"/>
                </a:highlight>
                <a:latin typeface="Consolas" panose="020B0609020204030204" pitchFamily="49" charset="0"/>
              </a:rPr>
              <a:t>m_active</a:t>
            </a:r>
            <a:r>
              <a:rPr lang="en-US" sz="800" dirty="0">
                <a:solidFill>
                  <a:srgbClr val="000000"/>
                </a:solidFill>
                <a:highlight>
                  <a:srgbClr val="FFFFFF"/>
                </a:highlight>
                <a:latin typeface="Consolas" panose="020B0609020204030204" pitchFamily="49" charset="0"/>
              </a:rPr>
              <a:t>;</a:t>
            </a:r>
          </a:p>
          <a:p>
            <a:endParaRPr lang="en-US" sz="800" dirty="0">
              <a:solidFill>
                <a:srgbClr val="000000"/>
              </a:solidFill>
              <a:highlight>
                <a:srgbClr val="FFFFFF"/>
              </a:highlight>
              <a:latin typeface="Consolas" panose="020B0609020204030204" pitchFamily="49" charset="0"/>
            </a:endParaRPr>
          </a:p>
          <a:p>
            <a:r>
              <a:rPr lang="en-US" sz="800" dirty="0" smtClean="0">
                <a:solidFill>
                  <a:srgbClr val="000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 </a:t>
            </a:r>
            <a:r>
              <a:rPr lang="en-US" sz="800" dirty="0" smtClean="0">
                <a:solidFill>
                  <a:srgbClr val="008000"/>
                </a:solidFill>
                <a:highlight>
                  <a:srgbClr val="FFFFFF"/>
                </a:highlight>
                <a:latin typeface="Consolas" panose="020B0609020204030204" pitchFamily="49" charset="0"/>
              </a:rPr>
              <a:t>end of </a:t>
            </a:r>
            <a:r>
              <a:rPr lang="en-US" sz="800" dirty="0" err="1" smtClean="0">
                <a:solidFill>
                  <a:srgbClr val="008000"/>
                </a:solidFill>
                <a:highlight>
                  <a:srgbClr val="FFFFFF"/>
                </a:highlight>
                <a:latin typeface="Consolas" panose="020B0609020204030204" pitchFamily="49" charset="0"/>
              </a:rPr>
              <a:t>ObjectPool</a:t>
            </a:r>
            <a:endParaRPr lang="en-US" sz="800" dirty="0"/>
          </a:p>
        </p:txBody>
      </p:sp>
    </p:spTree>
    <p:extLst>
      <p:ext uri="{BB962C8B-B14F-4D97-AF65-F5344CB8AC3E}">
        <p14:creationId xmlns:p14="http://schemas.microsoft.com/office/powerpoint/2010/main" val="77980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Pool Methods</a:t>
            </a:r>
            <a:endParaRPr lang="en-US" dirty="0"/>
          </a:p>
        </p:txBody>
      </p:sp>
      <p:sp>
        <p:nvSpPr>
          <p:cNvPr id="3" name="Text Placeholder 2"/>
          <p:cNvSpPr>
            <a:spLocks noGrp="1"/>
          </p:cNvSpPr>
          <p:nvPr>
            <p:ph type="body" sz="quarter" idx="10"/>
          </p:nvPr>
        </p:nvSpPr>
        <p:spPr>
          <a:xfrm>
            <a:off x="323850" y="1203325"/>
            <a:ext cx="6120358" cy="3816697"/>
          </a:xfrm>
        </p:spPr>
        <p:txBody>
          <a:bodyPr>
            <a:normAutofit/>
          </a:bodyPr>
          <a:lstStyle/>
          <a:p>
            <a:pPr marL="0" indent="0">
              <a:buNone/>
            </a:pPr>
            <a:r>
              <a:rPr lang="en-US" sz="1800" dirty="0" smtClean="0"/>
              <a:t>A very basic implementation will only need 2 methods, </a:t>
            </a:r>
            <a:r>
              <a:rPr lang="en-US" sz="1800" dirty="0" smtClean="0">
                <a:solidFill>
                  <a:srgbClr val="FFFF00"/>
                </a:solidFill>
              </a:rPr>
              <a:t>Create</a:t>
            </a:r>
            <a:r>
              <a:rPr lang="en-US" sz="1800" dirty="0" smtClean="0"/>
              <a:t> and </a:t>
            </a:r>
            <a:r>
              <a:rPr lang="en-US" sz="1800" dirty="0" smtClean="0">
                <a:solidFill>
                  <a:srgbClr val="FFFF00"/>
                </a:solidFill>
              </a:rPr>
              <a:t>Free</a:t>
            </a:r>
            <a:r>
              <a:rPr lang="en-US" sz="1800" dirty="0" smtClean="0"/>
              <a:t>. These methods can be used instead of </a:t>
            </a:r>
            <a:r>
              <a:rPr lang="en-US" sz="1800" dirty="0" smtClean="0">
                <a:solidFill>
                  <a:srgbClr val="FFFF00"/>
                </a:solidFill>
              </a:rPr>
              <a:t>new</a:t>
            </a:r>
            <a:r>
              <a:rPr lang="en-US" sz="1800" dirty="0" smtClean="0"/>
              <a:t> and </a:t>
            </a:r>
            <a:r>
              <a:rPr lang="en-US" sz="1800" dirty="0" smtClean="0">
                <a:solidFill>
                  <a:srgbClr val="FFFF00"/>
                </a:solidFill>
              </a:rPr>
              <a:t>delete</a:t>
            </a:r>
            <a:r>
              <a:rPr lang="en-US" sz="1800" dirty="0" smtClean="0"/>
              <a:t>.</a:t>
            </a:r>
          </a:p>
          <a:p>
            <a:pPr marL="0" indent="0">
              <a:buNone/>
            </a:pPr>
            <a:endParaRPr lang="en-US" sz="1800" dirty="0"/>
          </a:p>
          <a:p>
            <a:pPr marL="0" indent="0">
              <a:buNone/>
            </a:pPr>
            <a:r>
              <a:rPr lang="en-US" sz="1800" dirty="0" smtClean="0"/>
              <a:t>Therefore with this approach it is still important to keep track of what is in use, remembering to </a:t>
            </a:r>
            <a:r>
              <a:rPr lang="en-US" sz="1800" dirty="0" smtClean="0">
                <a:solidFill>
                  <a:srgbClr val="FFFF00"/>
                </a:solidFill>
              </a:rPr>
              <a:t>Free</a:t>
            </a:r>
            <a:r>
              <a:rPr lang="en-US" sz="1800" dirty="0" smtClean="0"/>
              <a:t> the when we are done, just as we normally would with new and delete.</a:t>
            </a:r>
            <a:br>
              <a:rPr lang="en-US" sz="1800" dirty="0" smtClean="0"/>
            </a:br>
            <a:endParaRPr lang="en-US" sz="1800" dirty="0" smtClean="0"/>
          </a:p>
          <a:p>
            <a:pPr marL="0" indent="0">
              <a:buNone/>
            </a:pPr>
            <a:r>
              <a:rPr lang="en-US" sz="1800" dirty="0" smtClean="0"/>
              <a:t>Helper methods could be added</a:t>
            </a:r>
            <a:br>
              <a:rPr lang="en-US" sz="1800" dirty="0" smtClean="0"/>
            </a:br>
            <a:r>
              <a:rPr lang="en-US" sz="1400" dirty="0" smtClean="0"/>
              <a:t>(though we </a:t>
            </a:r>
            <a:r>
              <a:rPr lang="en-US" sz="1400" dirty="0" err="1" smtClean="0"/>
              <a:t>we</a:t>
            </a:r>
            <a:r>
              <a:rPr lang="en-US" sz="1400" dirty="0" smtClean="0"/>
              <a:t> will leave this for the reader):</a:t>
            </a:r>
            <a:endParaRPr lang="en-US" sz="1800" dirty="0" smtClean="0"/>
          </a:p>
          <a:p>
            <a:r>
              <a:rPr lang="en-US" sz="1800" dirty="0" err="1" smtClean="0"/>
              <a:t>CountActive</a:t>
            </a:r>
            <a:r>
              <a:rPr lang="en-US" sz="1800" dirty="0" smtClean="0"/>
              <a:t>()</a:t>
            </a:r>
          </a:p>
          <a:p>
            <a:r>
              <a:rPr lang="en-US" sz="1800" dirty="0" err="1" smtClean="0"/>
              <a:t>ForEachActive</a:t>
            </a:r>
            <a:r>
              <a:rPr lang="en-US" sz="1800" dirty="0" smtClean="0"/>
              <a:t>( </a:t>
            </a:r>
            <a:r>
              <a:rPr lang="en-US" sz="1800" dirty="0" err="1" smtClean="0"/>
              <a:t>lambdaFn</a:t>
            </a:r>
            <a:r>
              <a:rPr lang="en-US" sz="1800" dirty="0" smtClean="0"/>
              <a:t> )</a:t>
            </a:r>
          </a:p>
          <a:p>
            <a:pPr marL="0" indent="0">
              <a:buNone/>
            </a:pPr>
            <a:endParaRPr lang="en-US" sz="1800" dirty="0" smtClean="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53635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and Available List</a:t>
            </a:r>
            <a:endParaRPr lang="en-US" dirty="0"/>
          </a:p>
        </p:txBody>
      </p:sp>
      <p:sp>
        <p:nvSpPr>
          <p:cNvPr id="3" name="Text Placeholder 2"/>
          <p:cNvSpPr>
            <a:spLocks noGrp="1"/>
          </p:cNvSpPr>
          <p:nvPr>
            <p:ph type="body" sz="quarter" idx="10"/>
          </p:nvPr>
        </p:nvSpPr>
        <p:spPr>
          <a:xfrm>
            <a:off x="323850" y="1203325"/>
            <a:ext cx="5976342" cy="3384649"/>
          </a:xfrm>
        </p:spPr>
        <p:txBody>
          <a:bodyPr>
            <a:normAutofit lnSpcReduction="10000"/>
          </a:bodyPr>
          <a:lstStyle/>
          <a:p>
            <a:pPr marL="0" indent="0">
              <a:buNone/>
            </a:pPr>
            <a:r>
              <a:rPr lang="en-US" sz="1800" dirty="0" smtClean="0"/>
              <a:t>Linked lists have very fast insert and remove time. We can use 2 lists, one for </a:t>
            </a:r>
            <a:r>
              <a:rPr lang="en-US" sz="1800" dirty="0" err="1" smtClean="0"/>
              <a:t>ActiveObjects</a:t>
            </a:r>
            <a:r>
              <a:rPr lang="en-US" sz="1800" dirty="0" smtClean="0"/>
              <a:t>, another for </a:t>
            </a:r>
            <a:r>
              <a:rPr lang="en-US" sz="1800" dirty="0" err="1" smtClean="0"/>
              <a:t>AvailableObjects</a:t>
            </a:r>
            <a:r>
              <a:rPr lang="en-US" sz="1800" dirty="0" smtClean="0"/>
              <a:t>.</a:t>
            </a:r>
            <a:r>
              <a:rPr lang="en-US" sz="1900" dirty="0" smtClean="0"/>
              <a:t/>
            </a:r>
            <a:br>
              <a:rPr lang="en-US" sz="1900" dirty="0" smtClean="0"/>
            </a:br>
            <a:endParaRPr lang="en-US" sz="1900" dirty="0" smtClean="0"/>
          </a:p>
          <a:p>
            <a:pPr marL="0" indent="0">
              <a:buNone/>
            </a:pPr>
            <a:r>
              <a:rPr lang="en-US" sz="1800" dirty="0" smtClean="0"/>
              <a:t>Pros:</a:t>
            </a:r>
          </a:p>
          <a:p>
            <a:r>
              <a:rPr lang="en-US" sz="1400" dirty="0" smtClean="0"/>
              <a:t>Fast to allocate and free items from the pool.</a:t>
            </a:r>
            <a:endParaRPr lang="en-US" sz="1400" dirty="0"/>
          </a:p>
          <a:p>
            <a:r>
              <a:rPr lang="en-US" sz="1400" dirty="0" smtClean="0"/>
              <a:t>Allows iteration over only the available items.</a:t>
            </a:r>
            <a:br>
              <a:rPr lang="en-US" sz="1400" dirty="0" smtClean="0"/>
            </a:br>
            <a:endParaRPr lang="en-US" sz="2000" dirty="0" smtClean="0"/>
          </a:p>
          <a:p>
            <a:pPr marL="0" indent="0">
              <a:buNone/>
            </a:pPr>
            <a:r>
              <a:rPr lang="en-US" sz="1800" dirty="0" smtClean="0"/>
              <a:t>Cons:</a:t>
            </a:r>
          </a:p>
          <a:p>
            <a:r>
              <a:rPr lang="en-US" sz="1400" dirty="0" smtClean="0"/>
              <a:t>Larger Memory Footprint</a:t>
            </a:r>
          </a:p>
          <a:p>
            <a:r>
              <a:rPr lang="en-US" sz="1400" dirty="0" smtClean="0"/>
              <a:t>Harder to implement:</a:t>
            </a:r>
            <a:r>
              <a:rPr lang="en-US" sz="2000" dirty="0" smtClean="0"/>
              <a:t/>
            </a:r>
            <a:br>
              <a:rPr lang="en-US" sz="2000" dirty="0" smtClean="0"/>
            </a:br>
            <a:r>
              <a:rPr lang="en-US" sz="1200" dirty="0" err="1" smtClean="0"/>
              <a:t>std</a:t>
            </a:r>
            <a:r>
              <a:rPr lang="en-US" sz="1200" dirty="0" smtClean="0"/>
              <a:t>::list will internally dynamically allocate memory when adding and removing items. So if the aim is to reduce </a:t>
            </a:r>
            <a:r>
              <a:rPr lang="en-US" sz="1200" dirty="0" err="1" smtClean="0"/>
              <a:t>new’s</a:t>
            </a:r>
            <a:r>
              <a:rPr lang="en-US" sz="1200" dirty="0" smtClean="0"/>
              <a:t> and deletes, a custom linked list implementation should be used.</a:t>
            </a:r>
            <a:endParaRPr lang="en-US" sz="1600" dirty="0" smtClean="0"/>
          </a:p>
        </p:txBody>
      </p:sp>
    </p:spTree>
    <p:extLst>
      <p:ext uri="{BB962C8B-B14F-4D97-AF65-F5344CB8AC3E}">
        <p14:creationId xmlns:p14="http://schemas.microsoft.com/office/powerpoint/2010/main" val="1890395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9.0&quot;&gt;&lt;object type=&quot;1&quot; unique_id=&quot;10001&quot;&gt;&lt;object type=&quot;2&quot; unique_id=&quot;13634&quot;&gt;&lt;object type=&quot;3&quot; unique_id=&quot;13635&quot;&gt;&lt;property id=&quot;20148&quot; value=&quot;5&quot;/&gt;&lt;property id=&quot;20300&quot; value=&quot;Slide 1 - &amp;quot;Unit Testing&amp;quot;&quot;/&gt;&lt;property id=&quot;20307&quot; value=&quot;263&quot;/&gt;&lt;/object&gt;&lt;object type=&quot;3&quot; unique_id=&quot;13642&quot;&gt;&lt;property id=&quot;20148&quot; value=&quot;5&quot;/&gt;&lt;property id=&quot;20300&quot; value=&quot;Slide 20 - &amp;quot;References&amp;quot;&quot;/&gt;&lt;property id=&quot;20307&quot; value=&quot;271&quot;/&gt;&lt;/object&gt;&lt;object type=&quot;3&quot; unique_id=&quot;13882&quot;&gt;&lt;property id=&quot;20148&quot; value=&quot;5&quot;/&gt;&lt;property id=&quot;20300&quot; value=&quot;Slide 2 - &amp;quot;Contents&amp;quot;&quot;/&gt;&lt;property id=&quot;20307&quot; value=&quot;289&quot;/&gt;&lt;/object&gt;&lt;object type=&quot;3&quot; unique_id=&quot;13883&quot;&gt;&lt;property id=&quot;20148&quot; value=&quot;5&quot;/&gt;&lt;property id=&quot;20300&quot; value=&quot;Slide 3 - &amp;quot;Code Error Revision&amp;amp;#x09;&amp;quot;&quot;/&gt;&lt;property id=&quot;20307&quot; value=&quot;272&quot;/&gt;&lt;/object&gt;&lt;object type=&quot;3&quot; unique_id=&quot;13884&quot;&gt;&lt;property id=&quot;20148&quot; value=&quot;5&quot;/&gt;&lt;property id=&quot;20300&quot; value=&quot;Slide 4 - &amp;quot;Anatomy of bugs&amp;quot;&quot;/&gt;&lt;property id=&quot;20307&quot; value=&quot;273&quot;/&gt;&lt;/object&gt;&lt;object type=&quot;3&quot; unique_id=&quot;13885&quot;&gt;&lt;property id=&quot;20148&quot; value=&quot;5&quot;/&gt;&lt;property id=&quot;20300&quot; value=&quot;Slide 5 - &amp;quot;Testing&amp;quot;&quot;/&gt;&lt;property id=&quot;20307&quot; value=&quot;274&quot;/&gt;&lt;/object&gt;&lt;object type=&quot;3&quot; unique_id=&quot;13886&quot;&gt;&lt;property id=&quot;20148&quot; value=&quot;5&quot;/&gt;&lt;property id=&quot;20300&quot; value=&quot;Slide 6 - &amp;quot;It doesn’t really matter how you work&amp;quot;&quot;/&gt;&lt;property id=&quot;20307&quot; value=&quot;275&quot;/&gt;&lt;/object&gt;&lt;object type=&quot;3&quot; unique_id=&quot;13887&quot;&gt;&lt;property id=&quot;20148&quot; value=&quot;5&quot;/&gt;&lt;property id=&quot;20300&quot; value=&quot;Slide 7 - &amp;quot;What is unit testing?&amp;quot;&quot;/&gt;&lt;property id=&quot;20307&quot; value=&quot;276&quot;/&gt;&lt;/object&gt;&lt;object type=&quot;3&quot; unique_id=&quot;13888&quot;&gt;&lt;property id=&quot;20148&quot; value=&quot;5&quot;/&gt;&lt;property id=&quot;20300&quot; value=&quot;Slide 8 - &amp;quot;Simple example&amp;quot;&quot;/&gt;&lt;property id=&quot;20307&quot; value=&quot;277&quot;/&gt;&lt;/object&gt;&lt;object type=&quot;3&quot; unique_id=&quot;13889&quot;&gt;&lt;property id=&quot;20148&quot; value=&quot;5&quot;/&gt;&lt;property id=&quot;20300&quot; value=&quot;Slide 9 - &amp;quot;How it works&amp;amp;#x09;&amp;quot;&quot;/&gt;&lt;property id=&quot;20307&quot; value=&quot;278&quot;/&gt;&lt;/object&gt;&lt;object type=&quot;3&quot; unique_id=&quot;13890&quot;&gt;&lt;property id=&quot;20148&quot; value=&quot;5&quot;/&gt;&lt;property id=&quot;20300&quot; value=&quot;Slide 10 - &amp;quot;Unit testing has a clear goal&amp;quot;&quot;/&gt;&lt;property id=&quot;20307&quot; value=&quot;279&quot;/&gt;&lt;/object&gt;&lt;object type=&quot;3&quot; unique_id=&quot;13891&quot;&gt;&lt;property id=&quot;20148&quot; value=&quot;5&quot;/&gt;&lt;property id=&quot;20300&quot; value=&quot;Slide 11 - &amp;quot;Find problems early&amp;quot;&quot;/&gt;&lt;property id=&quot;20307&quot; value=&quot;280&quot;/&gt;&lt;/object&gt;&lt;object type=&quot;3&quot; unique_id=&quot;13892&quot;&gt;&lt;property id=&quot;20148&quot; value=&quot;5&quot;/&gt;&lt;property id=&quot;20300&quot; value=&quot;Slide 12 - &amp;quot;Facilitates change&amp;quot;&quot;/&gt;&lt;property id=&quot;20307&quot; value=&quot;281&quot;/&gt;&lt;/object&gt;&lt;object type=&quot;3&quot; unique_id=&quot;13893&quot;&gt;&lt;property id=&quot;20148&quot; value=&quot;5&quot;/&gt;&lt;property id=&quot;20300&quot; value=&quot;Slide 13 - &amp;quot;Simplifies Integration&amp;quot;&quot;/&gt;&lt;property id=&quot;20307&quot; value=&quot;282&quot;/&gt;&lt;/object&gt;&lt;object type=&quot;3&quot; unique_id=&quot;13894&quot;&gt;&lt;property id=&quot;20148&quot; value=&quot;5&quot;/&gt;&lt;property id=&quot;20300&quot; value=&quot;Slide 14 - &amp;quot;Documentation&amp;quot;&quot;/&gt;&lt;property id=&quot;20307&quot; value=&quot;283&quot;/&gt;&lt;/object&gt;&lt;object type=&quot;3&quot; unique_id=&quot;13895&quot;&gt;&lt;property id=&quot;20148&quot; value=&quot;5&quot;/&gt;&lt;property id=&quot;20300&quot; value=&quot;Slide 15 - &amp;quot;Design&amp;quot;&quot;/&gt;&lt;property id=&quot;20307&quot; value=&quot;284&quot;/&gt;&lt;/object&gt;&lt;object type=&quot;3&quot; unique_id=&quot;13896&quot;&gt;&lt;property id=&quot;20148&quot; value=&quot;5&quot;/&gt;&lt;property id=&quot;20300&quot; value=&quot;Slide 16 - &amp;quot;Integration with an automated build process&amp;quot;&quot;/&gt;&lt;property id=&quot;20307&quot; value=&quot;285&quot;/&gt;&lt;/object&gt;&lt;object type=&quot;3&quot; unique_id=&quot;13897&quot;&gt;&lt;property id=&quot;20148&quot; value=&quot;5&quot;/&gt;&lt;property id=&quot;20300&quot; value=&quot;Slide 17 - &amp;quot;Designing tests: black or white box?&amp;quot;&quot;/&gt;&lt;property id=&quot;20307&quot; value=&quot;286&quot;/&gt;&lt;/object&gt;&lt;object type=&quot;3&quot; unique_id=&quot;13898&quot;&gt;&lt;property id=&quot;20148&quot; value=&quot;5&quot;/&gt;&lt;property id=&quot;20300&quot; value=&quot;Slide 18 - &amp;quot;Summary&amp;quot;&quot;/&gt;&lt;property id=&quot;20307&quot; value=&quot;287&quot;/&gt;&lt;/object&gt;&lt;object type=&quot;3&quot; unique_id=&quot;13899&quot;&gt;&lt;property id=&quot;20148&quot; value=&quot;5&quot;/&gt;&lt;property id=&quot;20300&quot; value=&quot;Slide 19 - &amp;quot;Additional Readings&amp;quot;&quot;/&gt;&lt;property id=&quot;20307&quot; value=&quot;288&quot;/&gt;&lt;/object&gt;&lt;/object&gt;&lt;object type=&quot;8&quot; unique_id=&quot;13652&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8915</TotalTime>
  <Words>1176</Words>
  <Application>Microsoft Office PowerPoint</Application>
  <PresentationFormat>On-screen Show (16:9)</PresentationFormat>
  <Paragraphs>272</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Courier New</vt:lpstr>
      <vt:lpstr>Office Theme</vt:lpstr>
      <vt:lpstr>Object Pooling</vt:lpstr>
      <vt:lpstr>Memory Allocations</vt:lpstr>
      <vt:lpstr>Memory Allocations</vt:lpstr>
      <vt:lpstr>What is an Object Pool</vt:lpstr>
      <vt:lpstr>Object Pools</vt:lpstr>
      <vt:lpstr>isActive or isAvailable checks.</vt:lpstr>
      <vt:lpstr>Object Pool Implementation (isActive check)</vt:lpstr>
      <vt:lpstr>Object Pool Methods</vt:lpstr>
      <vt:lpstr>Active and Available List</vt:lpstr>
      <vt:lpstr> </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Object Pool Implementation (available and active lists)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Aaron Cox</cp:lastModifiedBy>
  <cp:revision>144</cp:revision>
  <dcterms:created xsi:type="dcterms:W3CDTF">2014-07-14T04:04:52Z</dcterms:created>
  <dcterms:modified xsi:type="dcterms:W3CDTF">2017-02-26T04:53:15Z</dcterms:modified>
</cp:coreProperties>
</file>