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3" r:id="rId2"/>
    <p:sldId id="264" r:id="rId3"/>
    <p:sldId id="265" r:id="rId4"/>
    <p:sldId id="266" r:id="rId5"/>
    <p:sldId id="284" r:id="rId6"/>
    <p:sldId id="267" r:id="rId7"/>
    <p:sldId id="281" r:id="rId8"/>
    <p:sldId id="282" r:id="rId9"/>
    <p:sldId id="283" r:id="rId10"/>
    <p:sldId id="268" r:id="rId11"/>
    <p:sldId id="269" r:id="rId12"/>
    <p:sldId id="270" r:id="rId13"/>
    <p:sldId id="271" r:id="rId14"/>
    <p:sldId id="272" r:id="rId15"/>
    <p:sldId id="273" r:id="rId16"/>
    <p:sldId id="274" r:id="rId17"/>
    <p:sldId id="275" r:id="rId18"/>
    <p:sldId id="276" r:id="rId19"/>
    <p:sldId id="277" r:id="rId20"/>
    <p:sldId id="279" r:id="rId21"/>
    <p:sldId id="286" r:id="rId22"/>
    <p:sldId id="285" r:id="rId23"/>
  </p:sldIdLst>
  <p:sldSz cx="9144000" cy="5143500" type="screen16x9"/>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04" autoAdjust="0"/>
  </p:normalViewPr>
  <p:slideViewPr>
    <p:cSldViewPr>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21/03/2017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FBD1121-D736-4287-BB14-2A76EC012B8F}" type="slidenum">
              <a:rPr lang="en-GB" smtClean="0"/>
              <a:t>1</a:t>
            </a:fld>
            <a:endParaRPr lang="en-GB"/>
          </a:p>
        </p:txBody>
      </p:sp>
    </p:spTree>
    <p:extLst>
      <p:ext uri="{BB962C8B-B14F-4D97-AF65-F5344CB8AC3E}">
        <p14:creationId xmlns:p14="http://schemas.microsoft.com/office/powerpoint/2010/main" val="215255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a:t>Click to edit text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9810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956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a:t>Click to edit title</a:t>
            </a:r>
            <a:endParaRPr lang="en-AU" dirty="0"/>
          </a:p>
        </p:txBody>
      </p:sp>
    </p:spTree>
    <p:extLst>
      <p:ext uri="{BB962C8B-B14F-4D97-AF65-F5344CB8AC3E}">
        <p14:creationId xmlns:p14="http://schemas.microsoft.com/office/powerpoint/2010/main" val="189625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2609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7277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hf hdr="0" ftr="0" dt="0"/>
  <p:txStyles>
    <p:titleStyle>
      <a:lvl1pPr algn="l" defTabSz="914400" rtl="0" eaLnBrk="1" latinLnBrk="0" hangingPunct="1">
        <a:spcBef>
          <a:spcPct val="0"/>
        </a:spcBef>
        <a:buNone/>
        <a:defRPr sz="3600" b="0" i="0" u="none"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b="0" i="0" u="none"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dev-hq.net/c++/22--try-and-catch" TargetMode="External"/><Relationship Id="rId2" Type="http://schemas.openxmlformats.org/officeDocument/2006/relationships/hyperlink" Target="https://www.softwariness.com/articles/assertions-in-cp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Error Handling</a:t>
            </a:r>
          </a:p>
        </p:txBody>
      </p:sp>
      <p:sp>
        <p:nvSpPr>
          <p:cNvPr id="3" name="Subtitle 2"/>
          <p:cNvSpPr>
            <a:spLocks noGrp="1"/>
          </p:cNvSpPr>
          <p:nvPr>
            <p:ph type="subTitle" idx="1"/>
          </p:nvPr>
        </p:nvSpPr>
        <p:spPr/>
        <p:txBody>
          <a:bodyPr/>
          <a:lstStyle/>
          <a:p>
            <a:endParaRPr lang="en-AU" dirty="0"/>
          </a:p>
        </p:txBody>
      </p:sp>
      <p:sp>
        <p:nvSpPr>
          <p:cNvPr id="4" name="Text Placeholder 3"/>
          <p:cNvSpPr>
            <a:spLocks noGrp="1"/>
          </p:cNvSpPr>
          <p:nvPr>
            <p:ph type="body" sz="quarter" idx="11"/>
          </p:nvPr>
        </p:nvSpPr>
        <p:spPr/>
        <p:txBody>
          <a:bodyPr/>
          <a:lstStyle/>
          <a:p>
            <a:endParaRPr lang="en-AU" dirty="0"/>
          </a:p>
        </p:txBody>
      </p:sp>
      <p:sp>
        <p:nvSpPr>
          <p:cNvPr id="5" name="Text Placeholder 4"/>
          <p:cNvSpPr>
            <a:spLocks noGrp="1"/>
          </p:cNvSpPr>
          <p:nvPr>
            <p:ph type="body" sz="quarter" idx="12"/>
          </p:nvPr>
        </p:nvSpPr>
        <p:spPr/>
        <p:txBody>
          <a:bodyPr/>
          <a:lstStyle/>
          <a:p>
            <a:r>
              <a:rPr lang="en-AU" dirty="0"/>
              <a:t>Programming – Code Design and Data Structures</a:t>
            </a:r>
            <a:endParaRPr lang="en-GB" dirty="0"/>
          </a:p>
        </p:txBody>
      </p:sp>
    </p:spTree>
    <p:extLst>
      <p:ext uri="{BB962C8B-B14F-4D97-AF65-F5344CB8AC3E}">
        <p14:creationId xmlns:p14="http://schemas.microsoft.com/office/powerpoint/2010/main" val="104155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AU" smtClean="0"/>
              <a:t>Error Return Codes</a:t>
            </a:r>
            <a:endParaRPr lang="en-AU" dirty="0"/>
          </a:p>
        </p:txBody>
      </p:sp>
      <p:sp>
        <p:nvSpPr>
          <p:cNvPr id="7" name="Text Placeholder 6"/>
          <p:cNvSpPr>
            <a:spLocks noGrp="1"/>
          </p:cNvSpPr>
          <p:nvPr>
            <p:ph type="body" sz="quarter" idx="10"/>
          </p:nvPr>
        </p:nvSpPr>
        <p:spPr/>
        <p:txBody>
          <a:bodyPr>
            <a:normAutofit fontScale="85000" lnSpcReduction="20000"/>
          </a:bodyPr>
          <a:lstStyle/>
          <a:p>
            <a:r>
              <a:rPr lang="en-AU" dirty="0" smtClean="0"/>
              <a:t>During </a:t>
            </a:r>
            <a:r>
              <a:rPr lang="en-AU" dirty="0"/>
              <a:t>a function, we check if an error condition has occurred, and if it has, we return a pre-defined error </a:t>
            </a:r>
            <a:r>
              <a:rPr lang="en-AU" dirty="0" smtClean="0"/>
              <a:t>code</a:t>
            </a:r>
          </a:p>
          <a:p>
            <a:pPr lvl="1"/>
            <a:endParaRPr lang="en-AU" dirty="0"/>
          </a:p>
          <a:p>
            <a:r>
              <a:rPr lang="en-AU" dirty="0"/>
              <a:t>The code calling the function can then check the error code to see if the function worked </a:t>
            </a:r>
            <a:r>
              <a:rPr lang="en-AU" dirty="0" smtClean="0"/>
              <a:t>correctly</a:t>
            </a:r>
            <a:endParaRPr lang="en-AU" dirty="0"/>
          </a:p>
          <a:p>
            <a:pPr lvl="1"/>
            <a:endParaRPr lang="en-AU" dirty="0"/>
          </a:p>
          <a:p>
            <a:r>
              <a:rPr lang="en-AU" dirty="0"/>
              <a:t>Different errors could have different error codes, all bundled up into an </a:t>
            </a:r>
            <a:r>
              <a:rPr lang="en-AU" dirty="0" smtClean="0"/>
              <a:t>enumeration</a:t>
            </a:r>
          </a:p>
          <a:p>
            <a:pPr lvl="1"/>
            <a:r>
              <a:rPr lang="en-AU" dirty="0" smtClean="0"/>
              <a:t>This </a:t>
            </a:r>
            <a:r>
              <a:rPr lang="en-AU" dirty="0"/>
              <a:t>is the only option in pure </a:t>
            </a:r>
            <a:r>
              <a:rPr lang="en-AU" dirty="0" smtClean="0"/>
              <a:t>C</a:t>
            </a:r>
            <a:endParaRPr lang="en-AU" dirty="0"/>
          </a:p>
          <a:p>
            <a:pPr lvl="1"/>
            <a:r>
              <a:rPr lang="en-AU" dirty="0"/>
              <a:t>You will see this in many APIs</a:t>
            </a:r>
          </a:p>
          <a:p>
            <a:endParaRPr lang="en-AU" dirty="0"/>
          </a:p>
        </p:txBody>
      </p:sp>
    </p:spTree>
    <p:extLst>
      <p:ext uri="{BB962C8B-B14F-4D97-AF65-F5344CB8AC3E}">
        <p14:creationId xmlns:p14="http://schemas.microsoft.com/office/powerpoint/2010/main" val="4141507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AU" dirty="0"/>
              <a:t>Return Code Example</a:t>
            </a:r>
          </a:p>
        </p:txBody>
      </p:sp>
      <p:sp>
        <p:nvSpPr>
          <p:cNvPr id="5" name="TextBox 4"/>
          <p:cNvSpPr txBox="1"/>
          <p:nvPr/>
        </p:nvSpPr>
        <p:spPr>
          <a:xfrm>
            <a:off x="539552" y="1275606"/>
            <a:ext cx="6624736" cy="2862322"/>
          </a:xfrm>
          <a:prstGeom prst="rect">
            <a:avLst/>
          </a:prstGeom>
          <a:solidFill>
            <a:schemeClr val="bg1"/>
          </a:solidFill>
        </p:spPr>
        <p:txBody>
          <a:bodyPr wrap="square" rtlCol="0">
            <a:spAutoFit/>
          </a:bodyPr>
          <a:lstStyle/>
          <a:p>
            <a:r>
              <a:rPr lang="en-AU" sz="1000" dirty="0" err="1">
                <a:solidFill>
                  <a:srgbClr val="0000FF"/>
                </a:solidFill>
                <a:highlight>
                  <a:srgbClr val="FFFFFF"/>
                </a:highlight>
                <a:latin typeface="Courier New" panose="02070309020205020404" pitchFamily="49" charset="0"/>
                <a:cs typeface="Courier New" panose="02070309020205020404" pitchFamily="49" charset="0"/>
              </a:rPr>
              <a:t>enum</a:t>
            </a:r>
            <a:r>
              <a:rPr lang="en-AU" sz="1000" dirty="0">
                <a:solidFill>
                  <a:srgbClr val="000000"/>
                </a:solidFill>
                <a:highlight>
                  <a:srgbClr val="FFFFFF"/>
                </a:highlight>
                <a:latin typeface="Courier New" panose="02070309020205020404" pitchFamily="49" charset="0"/>
                <a:cs typeface="Courier New" panose="02070309020205020404" pitchFamily="49" charset="0"/>
              </a:rPr>
              <a:t> ERROR_CODE</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SUCCESS,</a:t>
            </a:r>
          </a:p>
          <a:p>
            <a:pPr lvl="1"/>
            <a:r>
              <a:rPr lang="en-AU" sz="1000" dirty="0">
                <a:solidFill>
                  <a:srgbClr val="000000"/>
                </a:solidFill>
                <a:highlight>
                  <a:srgbClr val="FFFFFF"/>
                </a:highlight>
                <a:latin typeface="Courier New" panose="02070309020205020404" pitchFamily="49" charset="0"/>
                <a:cs typeface="Courier New" panose="02070309020205020404" pitchFamily="49" charset="0"/>
              </a:rPr>
              <a:t>ERROR_NO_FILE,</a:t>
            </a:r>
          </a:p>
          <a:p>
            <a:pPr lvl="1"/>
            <a:r>
              <a:rPr lang="en-AU" sz="1000" dirty="0">
                <a:solidFill>
                  <a:srgbClr val="000000"/>
                </a:solidFill>
                <a:highlight>
                  <a:srgbClr val="FFFFFF"/>
                </a:highlight>
                <a:latin typeface="Courier New" panose="02070309020205020404" pitchFamily="49" charset="0"/>
                <a:cs typeface="Courier New" panose="02070309020205020404" pitchFamily="49" charset="0"/>
              </a:rPr>
              <a:t>ERROR_INVALID_INPUT,</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endParaRPr lang="en-AU"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1000" dirty="0">
                <a:solidFill>
                  <a:srgbClr val="000000"/>
                </a:solidFill>
                <a:highlight>
                  <a:srgbClr val="FFFFFF"/>
                </a:highlight>
                <a:latin typeface="Courier New" panose="02070309020205020404" pitchFamily="49" charset="0"/>
                <a:cs typeface="Courier New" panose="02070309020205020404" pitchFamily="49" charset="0"/>
              </a:rPr>
              <a:t>ERROR_CODE </a:t>
            </a:r>
            <a:r>
              <a:rPr lang="en-AU" sz="1000" dirty="0" err="1" smtClean="0">
                <a:solidFill>
                  <a:srgbClr val="000000"/>
                </a:solidFill>
                <a:highlight>
                  <a:srgbClr val="FFFFFF"/>
                </a:highlight>
                <a:latin typeface="Courier New" panose="02070309020205020404" pitchFamily="49" charset="0"/>
                <a:cs typeface="Courier New" panose="02070309020205020404" pitchFamily="49" charset="0"/>
              </a:rPr>
              <a:t>myFunction</a:t>
            </a:r>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endParaRPr lang="en-AU"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AU" sz="1000" dirty="0">
                <a:solidFill>
                  <a:srgbClr val="000000"/>
                </a:solidFill>
                <a:highlight>
                  <a:srgbClr val="FFFFFF"/>
                </a:highlight>
                <a:latin typeface="Courier New" panose="02070309020205020404" pitchFamily="49" charset="0"/>
                <a:cs typeface="Courier New" panose="02070309020205020404" pitchFamily="49" charset="0"/>
              </a:rPr>
              <a:t> main()</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ERROR_CODE result = </a:t>
            </a:r>
            <a:r>
              <a:rPr lang="en-AU" sz="1000" dirty="0" err="1" smtClean="0">
                <a:solidFill>
                  <a:srgbClr val="000000"/>
                </a:solidFill>
                <a:highlight>
                  <a:srgbClr val="FFFFFF"/>
                </a:highlight>
                <a:latin typeface="Courier New" panose="02070309020205020404" pitchFamily="49" charset="0"/>
                <a:cs typeface="Courier New" panose="02070309020205020404" pitchFamily="49" charset="0"/>
              </a:rPr>
              <a:t>myFunction</a:t>
            </a:r>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endParaRPr lang="en-AU"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if (result != SUCCESS)</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err="1">
                <a:solidFill>
                  <a:srgbClr val="000000"/>
                </a:solidFill>
                <a:highlight>
                  <a:srgbClr val="FFFFFF"/>
                </a:highlight>
                <a:latin typeface="Courier New" panose="02070309020205020404" pitchFamily="49" charset="0"/>
                <a:cs typeface="Courier New" panose="02070309020205020404" pitchFamily="49" charset="0"/>
              </a:rPr>
              <a:t>cout</a:t>
            </a:r>
            <a:r>
              <a:rPr lang="en-AU" sz="1000" dirty="0">
                <a:solidFill>
                  <a:srgbClr val="000000"/>
                </a:solidFill>
                <a:highlight>
                  <a:srgbClr val="FFFFFF"/>
                </a:highlight>
                <a:latin typeface="Courier New" panose="02070309020205020404" pitchFamily="49" charset="0"/>
                <a:cs typeface="Courier New" panose="02070309020205020404" pitchFamily="49" charset="0"/>
              </a:rPr>
              <a:t> &lt;&lt; </a:t>
            </a:r>
            <a:r>
              <a:rPr lang="en-AU" sz="1000" dirty="0">
                <a:solidFill>
                  <a:srgbClr val="A31515"/>
                </a:solidFill>
                <a:highlight>
                  <a:srgbClr val="FFFFFF"/>
                </a:highlight>
                <a:latin typeface="Courier New" panose="02070309020205020404" pitchFamily="49" charset="0"/>
                <a:cs typeface="Courier New" panose="02070309020205020404" pitchFamily="49" charset="0"/>
              </a:rPr>
              <a:t>"an error occurred" </a:t>
            </a:r>
            <a:r>
              <a:rPr lang="en-AU" sz="1000" dirty="0">
                <a:solidFill>
                  <a:srgbClr val="000000"/>
                </a:solidFill>
                <a:highlight>
                  <a:srgbClr val="FFFFFF"/>
                </a:highlight>
                <a:latin typeface="Courier New" panose="02070309020205020404" pitchFamily="49" charset="0"/>
                <a:cs typeface="Courier New" panose="02070309020205020404" pitchFamily="49" charset="0"/>
              </a:rPr>
              <a:t>&lt;&lt; </a:t>
            </a:r>
            <a:r>
              <a:rPr lang="en-AU" sz="1000" dirty="0" err="1">
                <a:solidFill>
                  <a:srgbClr val="000000"/>
                </a:solidFill>
                <a:highlight>
                  <a:srgbClr val="FFFFFF"/>
                </a:highlight>
                <a:latin typeface="Courier New" panose="02070309020205020404" pitchFamily="49" charset="0"/>
                <a:cs typeface="Courier New" panose="02070309020205020404" pitchFamily="49" charset="0"/>
              </a:rPr>
              <a:t>endl</a:t>
            </a:r>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45515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AU" smtClean="0"/>
              <a:t>The Problem With Error Codes</a:t>
            </a:r>
            <a:endParaRPr lang="en-AU" dirty="0"/>
          </a:p>
        </p:txBody>
      </p:sp>
      <p:sp>
        <p:nvSpPr>
          <p:cNvPr id="3" name="Text Placeholder 2"/>
          <p:cNvSpPr>
            <a:spLocks noGrp="1"/>
          </p:cNvSpPr>
          <p:nvPr>
            <p:ph type="body" sz="quarter" idx="10"/>
          </p:nvPr>
        </p:nvSpPr>
        <p:spPr/>
        <p:txBody>
          <a:bodyPr>
            <a:normAutofit fontScale="92500" lnSpcReduction="10000"/>
          </a:bodyPr>
          <a:lstStyle/>
          <a:p>
            <a:r>
              <a:rPr lang="en-AU" dirty="0" smtClean="0"/>
              <a:t>There are a few issues with error codes</a:t>
            </a:r>
          </a:p>
          <a:p>
            <a:pPr lvl="1"/>
            <a:endParaRPr lang="en-AU" dirty="0" smtClean="0"/>
          </a:p>
          <a:p>
            <a:r>
              <a:rPr lang="en-AU" dirty="0" smtClean="0"/>
              <a:t>Errors must propagate up the call stack</a:t>
            </a:r>
          </a:p>
          <a:p>
            <a:pPr lvl="1"/>
            <a:r>
              <a:rPr lang="en-AU" dirty="0" smtClean="0"/>
              <a:t>If the error happens deep in a level loading function, you then have to make sure the error gets propagated all the way up the call stack so an error can get displayed by to the user</a:t>
            </a:r>
          </a:p>
          <a:p>
            <a:pPr lvl="1"/>
            <a:r>
              <a:rPr lang="en-AU" dirty="0" smtClean="0"/>
              <a:t>It can be easy to forget to check every error code, as they are spread throughout your program</a:t>
            </a:r>
          </a:p>
          <a:p>
            <a:endParaRPr lang="en-AU" dirty="0"/>
          </a:p>
        </p:txBody>
      </p:sp>
    </p:spTree>
    <p:extLst>
      <p:ext uri="{BB962C8B-B14F-4D97-AF65-F5344CB8AC3E}">
        <p14:creationId xmlns:p14="http://schemas.microsoft.com/office/powerpoint/2010/main" val="3554169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AU" smtClean="0"/>
              <a:t>The Problem With Error Codes</a:t>
            </a:r>
            <a:endParaRPr lang="en-AU" dirty="0"/>
          </a:p>
        </p:txBody>
      </p:sp>
      <p:sp>
        <p:nvSpPr>
          <p:cNvPr id="3" name="Text Placeholder 2"/>
          <p:cNvSpPr>
            <a:spLocks noGrp="1"/>
          </p:cNvSpPr>
          <p:nvPr>
            <p:ph type="body" sz="quarter" idx="10"/>
          </p:nvPr>
        </p:nvSpPr>
        <p:spPr/>
        <p:txBody>
          <a:bodyPr>
            <a:normAutofit fontScale="92500" lnSpcReduction="10000"/>
          </a:bodyPr>
          <a:lstStyle/>
          <a:p>
            <a:r>
              <a:rPr lang="en-AU" dirty="0" smtClean="0"/>
              <a:t>Constructors can’t return values, so an error in a constructor can’t be returned</a:t>
            </a:r>
          </a:p>
          <a:p>
            <a:pPr lvl="1"/>
            <a:r>
              <a:rPr lang="en-AU" dirty="0" smtClean="0"/>
              <a:t>Can be solved with an initialise function</a:t>
            </a:r>
          </a:p>
          <a:p>
            <a:pPr lvl="1"/>
            <a:endParaRPr lang="en-AU" dirty="0" smtClean="0"/>
          </a:p>
          <a:p>
            <a:r>
              <a:rPr lang="en-AU" dirty="0" smtClean="0"/>
              <a:t>Overloaded operators have the same issue</a:t>
            </a:r>
          </a:p>
          <a:p>
            <a:pPr lvl="1"/>
            <a:endParaRPr lang="en-AU" dirty="0" smtClean="0"/>
          </a:p>
          <a:p>
            <a:r>
              <a:rPr lang="en-AU" dirty="0" smtClean="0"/>
              <a:t>It also means the return value can’t be used for returning what the function is actually calculating</a:t>
            </a:r>
            <a:endParaRPr lang="en-AU" dirty="0"/>
          </a:p>
        </p:txBody>
      </p:sp>
    </p:spTree>
    <p:extLst>
      <p:ext uri="{BB962C8B-B14F-4D97-AF65-F5344CB8AC3E}">
        <p14:creationId xmlns:p14="http://schemas.microsoft.com/office/powerpoint/2010/main" val="3561937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AU" smtClean="0"/>
              <a:t>Exception Handling</a:t>
            </a:r>
            <a:endParaRPr lang="en-AU" dirty="0"/>
          </a:p>
        </p:txBody>
      </p:sp>
      <p:sp>
        <p:nvSpPr>
          <p:cNvPr id="3" name="Text Placeholder 2"/>
          <p:cNvSpPr>
            <a:spLocks noGrp="1"/>
          </p:cNvSpPr>
          <p:nvPr>
            <p:ph type="body" sz="quarter" idx="10"/>
          </p:nvPr>
        </p:nvSpPr>
        <p:spPr/>
        <p:txBody>
          <a:bodyPr/>
          <a:lstStyle/>
          <a:p>
            <a:r>
              <a:rPr lang="en-AU" dirty="0" smtClean="0"/>
              <a:t>Another </a:t>
            </a:r>
            <a:r>
              <a:rPr lang="en-AU" dirty="0"/>
              <a:t>option for handling </a:t>
            </a:r>
            <a:r>
              <a:rPr lang="en-AU" dirty="0" smtClean="0"/>
              <a:t>errors</a:t>
            </a:r>
          </a:p>
          <a:p>
            <a:pPr lvl="1"/>
            <a:endParaRPr lang="en-AU" dirty="0"/>
          </a:p>
          <a:p>
            <a:r>
              <a:rPr lang="en-AU" dirty="0"/>
              <a:t>Allows for a common place for error </a:t>
            </a:r>
            <a:r>
              <a:rPr lang="en-AU" dirty="0" smtClean="0"/>
              <a:t>handling</a:t>
            </a:r>
          </a:p>
          <a:p>
            <a:pPr lvl="1"/>
            <a:endParaRPr lang="en-AU" dirty="0"/>
          </a:p>
          <a:p>
            <a:r>
              <a:rPr lang="en-AU" dirty="0"/>
              <a:t>Solves pass-up issue, but has its own </a:t>
            </a:r>
            <a:r>
              <a:rPr lang="en-AU" dirty="0" smtClean="0"/>
              <a:t>quirks</a:t>
            </a:r>
            <a:endParaRPr lang="en-AU" dirty="0"/>
          </a:p>
        </p:txBody>
      </p:sp>
    </p:spTree>
    <p:extLst>
      <p:ext uri="{BB962C8B-B14F-4D97-AF65-F5344CB8AC3E}">
        <p14:creationId xmlns:p14="http://schemas.microsoft.com/office/powerpoint/2010/main" val="3091279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AU" smtClean="0"/>
              <a:t>Try/Throw/Catch</a:t>
            </a:r>
            <a:endParaRPr lang="en-AU" dirty="0"/>
          </a:p>
        </p:txBody>
      </p:sp>
      <p:sp>
        <p:nvSpPr>
          <p:cNvPr id="3" name="Text Placeholder 2"/>
          <p:cNvSpPr>
            <a:spLocks noGrp="1"/>
          </p:cNvSpPr>
          <p:nvPr>
            <p:ph type="body" sz="quarter" idx="10"/>
          </p:nvPr>
        </p:nvSpPr>
        <p:spPr/>
        <p:txBody>
          <a:bodyPr>
            <a:normAutofit fontScale="70000" lnSpcReduction="20000"/>
          </a:bodyPr>
          <a:lstStyle/>
          <a:p>
            <a:r>
              <a:rPr lang="en-AU" dirty="0" smtClean="0"/>
              <a:t>The syntax for exception handling uses something called a </a:t>
            </a:r>
            <a:r>
              <a:rPr lang="en-AU" dirty="0" smtClean="0">
                <a:solidFill>
                  <a:srgbClr val="00B0F0"/>
                </a:solidFill>
              </a:rPr>
              <a:t>try/catch </a:t>
            </a:r>
            <a:r>
              <a:rPr lang="en-AU" dirty="0" smtClean="0"/>
              <a:t>block</a:t>
            </a:r>
          </a:p>
          <a:p>
            <a:pPr lvl="1"/>
            <a:endParaRPr lang="en-AU" dirty="0" smtClean="0"/>
          </a:p>
          <a:p>
            <a:r>
              <a:rPr lang="en-AU" dirty="0" smtClean="0"/>
              <a:t>The first step is that you wrap the code you want to check for errors with a </a:t>
            </a:r>
            <a:r>
              <a:rPr lang="en-AU" dirty="0" smtClean="0">
                <a:solidFill>
                  <a:srgbClr val="00B0F0"/>
                </a:solidFill>
              </a:rPr>
              <a:t>Try</a:t>
            </a:r>
            <a:r>
              <a:rPr lang="en-AU" dirty="0" smtClean="0"/>
              <a:t> block</a:t>
            </a:r>
          </a:p>
          <a:p>
            <a:pPr lvl="1"/>
            <a:r>
              <a:rPr lang="en-AU" dirty="0" smtClean="0"/>
              <a:t>As in “Try this chunk of code”</a:t>
            </a:r>
          </a:p>
          <a:p>
            <a:pPr lvl="1"/>
            <a:endParaRPr lang="en-AU" dirty="0" smtClean="0"/>
          </a:p>
          <a:p>
            <a:r>
              <a:rPr lang="en-AU" dirty="0" smtClean="0"/>
              <a:t>When an error occurs somewhere inside the try block, you call the </a:t>
            </a:r>
            <a:r>
              <a:rPr lang="en-AU" dirty="0" smtClean="0">
                <a:solidFill>
                  <a:srgbClr val="00B0F0"/>
                </a:solidFill>
              </a:rPr>
              <a:t>throw</a:t>
            </a:r>
            <a:r>
              <a:rPr lang="en-AU" dirty="0" smtClean="0"/>
              <a:t> keyword, passing it information about what error happened</a:t>
            </a:r>
          </a:p>
          <a:p>
            <a:pPr lvl="1"/>
            <a:endParaRPr lang="en-AU" dirty="0" smtClean="0"/>
          </a:p>
          <a:p>
            <a:r>
              <a:rPr lang="en-AU" dirty="0" smtClean="0"/>
              <a:t>After the Try block, you add a </a:t>
            </a:r>
            <a:r>
              <a:rPr lang="en-AU" dirty="0" smtClean="0">
                <a:solidFill>
                  <a:srgbClr val="00B0F0"/>
                </a:solidFill>
              </a:rPr>
              <a:t>Catch</a:t>
            </a:r>
            <a:r>
              <a:rPr lang="en-AU" dirty="0" smtClean="0"/>
              <a:t> block for handling the error</a:t>
            </a:r>
          </a:p>
          <a:p>
            <a:pPr lvl="1"/>
            <a:r>
              <a:rPr lang="en-AU" dirty="0" smtClean="0"/>
              <a:t>When throw is called, execution jumps to the catch block to handle the error</a:t>
            </a:r>
          </a:p>
          <a:p>
            <a:endParaRPr lang="en-AU" dirty="0"/>
          </a:p>
        </p:txBody>
      </p:sp>
    </p:spTree>
    <p:extLst>
      <p:ext uri="{BB962C8B-B14F-4D97-AF65-F5344CB8AC3E}">
        <p14:creationId xmlns:p14="http://schemas.microsoft.com/office/powerpoint/2010/main" val="2074480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AU" dirty="0"/>
              <a:t>Try/Catch Examples</a:t>
            </a:r>
          </a:p>
        </p:txBody>
      </p:sp>
      <p:sp>
        <p:nvSpPr>
          <p:cNvPr id="5" name="TextBox 4"/>
          <p:cNvSpPr txBox="1"/>
          <p:nvPr/>
        </p:nvSpPr>
        <p:spPr>
          <a:xfrm>
            <a:off x="1259632" y="1707654"/>
            <a:ext cx="6624736" cy="1938992"/>
          </a:xfrm>
          <a:prstGeom prst="rect">
            <a:avLst/>
          </a:prstGeom>
          <a:solidFill>
            <a:schemeClr val="bg1"/>
          </a:solidFill>
        </p:spPr>
        <p:txBody>
          <a:bodyPr wrap="square" rtlCol="0">
            <a:spAutoFit/>
          </a:bodyPr>
          <a:lstStyle/>
          <a:p>
            <a:r>
              <a:rPr lang="en-AU"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err="1" smtClean="0">
                <a:solidFill>
                  <a:srgbClr val="000000"/>
                </a:solidFill>
                <a:highlight>
                  <a:srgbClr val="FFFFFF"/>
                </a:highlight>
                <a:latin typeface="Courier New" panose="02070309020205020404" pitchFamily="49" charset="0"/>
                <a:cs typeface="Courier New" panose="02070309020205020404" pitchFamily="49" charset="0"/>
              </a:rPr>
              <a:t>myFunction</a:t>
            </a:r>
            <a:r>
              <a:rPr lang="en-A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AU"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a:solidFill>
                  <a:srgbClr val="0000FF"/>
                </a:solidFill>
                <a:highlight>
                  <a:srgbClr val="FFFFFF"/>
                </a:highlight>
                <a:latin typeface="Courier New" panose="02070309020205020404" pitchFamily="49" charset="0"/>
                <a:cs typeface="Courier New" panose="02070309020205020404" pitchFamily="49" charset="0"/>
              </a:rPr>
              <a:t>   throw</a:t>
            </a:r>
            <a:r>
              <a:rPr lang="en-AU" sz="1000" dirty="0">
                <a:solidFill>
                  <a:srgbClr val="000000"/>
                </a:solidFill>
                <a:highlight>
                  <a:srgbClr val="FFFFFF"/>
                </a:highlight>
                <a:latin typeface="Courier New" panose="02070309020205020404" pitchFamily="49" charset="0"/>
                <a:cs typeface="Courier New" panose="02070309020205020404" pitchFamily="49" charset="0"/>
              </a:rPr>
              <a:t> 1;</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endParaRPr lang="en-AU"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AU" sz="1000" dirty="0">
                <a:solidFill>
                  <a:srgbClr val="000000"/>
                </a:solidFill>
                <a:highlight>
                  <a:srgbClr val="FFFFFF"/>
                </a:highlight>
                <a:latin typeface="Courier New" panose="02070309020205020404" pitchFamily="49" charset="0"/>
                <a:cs typeface="Courier New" panose="02070309020205020404" pitchFamily="49" charset="0"/>
              </a:rPr>
              <a:t> main</a:t>
            </a:r>
            <a:r>
              <a:rPr lang="en-A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AU"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smtClean="0">
                <a:solidFill>
                  <a:srgbClr val="0000FF"/>
                </a:solidFill>
                <a:highlight>
                  <a:srgbClr val="FFFFFF"/>
                </a:highlight>
                <a:latin typeface="Courier New" panose="02070309020205020404" pitchFamily="49" charset="0"/>
                <a:cs typeface="Courier New" panose="02070309020205020404" pitchFamily="49" charset="0"/>
              </a:rPr>
              <a:t>try </a:t>
            </a:r>
            <a:r>
              <a:rPr lang="en-A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AU"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err="1" smtClean="0">
                <a:solidFill>
                  <a:srgbClr val="000000"/>
                </a:solidFill>
                <a:highlight>
                  <a:srgbClr val="FFFFFF"/>
                </a:highlight>
                <a:latin typeface="Courier New" panose="02070309020205020404" pitchFamily="49" charset="0"/>
                <a:cs typeface="Courier New" panose="02070309020205020404" pitchFamily="49" charset="0"/>
              </a:rPr>
              <a:t>myFunction</a:t>
            </a:r>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a:solidFill>
                  <a:srgbClr val="0000FF"/>
                </a:solidFill>
                <a:highlight>
                  <a:srgbClr val="FFFFFF"/>
                </a:highlight>
                <a:latin typeface="Courier New" panose="02070309020205020404" pitchFamily="49" charset="0"/>
                <a:cs typeface="Courier New" panose="02070309020205020404" pitchFamily="49" charset="0"/>
              </a:rPr>
              <a:t>catch </a:t>
            </a:r>
            <a:r>
              <a:rPr lang="en-A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err="1">
                <a:solidFill>
                  <a:srgbClr val="000000"/>
                </a:solidFill>
                <a:highlight>
                  <a:srgbClr val="FFFFFF"/>
                </a:highlight>
                <a:latin typeface="Courier New" panose="02070309020205020404" pitchFamily="49" charset="0"/>
                <a:cs typeface="Courier New" panose="02070309020205020404" pitchFamily="49" charset="0"/>
              </a:rPr>
              <a:t>cout</a:t>
            </a:r>
            <a:r>
              <a:rPr lang="en-AU" sz="1000" dirty="0">
                <a:solidFill>
                  <a:srgbClr val="000000"/>
                </a:solidFill>
                <a:highlight>
                  <a:srgbClr val="FFFFFF"/>
                </a:highlight>
                <a:latin typeface="Courier New" panose="02070309020205020404" pitchFamily="49" charset="0"/>
                <a:cs typeface="Courier New" panose="02070309020205020404" pitchFamily="49" charset="0"/>
              </a:rPr>
              <a:t> &lt;&lt; </a:t>
            </a:r>
            <a:r>
              <a:rPr lang="en-AU" sz="1000" dirty="0">
                <a:solidFill>
                  <a:srgbClr val="A31515"/>
                </a:solidFill>
                <a:highlight>
                  <a:srgbClr val="FFFFFF"/>
                </a:highlight>
                <a:latin typeface="Courier New" panose="02070309020205020404" pitchFamily="49" charset="0"/>
                <a:cs typeface="Courier New" panose="02070309020205020404" pitchFamily="49" charset="0"/>
              </a:rPr>
              <a:t>"an error occurred" </a:t>
            </a:r>
            <a:r>
              <a:rPr lang="en-AU" sz="1000" dirty="0">
                <a:solidFill>
                  <a:srgbClr val="000000"/>
                </a:solidFill>
                <a:highlight>
                  <a:srgbClr val="FFFFFF"/>
                </a:highlight>
                <a:latin typeface="Courier New" panose="02070309020205020404" pitchFamily="49" charset="0"/>
                <a:cs typeface="Courier New" panose="02070309020205020404" pitchFamily="49" charset="0"/>
              </a:rPr>
              <a:t>&lt;&lt; </a:t>
            </a:r>
            <a:r>
              <a:rPr lang="en-AU" sz="1000" dirty="0" err="1">
                <a:solidFill>
                  <a:srgbClr val="000000"/>
                </a:solidFill>
                <a:highlight>
                  <a:srgbClr val="FFFFFF"/>
                </a:highlight>
                <a:latin typeface="Courier New" panose="02070309020205020404" pitchFamily="49" charset="0"/>
                <a:cs typeface="Courier New" panose="02070309020205020404" pitchFamily="49" charset="0"/>
              </a:rPr>
              <a:t>endl</a:t>
            </a:r>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38171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AU" smtClean="0"/>
              <a:t>Try/Catch Examples</a:t>
            </a:r>
            <a:endParaRPr lang="en-AU" dirty="0"/>
          </a:p>
        </p:txBody>
      </p:sp>
      <p:sp>
        <p:nvSpPr>
          <p:cNvPr id="3" name="Text Placeholder 2"/>
          <p:cNvSpPr>
            <a:spLocks noGrp="1"/>
          </p:cNvSpPr>
          <p:nvPr>
            <p:ph type="body" sz="quarter" idx="10"/>
          </p:nvPr>
        </p:nvSpPr>
        <p:spPr/>
        <p:txBody>
          <a:bodyPr>
            <a:normAutofit fontScale="85000" lnSpcReduction="20000"/>
          </a:bodyPr>
          <a:lstStyle/>
          <a:p>
            <a:r>
              <a:rPr lang="en-AU" dirty="0" smtClean="0"/>
              <a:t>When you throw, you can send any data you want</a:t>
            </a:r>
          </a:p>
          <a:p>
            <a:pPr lvl="1"/>
            <a:endParaRPr lang="en-AU" dirty="0" smtClean="0"/>
          </a:p>
          <a:p>
            <a:r>
              <a:rPr lang="en-AU" dirty="0" smtClean="0"/>
              <a:t>There is a standard type built into the STL called </a:t>
            </a:r>
            <a:r>
              <a:rPr lang="en-AU" dirty="0" err="1" smtClean="0">
                <a:solidFill>
                  <a:srgbClr val="00B0F0"/>
                </a:solidFill>
              </a:rPr>
              <a:t>std</a:t>
            </a:r>
            <a:r>
              <a:rPr lang="en-AU" smtClean="0">
                <a:solidFill>
                  <a:srgbClr val="00B0F0"/>
                </a:solidFill>
              </a:rPr>
              <a:t>::exception</a:t>
            </a:r>
            <a:endParaRPr lang="en-AU" dirty="0" smtClean="0">
              <a:solidFill>
                <a:srgbClr val="00B0F0"/>
              </a:solidFill>
            </a:endParaRPr>
          </a:p>
          <a:p>
            <a:pPr lvl="1"/>
            <a:endParaRPr lang="en-AU" dirty="0" smtClean="0"/>
          </a:p>
          <a:p>
            <a:r>
              <a:rPr lang="en-AU" dirty="0" smtClean="0"/>
              <a:t>You can write catch statements for multiple types</a:t>
            </a:r>
          </a:p>
          <a:p>
            <a:pPr lvl="1"/>
            <a:r>
              <a:rPr lang="en-AU" dirty="0" smtClean="0"/>
              <a:t>Just write each catch block one after another, each taking in a different type</a:t>
            </a:r>
          </a:p>
          <a:p>
            <a:pPr lvl="1"/>
            <a:r>
              <a:rPr lang="en-AU" dirty="0" smtClean="0"/>
              <a:t>Writing an </a:t>
            </a:r>
            <a:r>
              <a:rPr lang="en-AU" dirty="0" err="1" smtClean="0"/>
              <a:t>elipsis</a:t>
            </a:r>
            <a:r>
              <a:rPr lang="en-AU" dirty="0" smtClean="0"/>
              <a:t> (…) works as a default catch that runs if no other catch hits</a:t>
            </a:r>
            <a:endParaRPr lang="en-AU" dirty="0"/>
          </a:p>
        </p:txBody>
      </p:sp>
    </p:spTree>
    <p:extLst>
      <p:ext uri="{BB962C8B-B14F-4D97-AF65-F5344CB8AC3E}">
        <p14:creationId xmlns:p14="http://schemas.microsoft.com/office/powerpoint/2010/main" val="2070676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AU" dirty="0"/>
              <a:t>Try/Catch Examples</a:t>
            </a:r>
          </a:p>
        </p:txBody>
      </p:sp>
      <p:sp>
        <p:nvSpPr>
          <p:cNvPr id="5" name="TextBox 4"/>
          <p:cNvSpPr txBox="1"/>
          <p:nvPr/>
        </p:nvSpPr>
        <p:spPr>
          <a:xfrm>
            <a:off x="457200" y="1063229"/>
            <a:ext cx="4032448" cy="3785652"/>
          </a:xfrm>
          <a:prstGeom prst="rect">
            <a:avLst/>
          </a:prstGeom>
          <a:solidFill>
            <a:schemeClr val="bg1"/>
          </a:solidFill>
        </p:spPr>
        <p:txBody>
          <a:bodyPr wrap="square" rtlCol="0">
            <a:spAutoFit/>
          </a:bodyPr>
          <a:lstStyle/>
          <a:p>
            <a:r>
              <a:rPr lang="en-AU" sz="1000" dirty="0">
                <a:solidFill>
                  <a:srgbClr val="0000FF"/>
                </a:solidFill>
                <a:highlight>
                  <a:srgbClr val="FFFFFF"/>
                </a:highlight>
                <a:latin typeface="Courier New" panose="02070309020205020404" pitchFamily="49" charset="0"/>
                <a:cs typeface="Courier New" panose="02070309020205020404" pitchFamily="49" charset="0"/>
              </a:rPr>
              <a:t>#include</a:t>
            </a:r>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a:solidFill>
                  <a:srgbClr val="A31515"/>
                </a:solidFill>
                <a:highlight>
                  <a:srgbClr val="FFFFFF"/>
                </a:highlight>
                <a:latin typeface="Courier New" panose="02070309020205020404" pitchFamily="49" charset="0"/>
                <a:cs typeface="Courier New" panose="02070309020205020404" pitchFamily="49" charset="0"/>
              </a:rPr>
              <a:t>&lt;</a:t>
            </a:r>
            <a:r>
              <a:rPr lang="en-AU" sz="1000" dirty="0" err="1">
                <a:solidFill>
                  <a:srgbClr val="A31515"/>
                </a:solidFill>
                <a:highlight>
                  <a:srgbClr val="FFFFFF"/>
                </a:highlight>
                <a:latin typeface="Courier New" panose="02070309020205020404" pitchFamily="49" charset="0"/>
                <a:cs typeface="Courier New" panose="02070309020205020404" pitchFamily="49" charset="0"/>
              </a:rPr>
              <a:t>iostream</a:t>
            </a:r>
            <a:r>
              <a:rPr lang="en-AU" sz="1000" dirty="0">
                <a:solidFill>
                  <a:srgbClr val="A31515"/>
                </a:solidFill>
                <a:highlight>
                  <a:srgbClr val="FFFFFF"/>
                </a:highlight>
                <a:latin typeface="Courier New" panose="02070309020205020404" pitchFamily="49" charset="0"/>
                <a:cs typeface="Courier New" panose="02070309020205020404" pitchFamily="49" charset="0"/>
              </a:rPr>
              <a:t>&gt;</a:t>
            </a:r>
            <a:endParaRPr lang="en-AU"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1000" dirty="0">
                <a:solidFill>
                  <a:srgbClr val="0000FF"/>
                </a:solidFill>
                <a:highlight>
                  <a:srgbClr val="FFFFFF"/>
                </a:highlight>
                <a:latin typeface="Courier New" panose="02070309020205020404" pitchFamily="49" charset="0"/>
                <a:cs typeface="Courier New" panose="02070309020205020404" pitchFamily="49" charset="0"/>
              </a:rPr>
              <a:t>#include</a:t>
            </a:r>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a:solidFill>
                  <a:srgbClr val="A31515"/>
                </a:solidFill>
                <a:highlight>
                  <a:srgbClr val="FFFFFF"/>
                </a:highlight>
                <a:latin typeface="Courier New" panose="02070309020205020404" pitchFamily="49" charset="0"/>
                <a:cs typeface="Courier New" panose="02070309020205020404" pitchFamily="49" charset="0"/>
              </a:rPr>
              <a:t>&lt;exception&gt;</a:t>
            </a:r>
            <a:endParaRPr lang="en-AU"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1000" dirty="0">
                <a:solidFill>
                  <a:srgbClr val="0000FF"/>
                </a:solidFill>
                <a:highlight>
                  <a:srgbClr val="FFFFFF"/>
                </a:highlight>
                <a:latin typeface="Courier New" panose="02070309020205020404" pitchFamily="49" charset="0"/>
                <a:cs typeface="Courier New" panose="02070309020205020404" pitchFamily="49" charset="0"/>
              </a:rPr>
              <a:t>using</a:t>
            </a:r>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a:solidFill>
                  <a:srgbClr val="0000FF"/>
                </a:solidFill>
                <a:highlight>
                  <a:srgbClr val="FFFFFF"/>
                </a:highlight>
                <a:latin typeface="Courier New" panose="02070309020205020404" pitchFamily="49" charset="0"/>
                <a:cs typeface="Courier New" panose="02070309020205020404" pitchFamily="49" charset="0"/>
              </a:rPr>
              <a:t>namespace</a:t>
            </a:r>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err="1">
                <a:solidFill>
                  <a:srgbClr val="000000"/>
                </a:solidFill>
                <a:highlight>
                  <a:srgbClr val="FFFFFF"/>
                </a:highlight>
                <a:latin typeface="Courier New" panose="02070309020205020404" pitchFamily="49" charset="0"/>
                <a:cs typeface="Courier New" panose="02070309020205020404" pitchFamily="49" charset="0"/>
              </a:rPr>
              <a:t>std</a:t>
            </a:r>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endParaRPr lang="en-AU"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err="1" smtClean="0">
                <a:solidFill>
                  <a:srgbClr val="2B91AF"/>
                </a:solidFill>
                <a:highlight>
                  <a:srgbClr val="FFFFFF"/>
                </a:highlight>
                <a:latin typeface="Courier New" panose="02070309020205020404" pitchFamily="49" charset="0"/>
                <a:cs typeface="Courier New" panose="02070309020205020404" pitchFamily="49" charset="0"/>
              </a:rPr>
              <a:t>myexception</a:t>
            </a:r>
            <a:r>
              <a:rPr lang="en-A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A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a:solidFill>
                  <a:srgbClr val="2B91AF"/>
                </a:solidFill>
                <a:highlight>
                  <a:srgbClr val="FFFFFF"/>
                </a:highlight>
                <a:latin typeface="Courier New" panose="02070309020205020404" pitchFamily="49" charset="0"/>
                <a:cs typeface="Courier New" panose="02070309020205020404" pitchFamily="49" charset="0"/>
              </a:rPr>
              <a:t>exception</a:t>
            </a:r>
            <a:endParaRPr lang="en-AU"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1000" dirty="0">
                <a:solidFill>
                  <a:srgbClr val="0000FF"/>
                </a:solidFill>
                <a:highlight>
                  <a:srgbClr val="FFFFFF"/>
                </a:highlight>
                <a:latin typeface="Courier New" panose="02070309020205020404" pitchFamily="49" charset="0"/>
                <a:cs typeface="Courier New" panose="02070309020205020404" pitchFamily="49" charset="0"/>
              </a:rPr>
              <a:t>    virtual</a:t>
            </a:r>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err="1">
                <a:solidFill>
                  <a:srgbClr val="0000FF"/>
                </a:solidFill>
                <a:highlight>
                  <a:srgbClr val="FFFFFF"/>
                </a:highlight>
                <a:latin typeface="Courier New" panose="02070309020205020404" pitchFamily="49" charset="0"/>
                <a:cs typeface="Courier New" panose="02070309020205020404" pitchFamily="49" charset="0"/>
              </a:rPr>
              <a:t>const</a:t>
            </a:r>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a:solidFill>
                  <a:srgbClr val="0000FF"/>
                </a:solidFill>
                <a:highlight>
                  <a:srgbClr val="FFFFFF"/>
                </a:highlight>
                <a:latin typeface="Courier New" panose="02070309020205020404" pitchFamily="49" charset="0"/>
                <a:cs typeface="Courier New" panose="02070309020205020404" pitchFamily="49" charset="0"/>
              </a:rPr>
              <a:t>char</a:t>
            </a:r>
            <a:r>
              <a:rPr lang="en-AU" sz="1000" dirty="0">
                <a:solidFill>
                  <a:srgbClr val="000000"/>
                </a:solidFill>
                <a:highlight>
                  <a:srgbClr val="FFFFFF"/>
                </a:highlight>
                <a:latin typeface="Courier New" panose="02070309020205020404" pitchFamily="49" charset="0"/>
                <a:cs typeface="Courier New" panose="02070309020205020404" pitchFamily="49" charset="0"/>
              </a:rPr>
              <a:t>* what() </a:t>
            </a:r>
            <a:r>
              <a:rPr lang="en-AU" sz="1000" dirty="0" err="1">
                <a:solidFill>
                  <a:srgbClr val="0000FF"/>
                </a:solidFill>
                <a:highlight>
                  <a:srgbClr val="FFFFFF"/>
                </a:highlight>
                <a:latin typeface="Courier New" panose="02070309020205020404" pitchFamily="49" charset="0"/>
                <a:cs typeface="Courier New" panose="02070309020205020404" pitchFamily="49" charset="0"/>
              </a:rPr>
              <a:t>const</a:t>
            </a:r>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1000" dirty="0">
                <a:solidFill>
                  <a:srgbClr val="0000FF"/>
                </a:solidFill>
                <a:highlight>
                  <a:srgbClr val="FFFFFF"/>
                </a:highlight>
                <a:latin typeface="Courier New" panose="02070309020205020404" pitchFamily="49" charset="0"/>
                <a:cs typeface="Courier New" panose="02070309020205020404" pitchFamily="49" charset="0"/>
              </a:rPr>
              <a:t>        return</a:t>
            </a:r>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a:solidFill>
                  <a:srgbClr val="A31515"/>
                </a:solidFill>
                <a:highlight>
                  <a:srgbClr val="FFFFFF"/>
                </a:highlight>
                <a:latin typeface="Courier New" panose="02070309020205020404" pitchFamily="49" charset="0"/>
                <a:cs typeface="Courier New" panose="02070309020205020404" pitchFamily="49" charset="0"/>
              </a:rPr>
              <a:t>"My exception happened"</a:t>
            </a:r>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endParaRPr lang="en-AU"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AU" sz="1000" dirty="0">
                <a:solidFill>
                  <a:srgbClr val="000000"/>
                </a:solidFill>
                <a:highlight>
                  <a:srgbClr val="FFFFFF"/>
                </a:highlight>
                <a:latin typeface="Courier New" panose="02070309020205020404" pitchFamily="49" charset="0"/>
                <a:cs typeface="Courier New" panose="02070309020205020404" pitchFamily="49" charset="0"/>
              </a:rPr>
              <a:t> main () </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1000" dirty="0">
                <a:solidFill>
                  <a:srgbClr val="0000FF"/>
                </a:solidFill>
                <a:highlight>
                  <a:srgbClr val="FFFFFF"/>
                </a:highlight>
                <a:latin typeface="Courier New" panose="02070309020205020404" pitchFamily="49" charset="0"/>
                <a:cs typeface="Courier New" panose="02070309020205020404" pitchFamily="49" charset="0"/>
              </a:rPr>
              <a:t>    try</a:t>
            </a:r>
            <a:endParaRPr lang="en-AU"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1000" dirty="0">
                <a:solidFill>
                  <a:srgbClr val="0000FF"/>
                </a:solidFill>
                <a:highlight>
                  <a:srgbClr val="FFFFFF"/>
                </a:highlight>
                <a:latin typeface="Courier New" panose="02070309020205020404" pitchFamily="49" charset="0"/>
                <a:cs typeface="Courier New" panose="02070309020205020404" pitchFamily="49" charset="0"/>
              </a:rPr>
              <a:t>        throw</a:t>
            </a:r>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err="1">
                <a:solidFill>
                  <a:srgbClr val="2B91AF"/>
                </a:solidFill>
                <a:highlight>
                  <a:srgbClr val="FFFFFF"/>
                </a:highlight>
                <a:latin typeface="Courier New" panose="02070309020205020404" pitchFamily="49" charset="0"/>
                <a:cs typeface="Courier New" panose="02070309020205020404" pitchFamily="49" charset="0"/>
              </a:rPr>
              <a:t>myexception</a:t>
            </a:r>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1000" dirty="0">
                <a:solidFill>
                  <a:srgbClr val="0000FF"/>
                </a:solidFill>
                <a:highlight>
                  <a:srgbClr val="FFFFFF"/>
                </a:highlight>
                <a:latin typeface="Courier New" panose="02070309020205020404" pitchFamily="49" charset="0"/>
                <a:cs typeface="Courier New" panose="02070309020205020404" pitchFamily="49" charset="0"/>
              </a:rPr>
              <a:t>    catch</a:t>
            </a:r>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AU" sz="1000" dirty="0">
                <a:solidFill>
                  <a:srgbClr val="000000"/>
                </a:solidFill>
                <a:highlight>
                  <a:srgbClr val="FFFFFF"/>
                </a:highlight>
                <a:latin typeface="Courier New" panose="02070309020205020404" pitchFamily="49" charset="0"/>
                <a:cs typeface="Courier New" panose="02070309020205020404" pitchFamily="49" charset="0"/>
              </a:rPr>
              <a:t>&amp; e)</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r>
              <a:rPr lang="en-AU" sz="1000" dirty="0" err="1">
                <a:solidFill>
                  <a:srgbClr val="000000"/>
                </a:solidFill>
                <a:highlight>
                  <a:srgbClr val="FFFFFF"/>
                </a:highlight>
                <a:latin typeface="Courier New" panose="02070309020205020404" pitchFamily="49" charset="0"/>
                <a:cs typeface="Courier New" panose="02070309020205020404" pitchFamily="49" charset="0"/>
              </a:rPr>
              <a:t>cout</a:t>
            </a:r>
            <a:r>
              <a:rPr lang="en-AU" sz="1000" dirty="0">
                <a:solidFill>
                  <a:srgbClr val="000000"/>
                </a:solidFill>
                <a:highlight>
                  <a:srgbClr val="FFFFFF"/>
                </a:highlight>
                <a:latin typeface="Courier New" panose="02070309020205020404" pitchFamily="49" charset="0"/>
                <a:cs typeface="Courier New" panose="02070309020205020404" pitchFamily="49" charset="0"/>
              </a:rPr>
              <a:t> &lt;&lt; </a:t>
            </a:r>
            <a:r>
              <a:rPr lang="en-AU" sz="1000" dirty="0" err="1">
                <a:solidFill>
                  <a:srgbClr val="000000"/>
                </a:solidFill>
                <a:highlight>
                  <a:srgbClr val="FFFFFF"/>
                </a:highlight>
                <a:latin typeface="Courier New" panose="02070309020205020404" pitchFamily="49" charset="0"/>
                <a:cs typeface="Courier New" panose="02070309020205020404" pitchFamily="49" charset="0"/>
              </a:rPr>
              <a:t>e.what</a:t>
            </a:r>
            <a:r>
              <a:rPr lang="en-AU" sz="1000" dirty="0">
                <a:solidFill>
                  <a:srgbClr val="000000"/>
                </a:solidFill>
                <a:highlight>
                  <a:srgbClr val="FFFFFF"/>
                </a:highlight>
                <a:latin typeface="Courier New" panose="02070309020205020404" pitchFamily="49" charset="0"/>
                <a:cs typeface="Courier New" panose="02070309020205020404" pitchFamily="49" charset="0"/>
              </a:rPr>
              <a:t>() &lt;&lt; </a:t>
            </a:r>
            <a:r>
              <a:rPr lang="en-AU" sz="1000" dirty="0">
                <a:solidFill>
                  <a:srgbClr val="A31515"/>
                </a:solidFill>
                <a:highlight>
                  <a:srgbClr val="FFFFFF"/>
                </a:highlight>
                <a:latin typeface="Courier New" panose="02070309020205020404" pitchFamily="49" charset="0"/>
                <a:cs typeface="Courier New" panose="02070309020205020404" pitchFamily="49" charset="0"/>
              </a:rPr>
              <a:t>'\n'</a:t>
            </a:r>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1000" dirty="0">
                <a:solidFill>
                  <a:srgbClr val="0000FF"/>
                </a:solidFill>
                <a:highlight>
                  <a:srgbClr val="FFFFFF"/>
                </a:highlight>
                <a:latin typeface="Courier New" panose="02070309020205020404" pitchFamily="49" charset="0"/>
                <a:cs typeface="Courier New" panose="02070309020205020404" pitchFamily="49" charset="0"/>
              </a:rPr>
              <a:t>    return</a:t>
            </a:r>
            <a:r>
              <a:rPr lang="en-AU" sz="1000" dirty="0">
                <a:solidFill>
                  <a:srgbClr val="000000"/>
                </a:solidFill>
                <a:highlight>
                  <a:srgbClr val="FFFFFF"/>
                </a:highlight>
                <a:latin typeface="Courier New" panose="02070309020205020404" pitchFamily="49" charset="0"/>
                <a:cs typeface="Courier New" panose="02070309020205020404" pitchFamily="49" charset="0"/>
              </a:rPr>
              <a:t> 0;</a:t>
            </a:r>
          </a:p>
          <a:p>
            <a:r>
              <a:rPr lang="en-AU" sz="10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TextBox 5"/>
          <p:cNvSpPr txBox="1"/>
          <p:nvPr/>
        </p:nvSpPr>
        <p:spPr>
          <a:xfrm>
            <a:off x="4860032" y="478454"/>
            <a:ext cx="4032448" cy="4524315"/>
          </a:xfrm>
          <a:prstGeom prst="rect">
            <a:avLst/>
          </a:prstGeom>
          <a:solidFill>
            <a:schemeClr val="bg1"/>
          </a:solidFill>
        </p:spPr>
        <p:txBody>
          <a:bodyPr wrap="square" rtlCol="0">
            <a:spAutoFit/>
          </a:bodyPr>
          <a:lstStyle/>
          <a:p>
            <a:r>
              <a:rPr lang="en-AU" sz="900" dirty="0" err="1">
                <a:solidFill>
                  <a:srgbClr val="0000FF"/>
                </a:solidFill>
                <a:highlight>
                  <a:srgbClr val="FFFFFF"/>
                </a:highlight>
                <a:latin typeface="Courier New" panose="02070309020205020404" pitchFamily="49" charset="0"/>
                <a:cs typeface="Courier New" panose="02070309020205020404" pitchFamily="49" charset="0"/>
              </a:rPr>
              <a:t>int</a:t>
            </a:r>
            <a:r>
              <a:rPr lang="en-AU" sz="900" dirty="0">
                <a:solidFill>
                  <a:srgbClr val="000000"/>
                </a:solidFill>
                <a:highlight>
                  <a:srgbClr val="FFFFFF"/>
                </a:highlight>
                <a:latin typeface="Courier New" panose="02070309020205020404" pitchFamily="49" charset="0"/>
                <a:cs typeface="Courier New" panose="02070309020205020404" pitchFamily="49" charset="0"/>
              </a:rPr>
              <a:t> main () </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900" dirty="0">
                <a:solidFill>
                  <a:srgbClr val="0000FF"/>
                </a:solidFill>
                <a:highlight>
                  <a:srgbClr val="FFFFFF"/>
                </a:highlight>
                <a:latin typeface="Courier New" panose="02070309020205020404" pitchFamily="49" charset="0"/>
                <a:cs typeface="Courier New" panose="02070309020205020404" pitchFamily="49" charset="0"/>
              </a:rPr>
              <a:t>    </a:t>
            </a:r>
            <a:r>
              <a:rPr lang="en-AU" sz="900" dirty="0" err="1">
                <a:solidFill>
                  <a:srgbClr val="0000FF"/>
                </a:solidFill>
                <a:highlight>
                  <a:srgbClr val="FFFFFF"/>
                </a:highlight>
                <a:latin typeface="Courier New" panose="02070309020205020404" pitchFamily="49" charset="0"/>
                <a:cs typeface="Courier New" panose="02070309020205020404" pitchFamily="49" charset="0"/>
              </a:rPr>
              <a:t>int</a:t>
            </a:r>
            <a:r>
              <a:rPr lang="en-AU" sz="900" dirty="0">
                <a:solidFill>
                  <a:srgbClr val="000000"/>
                </a:solidFill>
                <a:highlight>
                  <a:srgbClr val="FFFFFF"/>
                </a:highlight>
                <a:latin typeface="Courier New" panose="02070309020205020404" pitchFamily="49" charset="0"/>
                <a:cs typeface="Courier New" panose="02070309020205020404" pitchFamily="49" charset="0"/>
              </a:rPr>
              <a:t> </a:t>
            </a:r>
            <a:r>
              <a:rPr lang="en-AU" sz="900" dirty="0" err="1">
                <a:solidFill>
                  <a:srgbClr val="000000"/>
                </a:solidFill>
                <a:highlight>
                  <a:srgbClr val="FFFFFF"/>
                </a:highlight>
                <a:latin typeface="Courier New" panose="02070309020205020404" pitchFamily="49" charset="0"/>
                <a:cs typeface="Courier New" panose="02070309020205020404" pitchFamily="49" charset="0"/>
              </a:rPr>
              <a:t>i</a:t>
            </a:r>
            <a:r>
              <a:rPr lang="en-AU" sz="900" dirty="0">
                <a:solidFill>
                  <a:srgbClr val="000000"/>
                </a:solidFill>
                <a:highlight>
                  <a:srgbClr val="FFFFFF"/>
                </a:highlight>
                <a:latin typeface="Courier New" panose="02070309020205020404" pitchFamily="49" charset="0"/>
                <a:cs typeface="Courier New" panose="02070309020205020404" pitchFamily="49" charset="0"/>
              </a:rPr>
              <a:t> = 1;</a:t>
            </a:r>
          </a:p>
          <a:p>
            <a:r>
              <a:rPr lang="en-AU" sz="900" dirty="0">
                <a:solidFill>
                  <a:srgbClr val="0000FF"/>
                </a:solidFill>
                <a:highlight>
                  <a:srgbClr val="FFFFFF"/>
                </a:highlight>
                <a:latin typeface="Courier New" panose="02070309020205020404" pitchFamily="49" charset="0"/>
                <a:cs typeface="Courier New" panose="02070309020205020404" pitchFamily="49" charset="0"/>
              </a:rPr>
              <a:t>    try</a:t>
            </a:r>
            <a:endParaRPr lang="en-AU" sz="9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FF"/>
                </a:solidFill>
                <a:highlight>
                  <a:srgbClr val="FFFFFF"/>
                </a:highlight>
                <a:latin typeface="Courier New" panose="02070309020205020404" pitchFamily="49" charset="0"/>
                <a:cs typeface="Courier New" panose="02070309020205020404" pitchFamily="49" charset="0"/>
              </a:rPr>
              <a:t>        if</a:t>
            </a:r>
            <a:r>
              <a:rPr lang="en-AU" sz="900" dirty="0">
                <a:solidFill>
                  <a:srgbClr val="000000"/>
                </a:solidFill>
                <a:highlight>
                  <a:srgbClr val="FFFFFF"/>
                </a:highlight>
                <a:latin typeface="Courier New" panose="02070309020205020404" pitchFamily="49" charset="0"/>
                <a:cs typeface="Courier New" panose="02070309020205020404" pitchFamily="49" charset="0"/>
              </a:rPr>
              <a:t> ( </a:t>
            </a:r>
            <a:r>
              <a:rPr lang="en-AU" sz="900" dirty="0" err="1">
                <a:solidFill>
                  <a:srgbClr val="000000"/>
                </a:solidFill>
                <a:highlight>
                  <a:srgbClr val="FFFFFF"/>
                </a:highlight>
                <a:latin typeface="Courier New" panose="02070309020205020404" pitchFamily="49" charset="0"/>
                <a:cs typeface="Courier New" panose="02070309020205020404" pitchFamily="49" charset="0"/>
              </a:rPr>
              <a:t>i</a:t>
            </a:r>
            <a:r>
              <a:rPr lang="en-AU" sz="900" dirty="0">
                <a:solidFill>
                  <a:srgbClr val="000000"/>
                </a:solidFill>
                <a:highlight>
                  <a:srgbClr val="FFFFFF"/>
                </a:highlight>
                <a:latin typeface="Courier New" panose="02070309020205020404" pitchFamily="49" charset="0"/>
                <a:cs typeface="Courier New" panose="02070309020205020404" pitchFamily="49" charset="0"/>
              </a:rPr>
              <a:t> == 1 )</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FF"/>
                </a:solidFill>
                <a:highlight>
                  <a:srgbClr val="FFFFFF"/>
                </a:highlight>
                <a:latin typeface="Courier New" panose="02070309020205020404" pitchFamily="49" charset="0"/>
                <a:cs typeface="Courier New" panose="02070309020205020404" pitchFamily="49" charset="0"/>
              </a:rPr>
              <a:t>            throw</a:t>
            </a:r>
            <a:r>
              <a:rPr lang="en-AU" sz="900" dirty="0">
                <a:solidFill>
                  <a:srgbClr val="000000"/>
                </a:solidFill>
                <a:highlight>
                  <a:srgbClr val="FFFFFF"/>
                </a:highlight>
                <a:latin typeface="Courier New" panose="02070309020205020404" pitchFamily="49" charset="0"/>
                <a:cs typeface="Courier New" panose="02070309020205020404" pitchFamily="49" charset="0"/>
              </a:rPr>
              <a:t> </a:t>
            </a:r>
            <a:r>
              <a:rPr lang="en-AU" sz="900" dirty="0" err="1">
                <a:solidFill>
                  <a:srgbClr val="2B91AF"/>
                </a:solidFill>
                <a:highlight>
                  <a:srgbClr val="FFFFFF"/>
                </a:highlight>
                <a:latin typeface="Courier New" panose="02070309020205020404" pitchFamily="49" charset="0"/>
                <a:cs typeface="Courier New" panose="02070309020205020404" pitchFamily="49" charset="0"/>
              </a:rPr>
              <a:t>myexception</a:t>
            </a:r>
            <a:r>
              <a:rPr lang="en-AU" sz="9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FF"/>
                </a:solidFill>
                <a:highlight>
                  <a:srgbClr val="FFFFFF"/>
                </a:highlight>
                <a:latin typeface="Courier New" panose="02070309020205020404" pitchFamily="49" charset="0"/>
                <a:cs typeface="Courier New" panose="02070309020205020404" pitchFamily="49" charset="0"/>
              </a:rPr>
              <a:t>        else</a:t>
            </a:r>
            <a:r>
              <a:rPr lang="en-AU" sz="900" dirty="0">
                <a:solidFill>
                  <a:srgbClr val="000000"/>
                </a:solidFill>
                <a:highlight>
                  <a:srgbClr val="FFFFFF"/>
                </a:highlight>
                <a:latin typeface="Courier New" panose="02070309020205020404" pitchFamily="49" charset="0"/>
                <a:cs typeface="Courier New" panose="02070309020205020404" pitchFamily="49" charset="0"/>
              </a:rPr>
              <a:t> </a:t>
            </a:r>
            <a:r>
              <a:rPr lang="en-AU" sz="900" dirty="0">
                <a:solidFill>
                  <a:srgbClr val="0000FF"/>
                </a:solidFill>
                <a:highlight>
                  <a:srgbClr val="FFFFFF"/>
                </a:highlight>
                <a:latin typeface="Courier New" panose="02070309020205020404" pitchFamily="49" charset="0"/>
                <a:cs typeface="Courier New" panose="02070309020205020404" pitchFamily="49" charset="0"/>
              </a:rPr>
              <a:t>if</a:t>
            </a:r>
            <a:r>
              <a:rPr lang="en-AU" sz="900" dirty="0">
                <a:solidFill>
                  <a:srgbClr val="000000"/>
                </a:solidFill>
                <a:highlight>
                  <a:srgbClr val="FFFFFF"/>
                </a:highlight>
                <a:latin typeface="Courier New" panose="02070309020205020404" pitchFamily="49" charset="0"/>
                <a:cs typeface="Courier New" panose="02070309020205020404" pitchFamily="49" charset="0"/>
              </a:rPr>
              <a:t> ( </a:t>
            </a:r>
            <a:r>
              <a:rPr lang="en-AU" sz="900" dirty="0" err="1">
                <a:solidFill>
                  <a:srgbClr val="000000"/>
                </a:solidFill>
                <a:highlight>
                  <a:srgbClr val="FFFFFF"/>
                </a:highlight>
                <a:latin typeface="Courier New" panose="02070309020205020404" pitchFamily="49" charset="0"/>
                <a:cs typeface="Courier New" panose="02070309020205020404" pitchFamily="49" charset="0"/>
              </a:rPr>
              <a:t>i</a:t>
            </a:r>
            <a:r>
              <a:rPr lang="en-AU" sz="900" dirty="0">
                <a:solidFill>
                  <a:srgbClr val="000000"/>
                </a:solidFill>
                <a:highlight>
                  <a:srgbClr val="FFFFFF"/>
                </a:highlight>
                <a:latin typeface="Courier New" panose="02070309020205020404" pitchFamily="49" charset="0"/>
                <a:cs typeface="Courier New" panose="02070309020205020404" pitchFamily="49" charset="0"/>
              </a:rPr>
              <a:t> == 2 )</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FF"/>
                </a:solidFill>
                <a:highlight>
                  <a:srgbClr val="FFFFFF"/>
                </a:highlight>
                <a:latin typeface="Courier New" panose="02070309020205020404" pitchFamily="49" charset="0"/>
                <a:cs typeface="Courier New" panose="02070309020205020404" pitchFamily="49" charset="0"/>
              </a:rPr>
              <a:t>            throw</a:t>
            </a:r>
            <a:r>
              <a:rPr lang="en-AU" sz="900" dirty="0">
                <a:solidFill>
                  <a:srgbClr val="000000"/>
                </a:solidFill>
                <a:highlight>
                  <a:srgbClr val="FFFFFF"/>
                </a:highlight>
                <a:latin typeface="Courier New" panose="02070309020205020404" pitchFamily="49" charset="0"/>
                <a:cs typeface="Courier New" panose="02070309020205020404" pitchFamily="49" charset="0"/>
              </a:rPr>
              <a:t> </a:t>
            </a:r>
            <a:r>
              <a:rPr lang="en-AU" sz="900" dirty="0" err="1">
                <a:solidFill>
                  <a:srgbClr val="000000"/>
                </a:solidFill>
                <a:highlight>
                  <a:srgbClr val="FFFFFF"/>
                </a:highlight>
                <a:latin typeface="Courier New" panose="02070309020205020404" pitchFamily="49" charset="0"/>
                <a:cs typeface="Courier New" panose="02070309020205020404" pitchFamily="49" charset="0"/>
              </a:rPr>
              <a:t>i</a:t>
            </a:r>
            <a:r>
              <a:rPr lang="en-AU" sz="9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FF"/>
                </a:solidFill>
                <a:highlight>
                  <a:srgbClr val="FFFFFF"/>
                </a:highlight>
                <a:latin typeface="Courier New" panose="02070309020205020404" pitchFamily="49" charset="0"/>
                <a:cs typeface="Courier New" panose="02070309020205020404" pitchFamily="49" charset="0"/>
              </a:rPr>
              <a:t>        else</a:t>
            </a:r>
            <a:endParaRPr lang="en-AU" sz="900" dirty="0">
              <a:solidFill>
                <a:srgbClr val="000000"/>
              </a:solidFill>
              <a:highlight>
                <a:srgbClr val="FFFFFF"/>
              </a:highlight>
              <a:latin typeface="Courier New" panose="02070309020205020404" pitchFamily="49" charset="0"/>
              <a:cs typeface="Courier New" panose="02070309020205020404" pitchFamily="49" charset="0"/>
            </a:endParaRP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FF"/>
                </a:solidFill>
                <a:highlight>
                  <a:srgbClr val="FFFFFF"/>
                </a:highlight>
                <a:latin typeface="Courier New" panose="02070309020205020404" pitchFamily="49" charset="0"/>
                <a:cs typeface="Courier New" panose="02070309020205020404" pitchFamily="49" charset="0"/>
              </a:rPr>
              <a:t>            throw</a:t>
            </a:r>
            <a:r>
              <a:rPr lang="en-AU" sz="900" dirty="0">
                <a:solidFill>
                  <a:srgbClr val="000000"/>
                </a:solidFill>
                <a:highlight>
                  <a:srgbClr val="FFFFFF"/>
                </a:highlight>
                <a:latin typeface="Courier New" panose="02070309020205020404" pitchFamily="49" charset="0"/>
                <a:cs typeface="Courier New" panose="02070309020205020404" pitchFamily="49" charset="0"/>
              </a:rPr>
              <a:t> 7.f;</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FF"/>
                </a:solidFill>
                <a:highlight>
                  <a:srgbClr val="FFFFFF"/>
                </a:highlight>
                <a:latin typeface="Courier New" panose="02070309020205020404" pitchFamily="49" charset="0"/>
                <a:cs typeface="Courier New" panose="02070309020205020404" pitchFamily="49" charset="0"/>
              </a:rPr>
              <a:t>    catch</a:t>
            </a:r>
            <a:r>
              <a:rPr lang="en-AU" sz="900" dirty="0">
                <a:solidFill>
                  <a:srgbClr val="000000"/>
                </a:solidFill>
                <a:highlight>
                  <a:srgbClr val="FFFFFF"/>
                </a:highlight>
                <a:latin typeface="Courier New" panose="02070309020205020404" pitchFamily="49" charset="0"/>
                <a:cs typeface="Courier New" panose="02070309020205020404" pitchFamily="49" charset="0"/>
              </a:rPr>
              <a:t> (</a:t>
            </a:r>
            <a:r>
              <a:rPr lang="en-AU" sz="900" dirty="0">
                <a:solidFill>
                  <a:srgbClr val="2B91AF"/>
                </a:solidFill>
                <a:highlight>
                  <a:srgbClr val="FFFFFF"/>
                </a:highlight>
                <a:latin typeface="Courier New" panose="02070309020205020404" pitchFamily="49" charset="0"/>
                <a:cs typeface="Courier New" panose="02070309020205020404" pitchFamily="49" charset="0"/>
              </a:rPr>
              <a:t>exception</a:t>
            </a:r>
            <a:r>
              <a:rPr lang="en-AU" sz="900" dirty="0">
                <a:solidFill>
                  <a:srgbClr val="000000"/>
                </a:solidFill>
                <a:highlight>
                  <a:srgbClr val="FFFFFF"/>
                </a:highlight>
                <a:latin typeface="Courier New" panose="02070309020205020404" pitchFamily="49" charset="0"/>
                <a:cs typeface="Courier New" panose="02070309020205020404" pitchFamily="49" charset="0"/>
              </a:rPr>
              <a:t>&amp; e)</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r>
              <a:rPr lang="en-AU" sz="900" dirty="0" err="1">
                <a:solidFill>
                  <a:srgbClr val="000000"/>
                </a:solidFill>
                <a:highlight>
                  <a:srgbClr val="FFFFFF"/>
                </a:highlight>
                <a:latin typeface="Courier New" panose="02070309020205020404" pitchFamily="49" charset="0"/>
                <a:cs typeface="Courier New" panose="02070309020205020404" pitchFamily="49" charset="0"/>
              </a:rPr>
              <a:t>cout</a:t>
            </a:r>
            <a:r>
              <a:rPr lang="en-AU" sz="900" dirty="0">
                <a:solidFill>
                  <a:srgbClr val="000000"/>
                </a:solidFill>
                <a:highlight>
                  <a:srgbClr val="FFFFFF"/>
                </a:highlight>
                <a:latin typeface="Courier New" panose="02070309020205020404" pitchFamily="49" charset="0"/>
                <a:cs typeface="Courier New" panose="02070309020205020404" pitchFamily="49" charset="0"/>
              </a:rPr>
              <a:t> &lt;&lt; </a:t>
            </a:r>
            <a:r>
              <a:rPr lang="en-AU" sz="900" dirty="0" err="1">
                <a:solidFill>
                  <a:srgbClr val="000000"/>
                </a:solidFill>
                <a:highlight>
                  <a:srgbClr val="FFFFFF"/>
                </a:highlight>
                <a:latin typeface="Courier New" panose="02070309020205020404" pitchFamily="49" charset="0"/>
                <a:cs typeface="Courier New" panose="02070309020205020404" pitchFamily="49" charset="0"/>
              </a:rPr>
              <a:t>e.what</a:t>
            </a:r>
            <a:r>
              <a:rPr lang="en-AU" sz="900" dirty="0">
                <a:solidFill>
                  <a:srgbClr val="000000"/>
                </a:solidFill>
                <a:highlight>
                  <a:srgbClr val="FFFFFF"/>
                </a:highlight>
                <a:latin typeface="Courier New" panose="02070309020205020404" pitchFamily="49" charset="0"/>
                <a:cs typeface="Courier New" panose="02070309020205020404" pitchFamily="49" charset="0"/>
              </a:rPr>
              <a:t>() &lt;&lt; </a:t>
            </a:r>
            <a:r>
              <a:rPr lang="en-AU" sz="900" dirty="0">
                <a:solidFill>
                  <a:srgbClr val="A31515"/>
                </a:solidFill>
                <a:highlight>
                  <a:srgbClr val="FFFFFF"/>
                </a:highlight>
                <a:latin typeface="Courier New" panose="02070309020205020404" pitchFamily="49" charset="0"/>
                <a:cs typeface="Courier New" panose="02070309020205020404" pitchFamily="49" charset="0"/>
              </a:rPr>
              <a:t>'\n'</a:t>
            </a:r>
            <a:r>
              <a:rPr lang="en-AU" sz="9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FF"/>
                </a:solidFill>
                <a:highlight>
                  <a:srgbClr val="FFFFFF"/>
                </a:highlight>
                <a:latin typeface="Courier New" panose="02070309020205020404" pitchFamily="49" charset="0"/>
                <a:cs typeface="Courier New" panose="02070309020205020404" pitchFamily="49" charset="0"/>
              </a:rPr>
              <a:t>    catch</a:t>
            </a:r>
            <a:r>
              <a:rPr lang="en-AU" sz="900" dirty="0">
                <a:solidFill>
                  <a:srgbClr val="000000"/>
                </a:solidFill>
                <a:highlight>
                  <a:srgbClr val="FFFFFF"/>
                </a:highlight>
                <a:latin typeface="Courier New" panose="02070309020205020404" pitchFamily="49" charset="0"/>
                <a:cs typeface="Courier New" panose="02070309020205020404" pitchFamily="49" charset="0"/>
              </a:rPr>
              <a:t> (</a:t>
            </a:r>
            <a:r>
              <a:rPr lang="en-AU" sz="900" dirty="0" err="1">
                <a:solidFill>
                  <a:srgbClr val="0000FF"/>
                </a:solidFill>
                <a:highlight>
                  <a:srgbClr val="FFFFFF"/>
                </a:highlight>
                <a:latin typeface="Courier New" panose="02070309020205020404" pitchFamily="49" charset="0"/>
                <a:cs typeface="Courier New" panose="02070309020205020404" pitchFamily="49" charset="0"/>
              </a:rPr>
              <a:t>int</a:t>
            </a:r>
            <a:r>
              <a:rPr lang="en-AU" sz="900" dirty="0">
                <a:solidFill>
                  <a:srgbClr val="000000"/>
                </a:solidFill>
                <a:highlight>
                  <a:srgbClr val="FFFFFF"/>
                </a:highlight>
                <a:latin typeface="Courier New" panose="02070309020205020404" pitchFamily="49" charset="0"/>
                <a:cs typeface="Courier New" panose="02070309020205020404" pitchFamily="49" charset="0"/>
              </a:rPr>
              <a:t> e)</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r>
              <a:rPr lang="en-AU" sz="900" dirty="0" err="1">
                <a:solidFill>
                  <a:srgbClr val="000000"/>
                </a:solidFill>
                <a:highlight>
                  <a:srgbClr val="FFFFFF"/>
                </a:highlight>
                <a:latin typeface="Courier New" panose="02070309020205020404" pitchFamily="49" charset="0"/>
                <a:cs typeface="Courier New" panose="02070309020205020404" pitchFamily="49" charset="0"/>
              </a:rPr>
              <a:t>cout</a:t>
            </a:r>
            <a:r>
              <a:rPr lang="en-AU" sz="900" dirty="0">
                <a:solidFill>
                  <a:srgbClr val="000000"/>
                </a:solidFill>
                <a:highlight>
                  <a:srgbClr val="FFFFFF"/>
                </a:highlight>
                <a:latin typeface="Courier New" panose="02070309020205020404" pitchFamily="49" charset="0"/>
                <a:cs typeface="Courier New" panose="02070309020205020404" pitchFamily="49" charset="0"/>
              </a:rPr>
              <a:t> &lt;&lt; e &lt;&lt; </a:t>
            </a:r>
            <a:r>
              <a:rPr lang="en-AU" sz="900" dirty="0">
                <a:solidFill>
                  <a:srgbClr val="A31515"/>
                </a:solidFill>
                <a:highlight>
                  <a:srgbClr val="FFFFFF"/>
                </a:highlight>
                <a:latin typeface="Courier New" panose="02070309020205020404" pitchFamily="49" charset="0"/>
                <a:cs typeface="Courier New" panose="02070309020205020404" pitchFamily="49" charset="0"/>
              </a:rPr>
              <a:t>'\n'</a:t>
            </a:r>
            <a:r>
              <a:rPr lang="en-AU" sz="9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FF"/>
                </a:solidFill>
                <a:highlight>
                  <a:srgbClr val="FFFFFF"/>
                </a:highlight>
                <a:latin typeface="Courier New" panose="02070309020205020404" pitchFamily="49" charset="0"/>
                <a:cs typeface="Courier New" panose="02070309020205020404" pitchFamily="49" charset="0"/>
              </a:rPr>
              <a:t>    catch</a:t>
            </a:r>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r>
              <a:rPr lang="en-AU" sz="900" dirty="0" err="1">
                <a:solidFill>
                  <a:srgbClr val="000000"/>
                </a:solidFill>
                <a:highlight>
                  <a:srgbClr val="FFFFFF"/>
                </a:highlight>
                <a:latin typeface="Courier New" panose="02070309020205020404" pitchFamily="49" charset="0"/>
                <a:cs typeface="Courier New" panose="02070309020205020404" pitchFamily="49" charset="0"/>
              </a:rPr>
              <a:t>cout</a:t>
            </a:r>
            <a:r>
              <a:rPr lang="en-AU" sz="900" dirty="0">
                <a:solidFill>
                  <a:srgbClr val="000000"/>
                </a:solidFill>
                <a:highlight>
                  <a:srgbClr val="FFFFFF"/>
                </a:highlight>
                <a:latin typeface="Courier New" panose="02070309020205020404" pitchFamily="49" charset="0"/>
                <a:cs typeface="Courier New" panose="02070309020205020404" pitchFamily="49" charset="0"/>
              </a:rPr>
              <a:t> &lt;&lt; </a:t>
            </a:r>
            <a:r>
              <a:rPr lang="en-AU" sz="900" dirty="0">
                <a:solidFill>
                  <a:srgbClr val="A31515"/>
                </a:solidFill>
                <a:highlight>
                  <a:srgbClr val="FFFFFF"/>
                </a:highlight>
                <a:latin typeface="Courier New" panose="02070309020205020404" pitchFamily="49" charset="0"/>
                <a:cs typeface="Courier New" panose="02070309020205020404" pitchFamily="49" charset="0"/>
              </a:rPr>
              <a:t>"unknown error occurred"</a:t>
            </a:r>
            <a:r>
              <a:rPr lang="en-AU" sz="900" dirty="0">
                <a:solidFill>
                  <a:srgbClr val="000000"/>
                </a:solidFill>
                <a:highlight>
                  <a:srgbClr val="FFFFFF"/>
                </a:highlight>
                <a:latin typeface="Courier New" panose="02070309020205020404" pitchFamily="49" charset="0"/>
                <a:cs typeface="Courier New" panose="02070309020205020404" pitchFamily="49" charset="0"/>
              </a:rPr>
              <a:t> &lt;&lt; </a:t>
            </a:r>
            <a:r>
              <a:rPr lang="en-AU" sz="900" dirty="0">
                <a:solidFill>
                  <a:srgbClr val="A31515"/>
                </a:solidFill>
                <a:highlight>
                  <a:srgbClr val="FFFFFF"/>
                </a:highlight>
                <a:latin typeface="Courier New" panose="02070309020205020404" pitchFamily="49" charset="0"/>
                <a:cs typeface="Courier New" panose="02070309020205020404" pitchFamily="49" charset="0"/>
              </a:rPr>
              <a:t>'\n'</a:t>
            </a:r>
            <a:r>
              <a:rPr lang="en-AU" sz="900" dirty="0">
                <a:solidFill>
                  <a:srgbClr val="000000"/>
                </a:solidFill>
                <a:highlight>
                  <a:srgbClr val="FFFFFF"/>
                </a:highlight>
                <a:latin typeface="Courier New" panose="02070309020205020404" pitchFamily="49" charset="0"/>
                <a:cs typeface="Courier New" panose="02070309020205020404" pitchFamily="49" charset="0"/>
              </a:rPr>
              <a:t>;</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    }</a:t>
            </a:r>
          </a:p>
          <a:p>
            <a:r>
              <a:rPr lang="en-AU" sz="900" dirty="0">
                <a:solidFill>
                  <a:srgbClr val="0000FF"/>
                </a:solidFill>
                <a:highlight>
                  <a:srgbClr val="FFFFFF"/>
                </a:highlight>
                <a:latin typeface="Courier New" panose="02070309020205020404" pitchFamily="49" charset="0"/>
                <a:cs typeface="Courier New" panose="02070309020205020404" pitchFamily="49" charset="0"/>
              </a:rPr>
              <a:t>    return</a:t>
            </a:r>
            <a:r>
              <a:rPr lang="en-AU" sz="900" dirty="0">
                <a:solidFill>
                  <a:srgbClr val="000000"/>
                </a:solidFill>
                <a:highlight>
                  <a:srgbClr val="FFFFFF"/>
                </a:highlight>
                <a:latin typeface="Courier New" panose="02070309020205020404" pitchFamily="49" charset="0"/>
                <a:cs typeface="Courier New" panose="02070309020205020404" pitchFamily="49" charset="0"/>
              </a:rPr>
              <a:t> 0;</a:t>
            </a:r>
          </a:p>
          <a:p>
            <a:r>
              <a:rPr lang="en-AU" sz="9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938881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AU" smtClean="0"/>
              <a:t>The Problems with Try/Catch</a:t>
            </a:r>
            <a:endParaRPr lang="en-AU" dirty="0"/>
          </a:p>
        </p:txBody>
      </p:sp>
      <p:sp>
        <p:nvSpPr>
          <p:cNvPr id="3" name="Text Placeholder 2"/>
          <p:cNvSpPr>
            <a:spLocks noGrp="1"/>
          </p:cNvSpPr>
          <p:nvPr>
            <p:ph type="body" sz="quarter" idx="10"/>
          </p:nvPr>
        </p:nvSpPr>
        <p:spPr/>
        <p:txBody>
          <a:bodyPr>
            <a:normAutofit fontScale="70000" lnSpcReduction="20000"/>
          </a:bodyPr>
          <a:lstStyle/>
          <a:p>
            <a:r>
              <a:rPr lang="en-AU" dirty="0" smtClean="0">
                <a:solidFill>
                  <a:srgbClr val="00B0F0"/>
                </a:solidFill>
              </a:rPr>
              <a:t>Try/Catch</a:t>
            </a:r>
            <a:r>
              <a:rPr lang="en-AU" dirty="0" smtClean="0"/>
              <a:t> blocks are slow, especially if you use a lot of them</a:t>
            </a:r>
          </a:p>
          <a:p>
            <a:pPr lvl="1"/>
            <a:endParaRPr lang="en-AU" dirty="0" smtClean="0"/>
          </a:p>
          <a:p>
            <a:r>
              <a:rPr lang="en-AU" dirty="0" smtClean="0"/>
              <a:t>While you don’t have to pass the error up the call stack, you don’t have any access to the call stack from the catch block, so it can be hard to figure out where the error came from</a:t>
            </a:r>
          </a:p>
          <a:p>
            <a:pPr lvl="1"/>
            <a:endParaRPr lang="en-AU" dirty="0" smtClean="0"/>
          </a:p>
          <a:p>
            <a:r>
              <a:rPr lang="en-AU" dirty="0" smtClean="0"/>
              <a:t>Can cause confusing execution order, especially with nested try/catch statements</a:t>
            </a:r>
          </a:p>
          <a:p>
            <a:pPr lvl="1"/>
            <a:endParaRPr lang="en-AU" dirty="0" smtClean="0"/>
          </a:p>
          <a:p>
            <a:r>
              <a:rPr lang="en-AU" dirty="0" smtClean="0"/>
              <a:t>Cleaning up memory can difficult</a:t>
            </a:r>
          </a:p>
          <a:p>
            <a:pPr lvl="1"/>
            <a:r>
              <a:rPr lang="en-AU" dirty="0" smtClean="0"/>
              <a:t>Code that will clean up properly from a throw is called </a:t>
            </a:r>
            <a:r>
              <a:rPr lang="en-AU" dirty="0" smtClean="0">
                <a:solidFill>
                  <a:srgbClr val="00B0F0"/>
                </a:solidFill>
              </a:rPr>
              <a:t>exception safe</a:t>
            </a:r>
          </a:p>
          <a:p>
            <a:pPr lvl="1"/>
            <a:r>
              <a:rPr lang="en-AU" dirty="0" smtClean="0"/>
              <a:t>Never call throw in a destructor</a:t>
            </a:r>
            <a:endParaRPr lang="en-AU" dirty="0"/>
          </a:p>
        </p:txBody>
      </p:sp>
    </p:spTree>
    <p:extLst>
      <p:ext uri="{BB962C8B-B14F-4D97-AF65-F5344CB8AC3E}">
        <p14:creationId xmlns:p14="http://schemas.microsoft.com/office/powerpoint/2010/main" val="4115165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dirty="0"/>
          </a:p>
        </p:txBody>
      </p:sp>
      <p:sp>
        <p:nvSpPr>
          <p:cNvPr id="3" name="Text Placeholder 2"/>
          <p:cNvSpPr>
            <a:spLocks noGrp="1"/>
          </p:cNvSpPr>
          <p:nvPr>
            <p:ph type="body" sz="quarter" idx="10"/>
          </p:nvPr>
        </p:nvSpPr>
        <p:spPr/>
        <p:txBody>
          <a:bodyPr>
            <a:normAutofit fontScale="62500" lnSpcReduction="20000"/>
          </a:bodyPr>
          <a:lstStyle/>
          <a:p>
            <a:r>
              <a:rPr lang="en-US" dirty="0" smtClean="0"/>
              <a:t>The Need for Error Handling</a:t>
            </a:r>
          </a:p>
          <a:p>
            <a:pPr lvl="1"/>
            <a:endParaRPr lang="en-US" dirty="0" smtClean="0"/>
          </a:p>
          <a:p>
            <a:r>
              <a:rPr lang="en-US" dirty="0" smtClean="0"/>
              <a:t>Assert</a:t>
            </a:r>
          </a:p>
          <a:p>
            <a:pPr lvl="1"/>
            <a:endParaRPr lang="en-US" dirty="0" smtClean="0"/>
          </a:p>
          <a:p>
            <a:r>
              <a:rPr lang="en-US" dirty="0" smtClean="0"/>
              <a:t>Error Return Codes</a:t>
            </a:r>
          </a:p>
          <a:p>
            <a:pPr lvl="1"/>
            <a:endParaRPr lang="en-US" dirty="0" smtClean="0"/>
          </a:p>
          <a:p>
            <a:r>
              <a:rPr lang="en-US" dirty="0" smtClean="0"/>
              <a:t>The Problem with return codes</a:t>
            </a:r>
          </a:p>
          <a:p>
            <a:pPr lvl="1"/>
            <a:endParaRPr lang="en-US" dirty="0" smtClean="0"/>
          </a:p>
          <a:p>
            <a:r>
              <a:rPr lang="en-US" dirty="0" smtClean="0"/>
              <a:t>Exceptions</a:t>
            </a:r>
          </a:p>
          <a:p>
            <a:pPr lvl="1"/>
            <a:endParaRPr lang="en-US" dirty="0" smtClean="0"/>
          </a:p>
          <a:p>
            <a:r>
              <a:rPr lang="en-US" dirty="0" smtClean="0"/>
              <a:t>Try / Catch</a:t>
            </a:r>
          </a:p>
          <a:p>
            <a:pPr lvl="1"/>
            <a:endParaRPr lang="en-US" dirty="0" smtClean="0"/>
          </a:p>
          <a:p>
            <a:r>
              <a:rPr lang="en-US" dirty="0" smtClean="0"/>
              <a:t>Scope Issues</a:t>
            </a:r>
          </a:p>
          <a:p>
            <a:endParaRPr lang="en-US" dirty="0"/>
          </a:p>
        </p:txBody>
      </p:sp>
    </p:spTree>
    <p:extLst>
      <p:ext uri="{BB962C8B-B14F-4D97-AF65-F5344CB8AC3E}">
        <p14:creationId xmlns:p14="http://schemas.microsoft.com/office/powerpoint/2010/main" val="167332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AU" smtClean="0"/>
              <a:t>So which option should I use?</a:t>
            </a:r>
            <a:endParaRPr lang="en-AU" dirty="0"/>
          </a:p>
        </p:txBody>
      </p:sp>
      <p:sp>
        <p:nvSpPr>
          <p:cNvPr id="3" name="Text Placeholder 2"/>
          <p:cNvSpPr>
            <a:spLocks noGrp="1"/>
          </p:cNvSpPr>
          <p:nvPr>
            <p:ph type="body" sz="quarter" idx="10"/>
          </p:nvPr>
        </p:nvSpPr>
        <p:spPr/>
        <p:txBody>
          <a:bodyPr>
            <a:normAutofit fontScale="77500" lnSpcReduction="20000"/>
          </a:bodyPr>
          <a:lstStyle/>
          <a:p>
            <a:r>
              <a:rPr lang="en-AU" dirty="0" smtClean="0"/>
              <a:t>Use asserts during development</a:t>
            </a:r>
          </a:p>
          <a:p>
            <a:pPr lvl="1"/>
            <a:r>
              <a:rPr lang="en-AU" dirty="0" smtClean="0"/>
              <a:t>Means you can’t ignore errors</a:t>
            </a:r>
          </a:p>
          <a:p>
            <a:pPr lvl="1"/>
            <a:r>
              <a:rPr lang="en-AU" dirty="0" smtClean="0"/>
              <a:t>Is the recommended approach for Games</a:t>
            </a:r>
          </a:p>
          <a:p>
            <a:pPr lvl="1"/>
            <a:endParaRPr lang="en-AU" dirty="0" smtClean="0"/>
          </a:p>
          <a:p>
            <a:r>
              <a:rPr lang="en-AU" dirty="0" smtClean="0"/>
              <a:t>Error codes are common in C Style API’s, such as OpenGL, Win32 API, SDL, GLFW, FMOD</a:t>
            </a:r>
          </a:p>
          <a:p>
            <a:pPr lvl="1"/>
            <a:r>
              <a:rPr lang="en-AU" dirty="0" smtClean="0"/>
              <a:t>This allows the user of an API to choose how the error should be handled</a:t>
            </a:r>
          </a:p>
          <a:p>
            <a:pPr lvl="1"/>
            <a:endParaRPr lang="en-AU" dirty="0" smtClean="0"/>
          </a:p>
          <a:p>
            <a:r>
              <a:rPr lang="en-AU" dirty="0" smtClean="0"/>
              <a:t>Exceptions are very common in Applications </a:t>
            </a:r>
            <a:r>
              <a:rPr lang="en-AU" dirty="0" err="1" smtClean="0"/>
              <a:t>dev</a:t>
            </a:r>
            <a:r>
              <a:rPr lang="en-AU" dirty="0" smtClean="0"/>
              <a:t>, web </a:t>
            </a:r>
            <a:r>
              <a:rPr lang="en-AU" dirty="0" err="1" smtClean="0"/>
              <a:t>dev</a:t>
            </a:r>
            <a:r>
              <a:rPr lang="en-AU" dirty="0" smtClean="0"/>
              <a:t> and server development environments</a:t>
            </a:r>
            <a:endParaRPr lang="en-AU" dirty="0"/>
          </a:p>
        </p:txBody>
      </p:sp>
    </p:spTree>
    <p:extLst>
      <p:ext uri="{BB962C8B-B14F-4D97-AF65-F5344CB8AC3E}">
        <p14:creationId xmlns:p14="http://schemas.microsoft.com/office/powerpoint/2010/main" val="4160425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Text Placeholder 2"/>
          <p:cNvSpPr>
            <a:spLocks noGrp="1"/>
          </p:cNvSpPr>
          <p:nvPr>
            <p:ph type="body" sz="quarter" idx="10"/>
          </p:nvPr>
        </p:nvSpPr>
        <p:spPr/>
        <p:txBody>
          <a:bodyPr/>
          <a:lstStyle/>
          <a:p>
            <a:r>
              <a:rPr lang="en-AU" dirty="0" smtClean="0"/>
              <a:t>Error handling is important for every application you write</a:t>
            </a:r>
          </a:p>
          <a:p>
            <a:pPr lvl="1"/>
            <a:r>
              <a:rPr lang="en-AU" dirty="0" smtClean="0"/>
              <a:t>You must always expect the unexpected!</a:t>
            </a:r>
          </a:p>
          <a:p>
            <a:pPr lvl="1"/>
            <a:endParaRPr lang="en-AU" dirty="0"/>
          </a:p>
          <a:p>
            <a:r>
              <a:rPr lang="en-AU" dirty="0" smtClean="0"/>
              <a:t>Different techniques work in different ways with </a:t>
            </a:r>
            <a:r>
              <a:rPr lang="en-AU" smtClean="0"/>
              <a:t>various pros and cons</a:t>
            </a:r>
            <a:endParaRPr lang="en-AU"/>
          </a:p>
        </p:txBody>
      </p:sp>
    </p:spTree>
    <p:extLst>
      <p:ext uri="{BB962C8B-B14F-4D97-AF65-F5344CB8AC3E}">
        <p14:creationId xmlns:p14="http://schemas.microsoft.com/office/powerpoint/2010/main" val="1481603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p:txBody>
          <a:bodyPr>
            <a:normAutofit fontScale="92500" lnSpcReduction="10000"/>
          </a:bodyPr>
          <a:lstStyle/>
          <a:p>
            <a:r>
              <a:rPr lang="en-AU" dirty="0" err="1"/>
              <a:t>Prata</a:t>
            </a:r>
            <a:r>
              <a:rPr lang="en-AU" dirty="0"/>
              <a:t>, S</a:t>
            </a:r>
            <a:r>
              <a:rPr lang="en-AU" dirty="0" smtClean="0"/>
              <a:t>, 2011, </a:t>
            </a:r>
            <a:r>
              <a:rPr lang="en-AU" i="1" dirty="0"/>
              <a:t>C++ Primer Plus</a:t>
            </a:r>
            <a:r>
              <a:rPr lang="en-AU" dirty="0"/>
              <a:t>, 6</a:t>
            </a:r>
            <a:r>
              <a:rPr lang="en-AU" baseline="30000" dirty="0"/>
              <a:t>th</a:t>
            </a:r>
            <a:r>
              <a:rPr lang="en-AU" dirty="0"/>
              <a:t> Edition, Addison-Wesley </a:t>
            </a:r>
            <a:r>
              <a:rPr lang="en-AU" dirty="0" smtClean="0"/>
              <a:t>Professional</a:t>
            </a:r>
          </a:p>
          <a:p>
            <a:pPr lvl="1"/>
            <a:endParaRPr lang="en-AU" dirty="0"/>
          </a:p>
          <a:p>
            <a:r>
              <a:rPr lang="en-AU" dirty="0" smtClean="0"/>
              <a:t>Article: </a:t>
            </a:r>
            <a:r>
              <a:rPr lang="en-AU" i="1" dirty="0" smtClean="0"/>
              <a:t>Assertions in C++, and Why Not to Use assert()</a:t>
            </a:r>
            <a:endParaRPr lang="en-AU" dirty="0" smtClean="0"/>
          </a:p>
          <a:p>
            <a:pPr lvl="1"/>
            <a:r>
              <a:rPr lang="en-AU" dirty="0">
                <a:hlinkClick r:id="rId2"/>
              </a:rPr>
              <a:t>https://www.softwariness.com/articles/assertions-in-cpp</a:t>
            </a:r>
            <a:r>
              <a:rPr lang="en-AU" dirty="0" smtClean="0">
                <a:hlinkClick r:id="rId2"/>
              </a:rPr>
              <a:t>/</a:t>
            </a:r>
            <a:r>
              <a:rPr lang="en-AU" dirty="0" smtClean="0"/>
              <a:t> </a:t>
            </a:r>
          </a:p>
          <a:p>
            <a:pPr lvl="1"/>
            <a:endParaRPr lang="en-AU" dirty="0"/>
          </a:p>
          <a:p>
            <a:r>
              <a:rPr lang="en-AU" dirty="0" smtClean="0"/>
              <a:t>Article: </a:t>
            </a:r>
            <a:r>
              <a:rPr lang="en-AU" i="1" dirty="0" smtClean="0"/>
              <a:t>C++ Try and Catch</a:t>
            </a:r>
            <a:endParaRPr lang="en-AU" dirty="0" smtClean="0"/>
          </a:p>
          <a:p>
            <a:pPr lvl="1"/>
            <a:r>
              <a:rPr lang="en-AU">
                <a:hlinkClick r:id="rId3"/>
              </a:rPr>
              <a:t>http://www.dev-hq.net/c++/22--</a:t>
            </a:r>
            <a:r>
              <a:rPr lang="en-AU" smtClean="0">
                <a:hlinkClick r:id="rId3"/>
              </a:rPr>
              <a:t>try-and-catch</a:t>
            </a:r>
            <a:r>
              <a:rPr lang="en-AU" smtClean="0"/>
              <a:t> </a:t>
            </a:r>
            <a:endParaRPr lang="en-AU" dirty="0"/>
          </a:p>
        </p:txBody>
      </p:sp>
    </p:spTree>
    <p:extLst>
      <p:ext uri="{BB962C8B-B14F-4D97-AF65-F5344CB8AC3E}">
        <p14:creationId xmlns:p14="http://schemas.microsoft.com/office/powerpoint/2010/main" val="4261972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need for error handling</a:t>
            </a:r>
            <a:endParaRPr lang="en-US" dirty="0"/>
          </a:p>
        </p:txBody>
      </p:sp>
      <p:sp>
        <p:nvSpPr>
          <p:cNvPr id="3" name="Text Placeholder 2"/>
          <p:cNvSpPr>
            <a:spLocks noGrp="1"/>
          </p:cNvSpPr>
          <p:nvPr>
            <p:ph type="body" sz="quarter" idx="10"/>
          </p:nvPr>
        </p:nvSpPr>
        <p:spPr/>
        <p:txBody>
          <a:bodyPr>
            <a:normAutofit fontScale="92500" lnSpcReduction="10000"/>
          </a:bodyPr>
          <a:lstStyle/>
          <a:p>
            <a:r>
              <a:rPr lang="en-US" dirty="0" smtClean="0"/>
              <a:t>Your programs are always going to have errors</a:t>
            </a:r>
          </a:p>
          <a:p>
            <a:pPr marL="0" indent="0" algn="ctr">
              <a:buNone/>
            </a:pPr>
            <a:endParaRPr lang="en-US" dirty="0"/>
          </a:p>
          <a:p>
            <a:pPr marL="0" indent="0" algn="ctr">
              <a:buNone/>
            </a:pPr>
            <a:r>
              <a:rPr lang="en-US" dirty="0" smtClean="0">
                <a:solidFill>
                  <a:srgbClr val="FF0000"/>
                </a:solidFill>
              </a:rPr>
              <a:t>ALWAYS</a:t>
            </a:r>
          </a:p>
          <a:p>
            <a:pPr lvl="1"/>
            <a:endParaRPr lang="en-US" dirty="0" smtClean="0"/>
          </a:p>
          <a:p>
            <a:r>
              <a:rPr lang="en-US" dirty="0" smtClean="0"/>
              <a:t>Other people are going to use your code</a:t>
            </a:r>
          </a:p>
          <a:p>
            <a:pPr lvl="1"/>
            <a:r>
              <a:rPr lang="en-US" dirty="0" smtClean="0"/>
              <a:t>It needs to be immediately clear what they did wrong</a:t>
            </a:r>
          </a:p>
          <a:p>
            <a:pPr lvl="1"/>
            <a:endParaRPr lang="en-US" dirty="0" smtClean="0"/>
          </a:p>
          <a:p>
            <a:r>
              <a:rPr lang="en-AU" dirty="0" smtClean="0"/>
              <a:t>External input can easily be malformed</a:t>
            </a:r>
            <a:endParaRPr lang="en-US" dirty="0"/>
          </a:p>
        </p:txBody>
      </p:sp>
    </p:spTree>
    <p:extLst>
      <p:ext uri="{BB962C8B-B14F-4D97-AF65-F5344CB8AC3E}">
        <p14:creationId xmlns:p14="http://schemas.microsoft.com/office/powerpoint/2010/main" val="1777524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AU" smtClean="0"/>
              <a:t>The need for error handling</a:t>
            </a:r>
            <a:endParaRPr lang="en-AU" dirty="0"/>
          </a:p>
        </p:txBody>
      </p:sp>
      <p:sp>
        <p:nvSpPr>
          <p:cNvPr id="3" name="Text Placeholder 2"/>
          <p:cNvSpPr>
            <a:spLocks noGrp="1"/>
          </p:cNvSpPr>
          <p:nvPr>
            <p:ph type="body" sz="quarter" idx="10"/>
          </p:nvPr>
        </p:nvSpPr>
        <p:spPr/>
        <p:txBody>
          <a:bodyPr>
            <a:normAutofit fontScale="77500" lnSpcReduction="20000"/>
          </a:bodyPr>
          <a:lstStyle/>
          <a:p>
            <a:r>
              <a:rPr lang="en-AU" dirty="0" smtClean="0"/>
              <a:t>For example, imagine letting the player load custom map files…</a:t>
            </a:r>
          </a:p>
          <a:p>
            <a:pPr lvl="1"/>
            <a:r>
              <a:rPr lang="en-AU" dirty="0" smtClean="0"/>
              <a:t>There’s no way to guarantee the file will work</a:t>
            </a:r>
          </a:p>
          <a:p>
            <a:pPr lvl="1"/>
            <a:r>
              <a:rPr lang="en-AU" dirty="0" smtClean="0"/>
              <a:t>Someone might be trying to load an audio file as a level</a:t>
            </a:r>
          </a:p>
          <a:p>
            <a:pPr lvl="1"/>
            <a:r>
              <a:rPr lang="en-AU" dirty="0" smtClean="0"/>
              <a:t>Or maybe they’re trying to load a file that doesn’t even exist!</a:t>
            </a:r>
          </a:p>
          <a:p>
            <a:pPr lvl="1"/>
            <a:endParaRPr lang="en-AU" dirty="0" smtClean="0"/>
          </a:p>
          <a:p>
            <a:r>
              <a:rPr lang="en-AU" dirty="0" smtClean="0"/>
              <a:t>We need to be able to handle errors nicely</a:t>
            </a:r>
          </a:p>
          <a:p>
            <a:pPr lvl="1"/>
            <a:r>
              <a:rPr lang="en-AU" dirty="0" smtClean="0"/>
              <a:t>i.e. without the program just crashing, or giving unexpected behaviour</a:t>
            </a:r>
          </a:p>
          <a:p>
            <a:pPr lvl="1"/>
            <a:endParaRPr lang="en-AU" dirty="0" smtClean="0"/>
          </a:p>
          <a:p>
            <a:r>
              <a:rPr lang="en-AU" dirty="0" smtClean="0"/>
              <a:t>You need to be able to check when things have gone wrong and deal with it as soon as possible</a:t>
            </a:r>
          </a:p>
          <a:p>
            <a:endParaRPr lang="en-AU" dirty="0"/>
          </a:p>
        </p:txBody>
      </p:sp>
    </p:spTree>
    <p:extLst>
      <p:ext uri="{BB962C8B-B14F-4D97-AF65-F5344CB8AC3E}">
        <p14:creationId xmlns:p14="http://schemas.microsoft.com/office/powerpoint/2010/main" val="2658592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techniques</a:t>
            </a:r>
            <a:endParaRPr lang="en-US" dirty="0"/>
          </a:p>
        </p:txBody>
      </p:sp>
      <p:sp>
        <p:nvSpPr>
          <p:cNvPr id="3" name="Text Placeholder 2"/>
          <p:cNvSpPr>
            <a:spLocks noGrp="1"/>
          </p:cNvSpPr>
          <p:nvPr>
            <p:ph type="body" sz="quarter" idx="10"/>
          </p:nvPr>
        </p:nvSpPr>
        <p:spPr/>
        <p:txBody>
          <a:bodyPr/>
          <a:lstStyle/>
          <a:p>
            <a:r>
              <a:rPr lang="en-US" dirty="0" smtClean="0"/>
              <a:t>We will look at these techniques through </a:t>
            </a:r>
            <a:br>
              <a:rPr lang="en-US" dirty="0" smtClean="0"/>
            </a:br>
            <a:r>
              <a:rPr lang="en-US" dirty="0" smtClean="0"/>
              <a:t>the rest of the lecture</a:t>
            </a:r>
          </a:p>
          <a:p>
            <a:pPr lvl="1"/>
            <a:r>
              <a:rPr lang="en-US" dirty="0" smtClean="0">
                <a:solidFill>
                  <a:srgbClr val="00B0F0"/>
                </a:solidFill>
              </a:rPr>
              <a:t>Assert</a:t>
            </a:r>
          </a:p>
          <a:p>
            <a:pPr lvl="1"/>
            <a:r>
              <a:rPr lang="en-US" dirty="0" smtClean="0">
                <a:solidFill>
                  <a:srgbClr val="00B0F0"/>
                </a:solidFill>
              </a:rPr>
              <a:t>Returning Error Codes</a:t>
            </a:r>
          </a:p>
          <a:p>
            <a:pPr lvl="1"/>
            <a:r>
              <a:rPr lang="en-US" dirty="0" smtClean="0">
                <a:solidFill>
                  <a:srgbClr val="00B0F0"/>
                </a:solidFill>
              </a:rPr>
              <a:t>Exception Handling</a:t>
            </a:r>
          </a:p>
          <a:p>
            <a:endParaRPr lang="en-US" dirty="0"/>
          </a:p>
        </p:txBody>
      </p:sp>
    </p:spTree>
    <p:extLst>
      <p:ext uri="{BB962C8B-B14F-4D97-AF65-F5344CB8AC3E}">
        <p14:creationId xmlns:p14="http://schemas.microsoft.com/office/powerpoint/2010/main" val="3047714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AU" smtClean="0"/>
              <a:t>Assert</a:t>
            </a:r>
            <a:endParaRPr lang="en-AU" dirty="0"/>
          </a:p>
        </p:txBody>
      </p:sp>
      <p:sp>
        <p:nvSpPr>
          <p:cNvPr id="3" name="Text Placeholder 2"/>
          <p:cNvSpPr>
            <a:spLocks noGrp="1"/>
          </p:cNvSpPr>
          <p:nvPr>
            <p:ph type="body" sz="quarter" idx="10"/>
          </p:nvPr>
        </p:nvSpPr>
        <p:spPr/>
        <p:txBody>
          <a:bodyPr>
            <a:normAutofit fontScale="85000" lnSpcReduction="10000"/>
          </a:bodyPr>
          <a:lstStyle/>
          <a:p>
            <a:r>
              <a:rPr lang="en-AU" dirty="0" smtClean="0"/>
              <a:t>An </a:t>
            </a:r>
            <a:r>
              <a:rPr lang="en-AU" dirty="0" smtClean="0">
                <a:solidFill>
                  <a:srgbClr val="00B0F0"/>
                </a:solidFill>
              </a:rPr>
              <a:t>assert</a:t>
            </a:r>
            <a:r>
              <a:rPr lang="en-AU" dirty="0" smtClean="0"/>
              <a:t> prints out what error occurred, then forces the program to crash</a:t>
            </a:r>
          </a:p>
          <a:p>
            <a:pPr lvl="1"/>
            <a:r>
              <a:rPr lang="en-AU" dirty="0" smtClean="0"/>
              <a:t>Should be used during development, so errors can’t be ignored</a:t>
            </a:r>
          </a:p>
          <a:p>
            <a:pPr lvl="1"/>
            <a:endParaRPr lang="en-AU" dirty="0" smtClean="0"/>
          </a:p>
          <a:p>
            <a:r>
              <a:rPr lang="en-AU" dirty="0" smtClean="0"/>
              <a:t>This will  crash the program</a:t>
            </a:r>
          </a:p>
          <a:p>
            <a:pPr lvl="1"/>
            <a:endParaRPr lang="en-AU" dirty="0" smtClean="0"/>
          </a:p>
          <a:p>
            <a:r>
              <a:rPr lang="en-AU" dirty="0" smtClean="0"/>
              <a:t>It should be used where you can’t logically recover from the error</a:t>
            </a:r>
          </a:p>
          <a:p>
            <a:pPr lvl="1"/>
            <a:r>
              <a:rPr lang="en-AU" dirty="0" smtClean="0"/>
              <a:t>Or when a method is called at an inappropriate time</a:t>
            </a:r>
          </a:p>
        </p:txBody>
      </p:sp>
    </p:spTree>
    <p:extLst>
      <p:ext uri="{BB962C8B-B14F-4D97-AF65-F5344CB8AC3E}">
        <p14:creationId xmlns:p14="http://schemas.microsoft.com/office/powerpoint/2010/main" val="284677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AU" smtClean="0"/>
              <a:t>Assert</a:t>
            </a:r>
            <a:endParaRPr lang="en-AU" dirty="0"/>
          </a:p>
        </p:txBody>
      </p:sp>
      <p:sp>
        <p:nvSpPr>
          <p:cNvPr id="5" name="Text Placeholder 4"/>
          <p:cNvSpPr>
            <a:spLocks noGrp="1"/>
          </p:cNvSpPr>
          <p:nvPr>
            <p:ph type="body" sz="quarter" idx="10"/>
          </p:nvPr>
        </p:nvSpPr>
        <p:spPr/>
        <p:txBody>
          <a:bodyPr/>
          <a:lstStyle/>
          <a:p>
            <a:r>
              <a:rPr lang="en-AU" dirty="0" smtClean="0"/>
              <a:t>Assert is a macro with one argument that it requires to be true . . . </a:t>
            </a:r>
          </a:p>
          <a:p>
            <a:pPr lvl="1"/>
            <a:r>
              <a:rPr lang="en-AU" dirty="0" smtClean="0"/>
              <a:t>…else an exception is thrown that will halt the program</a:t>
            </a:r>
            <a:br>
              <a:rPr lang="en-AU" dirty="0" smtClean="0"/>
            </a:br>
            <a:endParaRPr lang="en-AU" dirty="0" smtClean="0"/>
          </a:p>
          <a:p>
            <a:r>
              <a:rPr lang="en-AU" dirty="0" smtClean="0"/>
              <a:t>Typically only works in ‘debug’ builds</a:t>
            </a:r>
          </a:p>
          <a:p>
            <a:pPr lvl="1"/>
            <a:r>
              <a:rPr lang="en-AU" dirty="0" smtClean="0"/>
              <a:t>The check is usually compiled out in release builds</a:t>
            </a:r>
            <a:endParaRPr lang="en-AU" dirty="0"/>
          </a:p>
        </p:txBody>
      </p:sp>
    </p:spTree>
    <p:extLst>
      <p:ext uri="{BB962C8B-B14F-4D97-AF65-F5344CB8AC3E}">
        <p14:creationId xmlns:p14="http://schemas.microsoft.com/office/powerpoint/2010/main" val="879031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 – Contrived Example</a:t>
            </a:r>
          </a:p>
        </p:txBody>
      </p:sp>
      <p:sp>
        <p:nvSpPr>
          <p:cNvPr id="3" name="Text Placeholder 2"/>
          <p:cNvSpPr>
            <a:spLocks noGrp="1"/>
          </p:cNvSpPr>
          <p:nvPr>
            <p:ph type="body" sz="quarter" idx="10"/>
          </p:nvPr>
        </p:nvSpPr>
        <p:spPr/>
        <p:txBody>
          <a:bodyPr>
            <a:normAutofit/>
          </a:bodyPr>
          <a:lstStyle/>
          <a:p>
            <a:pPr marL="0" indent="0">
              <a:buNone/>
            </a:pPr>
            <a:r>
              <a:rPr lang="en-US" sz="2000" dirty="0"/>
              <a:t>Run the following code:</a:t>
            </a:r>
          </a:p>
        </p:txBody>
      </p:sp>
      <p:sp>
        <p:nvSpPr>
          <p:cNvPr id="4" name="TextBox 3"/>
          <p:cNvSpPr txBox="1"/>
          <p:nvPr/>
        </p:nvSpPr>
        <p:spPr>
          <a:xfrm>
            <a:off x="407395" y="1650221"/>
            <a:ext cx="2877711" cy="193899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000" dirty="0">
                <a:solidFill>
                  <a:srgbClr val="808080"/>
                </a:solidFill>
                <a:highlight>
                  <a:srgbClr val="FFFFFF"/>
                </a:highlight>
                <a:latin typeface="Courier New" panose="02070309020205020404" pitchFamily="49" charset="0"/>
                <a:cs typeface="Courier New" panose="02070309020205020404" pitchFamily="49" charset="0"/>
              </a:rPr>
              <a:t>#include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A31515"/>
                </a:solidFill>
                <a:highlight>
                  <a:srgbClr val="FFFFFF"/>
                </a:highlight>
                <a:latin typeface="Courier New" panose="02070309020205020404" pitchFamily="49" charset="0"/>
                <a:cs typeface="Courier New" panose="02070309020205020404" pitchFamily="49" charset="0"/>
              </a:rPr>
              <a:t>&lt;</a:t>
            </a:r>
            <a:r>
              <a:rPr lang="en-US" sz="1000" dirty="0" err="1">
                <a:solidFill>
                  <a:srgbClr val="A31515"/>
                </a:solidFill>
                <a:highlight>
                  <a:srgbClr val="FFFFFF"/>
                </a:highlight>
                <a:latin typeface="Courier New" panose="02070309020205020404" pitchFamily="49" charset="0"/>
                <a:cs typeface="Courier New" panose="02070309020205020404" pitchFamily="49" charset="0"/>
              </a:rPr>
              <a:t>assert.h</a:t>
            </a:r>
            <a:r>
              <a:rPr lang="en-US" sz="1000" dirty="0">
                <a:solidFill>
                  <a:srgbClr val="A31515"/>
                </a:solidFill>
                <a:highlight>
                  <a:srgbClr val="FFFFFF"/>
                </a:highlight>
                <a:latin typeface="Courier New" panose="02070309020205020404" pitchFamily="49" charset="0"/>
                <a:cs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argumentIsTen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808080"/>
                </a:solidFill>
                <a:highlight>
                  <a:srgbClr val="FFFFFF"/>
                </a:highlight>
                <a:latin typeface="Courier New" panose="02070309020205020404" pitchFamily="49" charset="0"/>
                <a:cs typeface="Courier New" panose="02070309020205020404" pitchFamily="49" charset="0"/>
              </a:rPr>
              <a:t>numberTen</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000" dirty="0">
                <a:solidFill>
                  <a:srgbClr val="6F008A"/>
                </a:solidFill>
                <a:highlight>
                  <a:srgbClr val="FFFFFF"/>
                </a:highlight>
                <a:latin typeface="Courier New" panose="02070309020205020404" pitchFamily="49" charset="0"/>
                <a:cs typeface="Courier New" panose="02070309020205020404" pitchFamily="49" charset="0"/>
              </a:rPr>
              <a:t>    assert</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808080"/>
                </a:solidFill>
                <a:highlight>
                  <a:srgbClr val="FFFFFF"/>
                </a:highlight>
                <a:latin typeface="Courier New" panose="02070309020205020404" pitchFamily="49" charset="0"/>
                <a:cs typeface="Courier New" panose="02070309020205020404" pitchFamily="49" charset="0"/>
              </a:rPr>
              <a:t>numberTen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10);</a:t>
            </a:r>
          </a:p>
          <a:p>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main(</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808080"/>
                </a:solidFill>
                <a:highlight>
                  <a:srgbClr val="FFFFFF"/>
                </a:highlight>
                <a:latin typeface="Courier New" panose="02070309020205020404" pitchFamily="49" charset="0"/>
                <a:cs typeface="Courier New" panose="02070309020205020404" pitchFamily="49" charset="0"/>
              </a:rPr>
              <a:t>argc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char</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808080"/>
                </a:solidFill>
                <a:highlight>
                  <a:srgbClr val="FFFFFF"/>
                </a:highlight>
                <a:latin typeface="Courier New" panose="02070309020205020404" pitchFamily="49" charset="0"/>
                <a:cs typeface="Courier New" panose="02070309020205020404" pitchFamily="49" charset="0"/>
              </a:rPr>
              <a:t>argv</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argumentIsTen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(10</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argumentIsTen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(11</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dirty="0">
                <a:solidFill>
                  <a:srgbClr val="0000FF"/>
                </a:solidFill>
                <a:highlight>
                  <a:srgbClr val="FFFFFF"/>
                </a:highlight>
                <a:latin typeface="Courier New" panose="02070309020205020404" pitchFamily="49" charset="0"/>
                <a:cs typeface="Courier New" panose="02070309020205020404" pitchFamily="49" charset="0"/>
              </a:rPr>
              <a:t>    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0;</a:t>
            </a:r>
          </a:p>
          <a:p>
            <a:r>
              <a:rPr lang="en-US" sz="1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7" name="TextBox 6"/>
          <p:cNvSpPr txBox="1"/>
          <p:nvPr/>
        </p:nvSpPr>
        <p:spPr>
          <a:xfrm>
            <a:off x="407395" y="3971406"/>
            <a:ext cx="6264695" cy="25391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050" dirty="0">
                <a:latin typeface="Consolas" panose="020B0609020204030204" pitchFamily="49" charset="0"/>
                <a:cs typeface="Consolas" panose="020B0609020204030204" pitchFamily="49" charset="0"/>
              </a:rPr>
              <a:t>Assertion failed: </a:t>
            </a:r>
            <a:r>
              <a:rPr lang="en-US" sz="1050" dirty="0" err="1">
                <a:latin typeface="Consolas" panose="020B0609020204030204" pitchFamily="49" charset="0"/>
                <a:cs typeface="Consolas" panose="020B0609020204030204" pitchFamily="49" charset="0"/>
              </a:rPr>
              <a:t>numberTen</a:t>
            </a:r>
            <a:r>
              <a:rPr lang="en-US" sz="1050" dirty="0">
                <a:latin typeface="Consolas" panose="020B0609020204030204" pitchFamily="49" charset="0"/>
                <a:cs typeface="Consolas" panose="020B0609020204030204" pitchFamily="49" charset="0"/>
              </a:rPr>
              <a:t> == 10, file c:\projects\assertExample\main.cpp, line 3</a:t>
            </a:r>
          </a:p>
        </p:txBody>
      </p:sp>
      <p:pic>
        <p:nvPicPr>
          <p:cNvPr id="8" name="Picture 7"/>
          <p:cNvPicPr>
            <a:picLocks noChangeAspect="1"/>
          </p:cNvPicPr>
          <p:nvPr/>
        </p:nvPicPr>
        <p:blipFill>
          <a:blip r:embed="rId2"/>
          <a:stretch>
            <a:fillRect/>
          </a:stretch>
        </p:blipFill>
        <p:spPr>
          <a:xfrm>
            <a:off x="3491880" y="1650221"/>
            <a:ext cx="2919509" cy="1665535"/>
          </a:xfrm>
          <a:prstGeom prst="rect">
            <a:avLst/>
          </a:prstGeom>
        </p:spPr>
      </p:pic>
      <p:sp>
        <p:nvSpPr>
          <p:cNvPr id="9" name="TextBox 8"/>
          <p:cNvSpPr txBox="1"/>
          <p:nvPr/>
        </p:nvSpPr>
        <p:spPr>
          <a:xfrm>
            <a:off x="323528" y="3630364"/>
            <a:ext cx="1718740" cy="369332"/>
          </a:xfrm>
          <a:prstGeom prst="rect">
            <a:avLst/>
          </a:prstGeom>
          <a:noFill/>
        </p:spPr>
        <p:txBody>
          <a:bodyPr wrap="none" rtlCol="0">
            <a:spAutoFit/>
          </a:bodyPr>
          <a:lstStyle/>
          <a:p>
            <a:r>
              <a:rPr lang="en-US" dirty="0">
                <a:solidFill>
                  <a:schemeClr val="bg1"/>
                </a:solidFill>
              </a:rPr>
              <a:t>Console Output:</a:t>
            </a:r>
          </a:p>
        </p:txBody>
      </p:sp>
      <p:sp>
        <p:nvSpPr>
          <p:cNvPr id="10" name="TextBox 9"/>
          <p:cNvSpPr txBox="1"/>
          <p:nvPr/>
        </p:nvSpPr>
        <p:spPr>
          <a:xfrm>
            <a:off x="2627784" y="4320142"/>
            <a:ext cx="3960440" cy="49244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00" b="1" dirty="0">
                <a:solidFill>
                  <a:schemeClr val="tx1"/>
                </a:solidFill>
              </a:rPr>
              <a:t>Note: </a:t>
            </a:r>
            <a:r>
              <a:rPr lang="en-US" sz="1200" dirty="0">
                <a:solidFill>
                  <a:schemeClr val="tx1"/>
                </a:solidFill>
              </a:rPr>
              <a:t>The console message shows us the expression which evaluated to false. And the line number for the assert call.</a:t>
            </a:r>
          </a:p>
        </p:txBody>
      </p:sp>
    </p:spTree>
    <p:extLst>
      <p:ext uri="{BB962C8B-B14F-4D97-AF65-F5344CB8AC3E}">
        <p14:creationId xmlns:p14="http://schemas.microsoft.com/office/powerpoint/2010/main" val="2143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Assert – Contrived Example</a:t>
            </a:r>
            <a:endParaRPr lang="en-US" dirty="0"/>
          </a:p>
        </p:txBody>
      </p:sp>
      <p:sp>
        <p:nvSpPr>
          <p:cNvPr id="3" name="Text Placeholder 2"/>
          <p:cNvSpPr>
            <a:spLocks noGrp="1"/>
          </p:cNvSpPr>
          <p:nvPr>
            <p:ph type="body" sz="quarter" idx="10"/>
          </p:nvPr>
        </p:nvSpPr>
        <p:spPr>
          <a:xfrm>
            <a:off x="323850" y="1203325"/>
            <a:ext cx="7776542" cy="688993"/>
          </a:xfrm>
        </p:spPr>
        <p:txBody>
          <a:bodyPr>
            <a:normAutofit fontScale="70000" lnSpcReduction="20000"/>
          </a:bodyPr>
          <a:lstStyle/>
          <a:p>
            <a:r>
              <a:rPr lang="en-US" dirty="0" smtClean="0"/>
              <a:t>Because assert shows us the expression that evaluated to false, we can use this to show a more valuable message in the console</a:t>
            </a:r>
            <a:endParaRPr lang="en-US" dirty="0"/>
          </a:p>
        </p:txBody>
      </p:sp>
      <p:sp>
        <p:nvSpPr>
          <p:cNvPr id="4" name="TextBox 3"/>
          <p:cNvSpPr txBox="1"/>
          <p:nvPr/>
        </p:nvSpPr>
        <p:spPr>
          <a:xfrm>
            <a:off x="407395" y="3971406"/>
            <a:ext cx="6264695" cy="415498"/>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050" dirty="0">
                <a:latin typeface="Consolas" panose="020B0609020204030204" pitchFamily="49" charset="0"/>
                <a:cs typeface="Consolas" panose="020B0609020204030204" pitchFamily="49" charset="0"/>
              </a:rPr>
              <a:t>Assertion failed: </a:t>
            </a:r>
            <a:r>
              <a:rPr lang="en-US" sz="1050" dirty="0" err="1">
                <a:latin typeface="Consolas" panose="020B0609020204030204" pitchFamily="49" charset="0"/>
                <a:cs typeface="Consolas" panose="020B0609020204030204" pitchFamily="49" charset="0"/>
              </a:rPr>
              <a:t>numberTen</a:t>
            </a:r>
            <a:r>
              <a:rPr lang="en-US" sz="1050" dirty="0">
                <a:latin typeface="Consolas" panose="020B0609020204030204" pitchFamily="49" charset="0"/>
                <a:cs typeface="Consolas" panose="020B0609020204030204" pitchFamily="49" charset="0"/>
              </a:rPr>
              <a:t> == 10 &amp;&amp; “The number was wrong”, file c:\projects\assertExample\main.cpp, line 3</a:t>
            </a:r>
          </a:p>
        </p:txBody>
      </p:sp>
      <p:sp>
        <p:nvSpPr>
          <p:cNvPr id="5" name="TextBox 4"/>
          <p:cNvSpPr txBox="1"/>
          <p:nvPr/>
        </p:nvSpPr>
        <p:spPr>
          <a:xfrm>
            <a:off x="407395" y="1892318"/>
            <a:ext cx="4493538" cy="193899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000" dirty="0">
                <a:solidFill>
                  <a:srgbClr val="808080"/>
                </a:solidFill>
                <a:highlight>
                  <a:srgbClr val="FFFFFF"/>
                </a:highlight>
                <a:latin typeface="Courier New" panose="02070309020205020404" pitchFamily="49" charset="0"/>
                <a:cs typeface="Courier New" panose="02070309020205020404" pitchFamily="49" charset="0"/>
              </a:rPr>
              <a:t>#include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A31515"/>
                </a:solidFill>
                <a:highlight>
                  <a:srgbClr val="FFFFFF"/>
                </a:highlight>
                <a:latin typeface="Courier New" panose="02070309020205020404" pitchFamily="49" charset="0"/>
                <a:cs typeface="Courier New" panose="02070309020205020404" pitchFamily="49" charset="0"/>
              </a:rPr>
              <a:t>&lt;</a:t>
            </a:r>
            <a:r>
              <a:rPr lang="en-US" sz="1000" dirty="0" err="1">
                <a:solidFill>
                  <a:srgbClr val="A31515"/>
                </a:solidFill>
                <a:highlight>
                  <a:srgbClr val="FFFFFF"/>
                </a:highlight>
                <a:latin typeface="Courier New" panose="02070309020205020404" pitchFamily="49" charset="0"/>
                <a:cs typeface="Courier New" panose="02070309020205020404" pitchFamily="49" charset="0"/>
              </a:rPr>
              <a:t>assert.h</a:t>
            </a:r>
            <a:r>
              <a:rPr lang="en-US" sz="1000" dirty="0">
                <a:solidFill>
                  <a:srgbClr val="A31515"/>
                </a:solidFill>
                <a:highlight>
                  <a:srgbClr val="FFFFFF"/>
                </a:highlight>
                <a:latin typeface="Courier New" panose="02070309020205020404" pitchFamily="49" charset="0"/>
                <a:cs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argumentIsTen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808080"/>
                </a:solidFill>
                <a:highlight>
                  <a:srgbClr val="FFFFFF"/>
                </a:highlight>
                <a:latin typeface="Courier New" panose="02070309020205020404" pitchFamily="49" charset="0"/>
                <a:cs typeface="Courier New" panose="02070309020205020404" pitchFamily="49" charset="0"/>
              </a:rPr>
              <a:t>numberTen</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000" dirty="0">
                <a:solidFill>
                  <a:srgbClr val="6F008A"/>
                </a:solidFill>
                <a:highlight>
                  <a:srgbClr val="FFFFFF"/>
                </a:highlight>
                <a:latin typeface="Courier New" panose="02070309020205020404" pitchFamily="49" charset="0"/>
                <a:cs typeface="Courier New" panose="02070309020205020404" pitchFamily="49" charset="0"/>
              </a:rPr>
              <a:t>    assert</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808080"/>
                </a:solidFill>
                <a:highlight>
                  <a:srgbClr val="FFFFFF"/>
                </a:highlight>
                <a:latin typeface="Courier New" panose="02070309020205020404" pitchFamily="49" charset="0"/>
                <a:cs typeface="Courier New" panose="02070309020205020404" pitchFamily="49" charset="0"/>
              </a:rPr>
              <a:t>numberTen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10 &amp;&amp; </a:t>
            </a:r>
            <a:r>
              <a:rPr lang="en-US" sz="1000" dirty="0">
                <a:solidFill>
                  <a:srgbClr val="A31515"/>
                </a:solidFill>
                <a:highlight>
                  <a:srgbClr val="FFFFFF"/>
                </a:highlight>
                <a:latin typeface="Courier New" panose="02070309020205020404" pitchFamily="49" charset="0"/>
                <a:cs typeface="Courier New" panose="02070309020205020404" pitchFamily="49" charset="0"/>
              </a:rPr>
              <a:t>"The number was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main(</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808080"/>
                </a:solidFill>
                <a:highlight>
                  <a:srgbClr val="FFFFFF"/>
                </a:highlight>
                <a:latin typeface="Courier New" panose="02070309020205020404" pitchFamily="49" charset="0"/>
                <a:cs typeface="Courier New" panose="02070309020205020404" pitchFamily="49" charset="0"/>
              </a:rPr>
              <a:t>argc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char</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808080"/>
                </a:solidFill>
                <a:highlight>
                  <a:srgbClr val="FFFFFF"/>
                </a:highlight>
                <a:latin typeface="Courier New" panose="02070309020205020404" pitchFamily="49" charset="0"/>
                <a:cs typeface="Courier New" panose="02070309020205020404" pitchFamily="49" charset="0"/>
              </a:rPr>
              <a:t>argv</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argumentIsTen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(10</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argumentIsTen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(11</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dirty="0">
                <a:solidFill>
                  <a:srgbClr val="0000FF"/>
                </a:solidFill>
                <a:highlight>
                  <a:srgbClr val="FFFFFF"/>
                </a:highlight>
                <a:latin typeface="Courier New" panose="02070309020205020404" pitchFamily="49" charset="0"/>
                <a:cs typeface="Courier New" panose="02070309020205020404" pitchFamily="49" charset="0"/>
              </a:rPr>
              <a:t>    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0;</a:t>
            </a:r>
          </a:p>
          <a:p>
            <a:r>
              <a:rPr lang="en-US" sz="1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53432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9.0&quot;&gt;&lt;object type=&quot;1&quot; unique_id=&quot;10001&quot;&gt;&lt;object type=&quot;2&quot; unique_id=&quot;13634&quot;&gt;&lt;object type=&quot;3&quot; unique_id=&quot;13635&quot;&gt;&lt;property id=&quot;20148&quot; value=&quot;5&quot;/&gt;&lt;property id=&quot;20300&quot; value=&quot;Slide 1 - &amp;quot;Unit Testing&amp;quot;&quot;/&gt;&lt;property id=&quot;20307&quot; value=&quot;263&quot;/&gt;&lt;/object&gt;&lt;object type=&quot;3&quot; unique_id=&quot;13642&quot;&gt;&lt;property id=&quot;20148&quot; value=&quot;5&quot;/&gt;&lt;property id=&quot;20300&quot; value=&quot;Slide 20 - &amp;quot;References&amp;quot;&quot;/&gt;&lt;property id=&quot;20307&quot; value=&quot;271&quot;/&gt;&lt;/object&gt;&lt;object type=&quot;3&quot; unique_id=&quot;13882&quot;&gt;&lt;property id=&quot;20148&quot; value=&quot;5&quot;/&gt;&lt;property id=&quot;20300&quot; value=&quot;Slide 2 - &amp;quot;Contents&amp;quot;&quot;/&gt;&lt;property id=&quot;20307&quot; value=&quot;289&quot;/&gt;&lt;/object&gt;&lt;object type=&quot;3&quot; unique_id=&quot;13883&quot;&gt;&lt;property id=&quot;20148&quot; value=&quot;5&quot;/&gt;&lt;property id=&quot;20300&quot; value=&quot;Slide 3 - &amp;quot;Code Error Revision&amp;amp;#x09;&amp;quot;&quot;/&gt;&lt;property id=&quot;20307&quot; value=&quot;272&quot;/&gt;&lt;/object&gt;&lt;object type=&quot;3&quot; unique_id=&quot;13884&quot;&gt;&lt;property id=&quot;20148&quot; value=&quot;5&quot;/&gt;&lt;property id=&quot;20300&quot; value=&quot;Slide 4 - &amp;quot;Anatomy of bugs&amp;quot;&quot;/&gt;&lt;property id=&quot;20307&quot; value=&quot;273&quot;/&gt;&lt;/object&gt;&lt;object type=&quot;3&quot; unique_id=&quot;13885&quot;&gt;&lt;property id=&quot;20148&quot; value=&quot;5&quot;/&gt;&lt;property id=&quot;20300&quot; value=&quot;Slide 5 - &amp;quot;Testing&amp;quot;&quot;/&gt;&lt;property id=&quot;20307&quot; value=&quot;274&quot;/&gt;&lt;/object&gt;&lt;object type=&quot;3&quot; unique_id=&quot;13886&quot;&gt;&lt;property id=&quot;20148&quot; value=&quot;5&quot;/&gt;&lt;property id=&quot;20300&quot; value=&quot;Slide 6 - &amp;quot;It doesn’t really matter how you work&amp;quot;&quot;/&gt;&lt;property id=&quot;20307&quot; value=&quot;275&quot;/&gt;&lt;/object&gt;&lt;object type=&quot;3&quot; unique_id=&quot;13887&quot;&gt;&lt;property id=&quot;20148&quot; value=&quot;5&quot;/&gt;&lt;property id=&quot;20300&quot; value=&quot;Slide 7 - &amp;quot;What is unit testing?&amp;quot;&quot;/&gt;&lt;property id=&quot;20307&quot; value=&quot;276&quot;/&gt;&lt;/object&gt;&lt;object type=&quot;3&quot; unique_id=&quot;13888&quot;&gt;&lt;property id=&quot;20148&quot; value=&quot;5&quot;/&gt;&lt;property id=&quot;20300&quot; value=&quot;Slide 8 - &amp;quot;Simple example&amp;quot;&quot;/&gt;&lt;property id=&quot;20307&quot; value=&quot;277&quot;/&gt;&lt;/object&gt;&lt;object type=&quot;3&quot; unique_id=&quot;13889&quot;&gt;&lt;property id=&quot;20148&quot; value=&quot;5&quot;/&gt;&lt;property id=&quot;20300&quot; value=&quot;Slide 9 - &amp;quot;How it works&amp;amp;#x09;&amp;quot;&quot;/&gt;&lt;property id=&quot;20307&quot; value=&quot;278&quot;/&gt;&lt;/object&gt;&lt;object type=&quot;3&quot; unique_id=&quot;13890&quot;&gt;&lt;property id=&quot;20148&quot; value=&quot;5&quot;/&gt;&lt;property id=&quot;20300&quot; value=&quot;Slide 10 - &amp;quot;Unit testing has a clear goal&amp;quot;&quot;/&gt;&lt;property id=&quot;20307&quot; value=&quot;279&quot;/&gt;&lt;/object&gt;&lt;object type=&quot;3&quot; unique_id=&quot;13891&quot;&gt;&lt;property id=&quot;20148&quot; value=&quot;5&quot;/&gt;&lt;property id=&quot;20300&quot; value=&quot;Slide 11 - &amp;quot;Find problems early&amp;quot;&quot;/&gt;&lt;property id=&quot;20307&quot; value=&quot;280&quot;/&gt;&lt;/object&gt;&lt;object type=&quot;3&quot; unique_id=&quot;13892&quot;&gt;&lt;property id=&quot;20148&quot; value=&quot;5&quot;/&gt;&lt;property id=&quot;20300&quot; value=&quot;Slide 12 - &amp;quot;Facilitates change&amp;quot;&quot;/&gt;&lt;property id=&quot;20307&quot; value=&quot;281&quot;/&gt;&lt;/object&gt;&lt;object type=&quot;3&quot; unique_id=&quot;13893&quot;&gt;&lt;property id=&quot;20148&quot; value=&quot;5&quot;/&gt;&lt;property id=&quot;20300&quot; value=&quot;Slide 13 - &amp;quot;Simplifies Integration&amp;quot;&quot;/&gt;&lt;property id=&quot;20307&quot; value=&quot;282&quot;/&gt;&lt;/object&gt;&lt;object type=&quot;3&quot; unique_id=&quot;13894&quot;&gt;&lt;property id=&quot;20148&quot; value=&quot;5&quot;/&gt;&lt;property id=&quot;20300&quot; value=&quot;Slide 14 - &amp;quot;Documentation&amp;quot;&quot;/&gt;&lt;property id=&quot;20307&quot; value=&quot;283&quot;/&gt;&lt;/object&gt;&lt;object type=&quot;3&quot; unique_id=&quot;13895&quot;&gt;&lt;property id=&quot;20148&quot; value=&quot;5&quot;/&gt;&lt;property id=&quot;20300&quot; value=&quot;Slide 15 - &amp;quot;Design&amp;quot;&quot;/&gt;&lt;property id=&quot;20307&quot; value=&quot;284&quot;/&gt;&lt;/object&gt;&lt;object type=&quot;3&quot; unique_id=&quot;13896&quot;&gt;&lt;property id=&quot;20148&quot; value=&quot;5&quot;/&gt;&lt;property id=&quot;20300&quot; value=&quot;Slide 16 - &amp;quot;Integration with an automated build process&amp;quot;&quot;/&gt;&lt;property id=&quot;20307&quot; value=&quot;285&quot;/&gt;&lt;/object&gt;&lt;object type=&quot;3&quot; unique_id=&quot;13897&quot;&gt;&lt;property id=&quot;20148&quot; value=&quot;5&quot;/&gt;&lt;property id=&quot;20300&quot; value=&quot;Slide 17 - &amp;quot;Designing tests: black or white box?&amp;quot;&quot;/&gt;&lt;property id=&quot;20307&quot; value=&quot;286&quot;/&gt;&lt;/object&gt;&lt;object type=&quot;3&quot; unique_id=&quot;13898&quot;&gt;&lt;property id=&quot;20148&quot; value=&quot;5&quot;/&gt;&lt;property id=&quot;20300&quot; value=&quot;Slide 18 - &amp;quot;Summary&amp;quot;&quot;/&gt;&lt;property id=&quot;20307&quot; value=&quot;287&quot;/&gt;&lt;/object&gt;&lt;object type=&quot;3&quot; unique_id=&quot;13899&quot;&gt;&lt;property id=&quot;20148&quot; value=&quot;5&quot;/&gt;&lt;property id=&quot;20300&quot; value=&quot;Slide 19 - &amp;quot;Additional Readings&amp;quot;&quot;/&gt;&lt;property id=&quot;20307&quot; value=&quot;288&quot;/&gt;&lt;/object&gt;&lt;/object&gt;&lt;object type=&quot;8&quot; unique_id=&quot;13652&quo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4181</TotalTime>
  <Words>1342</Words>
  <Application>Microsoft Office PowerPoint</Application>
  <PresentationFormat>On-screen Show (16:9)</PresentationFormat>
  <Paragraphs>252</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Courier New</vt:lpstr>
      <vt:lpstr>Office Theme</vt:lpstr>
      <vt:lpstr>Error Handling</vt:lpstr>
      <vt:lpstr>Contents</vt:lpstr>
      <vt:lpstr>The need for error handling</vt:lpstr>
      <vt:lpstr>The need for error handling</vt:lpstr>
      <vt:lpstr>Error handling techniques</vt:lpstr>
      <vt:lpstr>Assert</vt:lpstr>
      <vt:lpstr>Assert</vt:lpstr>
      <vt:lpstr>Assert – Contrived Example</vt:lpstr>
      <vt:lpstr>Assert – Contrived Example</vt:lpstr>
      <vt:lpstr>Error Return Codes</vt:lpstr>
      <vt:lpstr>Return Code Example</vt:lpstr>
      <vt:lpstr>The Problem With Error Codes</vt:lpstr>
      <vt:lpstr>The Problem With Error Codes</vt:lpstr>
      <vt:lpstr>Exception Handling</vt:lpstr>
      <vt:lpstr>Try/Throw/Catch</vt:lpstr>
      <vt:lpstr>Try/Catch Examples</vt:lpstr>
      <vt:lpstr>Try/Catch Examples</vt:lpstr>
      <vt:lpstr>Try/Catch Examples</vt:lpstr>
      <vt:lpstr>The Problems with Try/Catch</vt:lpstr>
      <vt:lpstr>So which option should I use?</vt:lpstr>
      <vt:lpstr>Summary</vt:lpstr>
      <vt:lpstr>Further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Conan Bourke</cp:lastModifiedBy>
  <cp:revision>103</cp:revision>
  <dcterms:created xsi:type="dcterms:W3CDTF">2014-07-14T04:04:52Z</dcterms:created>
  <dcterms:modified xsi:type="dcterms:W3CDTF">2017-03-21T06:51:39Z</dcterms:modified>
</cp:coreProperties>
</file>