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3" r:id="rId2"/>
    <p:sldId id="264" r:id="rId3"/>
    <p:sldId id="265" r:id="rId4"/>
    <p:sldId id="266" r:id="rId5"/>
    <p:sldId id="267" r:id="rId6"/>
    <p:sldId id="268" r:id="rId7"/>
    <p:sldId id="269" r:id="rId8"/>
    <p:sldId id="270" r:id="rId9"/>
    <p:sldId id="271" r:id="rId10"/>
    <p:sldId id="272" r:id="rId11"/>
    <p:sldId id="273" r:id="rId12"/>
  </p:sldIdLst>
  <p:sldSz cx="9144000" cy="5143500" type="screen16x9"/>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4" autoAdjust="0"/>
  </p:normalViewPr>
  <p:slideViewPr>
    <p:cSldViewPr>
      <p:cViewPr varScale="1">
        <p:scale>
          <a:sx n="127" d="100"/>
          <a:sy n="127" d="100"/>
        </p:scale>
        <p:origin x="55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06/03/2017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BD1121-D736-4287-BB14-2A76EC012B8F}" type="slidenum">
              <a:rPr lang="en-GB" smtClean="0"/>
              <a:t>1</a:t>
            </a:fld>
            <a:endParaRPr lang="en-GB"/>
          </a:p>
        </p:txBody>
      </p:sp>
    </p:spTree>
    <p:extLst>
      <p:ext uri="{BB962C8B-B14F-4D97-AF65-F5344CB8AC3E}">
        <p14:creationId xmlns:p14="http://schemas.microsoft.com/office/powerpoint/2010/main" val="215255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ameprogrammingpatterns.com/stat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Finite State Machine</a:t>
            </a:r>
            <a:endParaRPr lang="en-GB" dirty="0"/>
          </a:p>
        </p:txBody>
      </p:sp>
      <p:sp>
        <p:nvSpPr>
          <p:cNvPr id="3" name="Subtitle 2"/>
          <p:cNvSpPr>
            <a:spLocks noGrp="1"/>
          </p:cNvSpPr>
          <p:nvPr>
            <p:ph type="subTitle" idx="1"/>
          </p:nvPr>
        </p:nvSpPr>
        <p:spPr/>
        <p:txBody>
          <a:bodyPr/>
          <a:lstStyle/>
          <a:p>
            <a:r>
              <a:rPr lang="en-GB" dirty="0" smtClean="0"/>
              <a:t>Managing State</a:t>
            </a:r>
            <a:endParaRPr lang="en-GB" dirty="0"/>
          </a:p>
        </p:txBody>
      </p:sp>
      <p:sp>
        <p:nvSpPr>
          <p:cNvPr id="4" name="Text Placeholder 3"/>
          <p:cNvSpPr>
            <a:spLocks noGrp="1"/>
          </p:cNvSpPr>
          <p:nvPr>
            <p:ph type="body" sz="quarter" idx="11"/>
          </p:nvPr>
        </p:nvSpPr>
        <p:spPr/>
        <p:txBody>
          <a:bodyPr/>
          <a:lstStyle/>
          <a:p>
            <a:endParaRPr lang="en-AU" dirty="0" smtClean="0"/>
          </a:p>
        </p:txBody>
      </p:sp>
      <p:sp>
        <p:nvSpPr>
          <p:cNvPr id="5" name="Text Placeholder 4"/>
          <p:cNvSpPr>
            <a:spLocks noGrp="1"/>
          </p:cNvSpPr>
          <p:nvPr>
            <p:ph type="body" sz="quarter" idx="12"/>
          </p:nvPr>
        </p:nvSpPr>
        <p:spPr/>
        <p:txBody>
          <a:bodyPr/>
          <a:lstStyle/>
          <a:p>
            <a:r>
              <a:rPr lang="en-AU" dirty="0" smtClean="0"/>
              <a:t>Programming – Code Design and Data Structures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sz="quarter" idx="10"/>
          </p:nvPr>
        </p:nvSpPr>
        <p:spPr>
          <a:xfrm>
            <a:off x="323850" y="1203325"/>
            <a:ext cx="5760318" cy="3384649"/>
          </a:xfrm>
        </p:spPr>
        <p:txBody>
          <a:bodyPr>
            <a:normAutofit/>
          </a:bodyPr>
          <a:lstStyle/>
          <a:p>
            <a:pPr marL="0" indent="0">
              <a:buNone/>
            </a:pPr>
            <a:r>
              <a:rPr lang="en-US" sz="2000" dirty="0" smtClean="0"/>
              <a:t>In this lecture we looked at the structure of the Strategy / State design pattern, and how it is used to implement a basic Finite State Machine for an Enemy.</a:t>
            </a:r>
          </a:p>
          <a:p>
            <a:pPr marL="0" indent="0">
              <a:buNone/>
            </a:pPr>
            <a:endParaRPr lang="en-US" sz="2000" dirty="0"/>
          </a:p>
          <a:p>
            <a:pPr marL="0" indent="0">
              <a:buNone/>
            </a:pPr>
            <a:r>
              <a:rPr lang="en-US" sz="2000" dirty="0" smtClean="0"/>
              <a:t>This pattern has many uses, for example, it is commonly used for managing game states.</a:t>
            </a:r>
            <a:br>
              <a:rPr lang="en-US" sz="2000" dirty="0" smtClean="0"/>
            </a:br>
            <a:endParaRPr lang="en-US" sz="1200" dirty="0"/>
          </a:p>
        </p:txBody>
      </p:sp>
    </p:spTree>
    <p:extLst>
      <p:ext uri="{BB962C8B-B14F-4D97-AF65-F5344CB8AC3E}">
        <p14:creationId xmlns:p14="http://schemas.microsoft.com/office/powerpoint/2010/main" val="8364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Text Placeholder 2"/>
          <p:cNvSpPr>
            <a:spLocks noGrp="1"/>
          </p:cNvSpPr>
          <p:nvPr>
            <p:ph type="body" sz="quarter" idx="10"/>
          </p:nvPr>
        </p:nvSpPr>
        <p:spPr>
          <a:xfrm>
            <a:off x="323850" y="1203598"/>
            <a:ext cx="7776542" cy="3384649"/>
          </a:xfrm>
        </p:spPr>
        <p:txBody>
          <a:bodyPr/>
          <a:lstStyle/>
          <a:p>
            <a:pPr marL="0" indent="0">
              <a:buNone/>
            </a:pPr>
            <a:r>
              <a:rPr lang="en-US" sz="2000" dirty="0" smtClean="0"/>
              <a:t>Game </a:t>
            </a:r>
            <a:r>
              <a:rPr lang="en-US" sz="2000" dirty="0"/>
              <a:t>Programming Patterns: State</a:t>
            </a:r>
          </a:p>
          <a:p>
            <a:pPr marL="0" indent="0">
              <a:buNone/>
            </a:pPr>
            <a:r>
              <a:rPr lang="en-US" sz="1400" dirty="0">
                <a:hlinkClick r:id="rId2"/>
              </a:rPr>
              <a:t>http://gameprogrammingpatterns.com/state.html</a:t>
            </a:r>
            <a:r>
              <a:rPr lang="en-US" sz="1400" dirty="0"/>
              <a:t> </a:t>
            </a:r>
          </a:p>
          <a:p>
            <a:endParaRPr lang="en-US" dirty="0"/>
          </a:p>
        </p:txBody>
      </p:sp>
    </p:spTree>
    <p:extLst>
      <p:ext uri="{BB962C8B-B14F-4D97-AF65-F5344CB8AC3E}">
        <p14:creationId xmlns:p14="http://schemas.microsoft.com/office/powerpoint/2010/main" val="26539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State</a:t>
            </a:r>
            <a:endParaRPr lang="en-US" dirty="0"/>
          </a:p>
        </p:txBody>
      </p:sp>
      <p:sp>
        <p:nvSpPr>
          <p:cNvPr id="3" name="Text Placeholder 2"/>
          <p:cNvSpPr>
            <a:spLocks noGrp="1"/>
          </p:cNvSpPr>
          <p:nvPr>
            <p:ph type="body" sz="quarter" idx="10"/>
          </p:nvPr>
        </p:nvSpPr>
        <p:spPr>
          <a:xfrm>
            <a:off x="323850" y="1203325"/>
            <a:ext cx="7560518" cy="3744689"/>
          </a:xfrm>
        </p:spPr>
        <p:txBody>
          <a:bodyPr>
            <a:normAutofit/>
          </a:bodyPr>
          <a:lstStyle/>
          <a:p>
            <a:pPr marL="0" indent="0">
              <a:buNone/>
            </a:pPr>
            <a:r>
              <a:rPr lang="en-US" sz="2000" dirty="0" smtClean="0"/>
              <a:t>Objects within our world will often behave differently based on State.</a:t>
            </a:r>
          </a:p>
          <a:p>
            <a:pPr marL="0" indent="0">
              <a:buNone/>
            </a:pPr>
            <a:r>
              <a:rPr lang="en-US" sz="2000" dirty="0" smtClean="0"/>
              <a:t>For example:</a:t>
            </a:r>
          </a:p>
          <a:p>
            <a:r>
              <a:rPr lang="en-US" sz="1800" dirty="0" smtClean="0"/>
              <a:t>Light is on or off.</a:t>
            </a:r>
          </a:p>
          <a:p>
            <a:r>
              <a:rPr lang="en-US" sz="1800" dirty="0" smtClean="0"/>
              <a:t>Enemy: searching for prey, chasing prey, fleeing from player, Patrolling, etc.</a:t>
            </a:r>
          </a:p>
          <a:p>
            <a:r>
              <a:rPr lang="en-US" sz="1800" dirty="0" smtClean="0"/>
              <a:t>Grenade: Idle, Fuse Lit, Exploded</a:t>
            </a:r>
          </a:p>
          <a:p>
            <a:r>
              <a:rPr lang="en-US" sz="1800" dirty="0" smtClean="0"/>
              <a:t>Animations: run, walk, idle, jumping</a:t>
            </a:r>
            <a:endParaRPr lang="en-US" sz="2000" dirty="0" smtClean="0"/>
          </a:p>
          <a:p>
            <a:r>
              <a:rPr lang="en-US" sz="1800" dirty="0" smtClean="0"/>
              <a:t>Game States: Splash, Menu, Game, Pause</a:t>
            </a:r>
          </a:p>
          <a:p>
            <a:endParaRPr lang="en-US" sz="1800" dirty="0" smtClean="0"/>
          </a:p>
          <a:p>
            <a:pPr marL="0" indent="0">
              <a:buNone/>
            </a:pPr>
            <a:r>
              <a:rPr lang="en-US" sz="1800" dirty="0" smtClean="0"/>
              <a:t>Based on an objects state, we will want to handle alternative game logic, including transitions between state.</a:t>
            </a:r>
            <a:br>
              <a:rPr lang="en-US" sz="1800" dirty="0" smtClean="0"/>
            </a:br>
            <a:r>
              <a:rPr lang="en-US" sz="1200" dirty="0" smtClean="0"/>
              <a:t>(see UML State Diagram lecture) which help define rules for state transitions.</a:t>
            </a:r>
          </a:p>
        </p:txBody>
      </p:sp>
    </p:spTree>
    <p:extLst>
      <p:ext uri="{BB962C8B-B14F-4D97-AF65-F5344CB8AC3E}">
        <p14:creationId xmlns:p14="http://schemas.microsoft.com/office/powerpoint/2010/main" val="273245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Machine</a:t>
            </a:r>
            <a:endParaRPr lang="en-US" dirty="0"/>
          </a:p>
        </p:txBody>
      </p:sp>
      <p:sp>
        <p:nvSpPr>
          <p:cNvPr id="3" name="Text Placeholder 2"/>
          <p:cNvSpPr>
            <a:spLocks noGrp="1"/>
          </p:cNvSpPr>
          <p:nvPr>
            <p:ph type="body" sz="quarter" idx="10"/>
          </p:nvPr>
        </p:nvSpPr>
        <p:spPr>
          <a:xfrm>
            <a:off x="323850" y="1203325"/>
            <a:ext cx="6480398" cy="3816697"/>
          </a:xfrm>
        </p:spPr>
        <p:txBody>
          <a:bodyPr>
            <a:normAutofit/>
          </a:bodyPr>
          <a:lstStyle/>
          <a:p>
            <a:pPr marL="0" indent="0">
              <a:buNone/>
            </a:pPr>
            <a:r>
              <a:rPr lang="en-US" sz="1800" dirty="0" smtClean="0"/>
              <a:t>A Finite state machine is a way to split up what an agent can do into discrete chunks that can be re-used.</a:t>
            </a:r>
          </a:p>
          <a:p>
            <a:pPr marL="0" indent="0">
              <a:buNone/>
            </a:pPr>
            <a:endParaRPr lang="en-US" sz="1800" dirty="0"/>
          </a:p>
          <a:p>
            <a:pPr marL="0" indent="0">
              <a:buNone/>
            </a:pPr>
            <a:r>
              <a:rPr lang="en-US" sz="1800" dirty="0" smtClean="0"/>
              <a:t>Given a specified State, how do we program the logic for the state. How does our code switch between algorithms. There are many approaches, each with pros and cons, here are some approaches:</a:t>
            </a:r>
            <a:br>
              <a:rPr lang="en-US" sz="1800" dirty="0" smtClean="0"/>
            </a:br>
            <a:endParaRPr lang="en-US" sz="1800" dirty="0"/>
          </a:p>
          <a:p>
            <a:r>
              <a:rPr lang="en-US" sz="1600" dirty="0" err="1" smtClean="0"/>
              <a:t>Enum</a:t>
            </a:r>
            <a:r>
              <a:rPr lang="en-US" sz="1600" dirty="0" smtClean="0"/>
              <a:t> and Switch Statement</a:t>
            </a:r>
          </a:p>
          <a:p>
            <a:r>
              <a:rPr lang="en-US" sz="1600" dirty="0" smtClean="0"/>
              <a:t>State/Strategy Design Pattern</a:t>
            </a:r>
          </a:p>
        </p:txBody>
      </p:sp>
    </p:spTree>
    <p:extLst>
      <p:ext uri="{BB962C8B-B14F-4D97-AF65-F5344CB8AC3E}">
        <p14:creationId xmlns:p14="http://schemas.microsoft.com/office/powerpoint/2010/main" val="91518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r>
              <a:rPr lang="en-US" dirty="0" smtClean="0"/>
              <a:t> and Switch</a:t>
            </a:r>
            <a:endParaRPr lang="en-US" dirty="0"/>
          </a:p>
        </p:txBody>
      </p:sp>
      <p:sp>
        <p:nvSpPr>
          <p:cNvPr id="3" name="Text Placeholder 2"/>
          <p:cNvSpPr>
            <a:spLocks noGrp="1"/>
          </p:cNvSpPr>
          <p:nvPr>
            <p:ph type="body" sz="quarter" idx="10"/>
          </p:nvPr>
        </p:nvSpPr>
        <p:spPr/>
        <p:txBody>
          <a:bodyPr>
            <a:normAutofit/>
          </a:bodyPr>
          <a:lstStyle/>
          <a:p>
            <a:pPr marL="0" indent="0">
              <a:buNone/>
            </a:pPr>
            <a:r>
              <a:rPr lang="en-US" sz="1800" dirty="0" smtClean="0"/>
              <a:t>This approach is the easiest to implement. Though is the least re-usable and can become difficult to extend when there are a large number of states and transitions between states to consider.</a:t>
            </a:r>
          </a:p>
          <a:p>
            <a:pPr marL="0" indent="0">
              <a:buNone/>
            </a:pPr>
            <a:endParaRPr lang="en-US" sz="1800" dirty="0"/>
          </a:p>
          <a:p>
            <a:pPr marL="0" indent="0">
              <a:buNone/>
            </a:pPr>
            <a:r>
              <a:rPr lang="en-US" sz="1800" dirty="0" smtClean="0"/>
              <a:t>Changing between state is easy:</a:t>
            </a:r>
            <a:br>
              <a:rPr lang="en-US" sz="1800" dirty="0" smtClean="0"/>
            </a:br>
            <a:r>
              <a:rPr lang="en-US" sz="1800" dirty="0" smtClean="0"/>
              <a:t> </a:t>
            </a:r>
            <a:r>
              <a:rPr lang="en-US" sz="1800" dirty="0" err="1" smtClean="0"/>
              <a:t>m_state</a:t>
            </a:r>
            <a:r>
              <a:rPr lang="en-US" sz="1800" dirty="0" smtClean="0"/>
              <a:t> = </a:t>
            </a:r>
            <a:r>
              <a:rPr lang="en-US" sz="1800" dirty="0" err="1" smtClean="0"/>
              <a:t>newState</a:t>
            </a:r>
            <a:r>
              <a:rPr lang="en-US" sz="1800" dirty="0" smtClean="0"/>
              <a:t>.</a:t>
            </a:r>
          </a:p>
          <a:p>
            <a:pPr marL="0" indent="0">
              <a:buNone/>
            </a:pPr>
            <a:endParaRPr lang="en-US" sz="1800" dirty="0"/>
          </a:p>
          <a:p>
            <a:pPr marL="0" indent="0">
              <a:buNone/>
            </a:pPr>
            <a:r>
              <a:rPr lang="en-US" sz="1800" dirty="0" smtClean="0"/>
              <a:t>If our use case is simple, this may be the best</a:t>
            </a:r>
            <a:br>
              <a:rPr lang="en-US" sz="1800" dirty="0" smtClean="0"/>
            </a:br>
            <a:r>
              <a:rPr lang="en-US" sz="1800" dirty="0" smtClean="0"/>
              <a:t>approach, however, often we need something</a:t>
            </a:r>
            <a:br>
              <a:rPr lang="en-US" sz="1800" dirty="0" smtClean="0"/>
            </a:br>
            <a:r>
              <a:rPr lang="en-US" sz="1800" dirty="0" smtClean="0"/>
              <a:t>a little more flexible.</a:t>
            </a:r>
          </a:p>
          <a:p>
            <a:pPr marL="0" indent="0">
              <a:buNone/>
            </a:pPr>
            <a:endParaRPr lang="en-US" sz="2000" dirty="0"/>
          </a:p>
          <a:p>
            <a:pPr marL="0" indent="0">
              <a:buNone/>
            </a:pPr>
            <a:endParaRPr lang="en-US" sz="2000" dirty="0"/>
          </a:p>
        </p:txBody>
      </p:sp>
      <p:sp>
        <p:nvSpPr>
          <p:cNvPr id="4" name="TextBox 3"/>
          <p:cNvSpPr txBox="1"/>
          <p:nvPr/>
        </p:nvSpPr>
        <p:spPr>
          <a:xfrm>
            <a:off x="5004048" y="2067694"/>
            <a:ext cx="3943708" cy="29238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Enemy</a:t>
            </a:r>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a:t>
            </a:r>
          </a:p>
          <a:p>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a:t>
            </a:r>
            <a:r>
              <a:rPr lang="en-US" sz="800" dirty="0" err="1" smtClean="0">
                <a:solidFill>
                  <a:srgbClr val="0000FF"/>
                </a:solidFill>
                <a:highlight>
                  <a:srgbClr val="FFFFFF"/>
                </a:highlight>
                <a:latin typeface="Consolas" panose="020B0609020204030204" pitchFamily="49" charset="0"/>
              </a:rPr>
              <a:t>enum</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EState</a:t>
            </a:r>
            <a:r>
              <a:rPr lang="en-US" sz="800" dirty="0">
                <a:solidFill>
                  <a:srgbClr val="000000"/>
                </a:solidFill>
                <a:highlight>
                  <a:srgbClr val="FFFFFF"/>
                </a:highlight>
                <a:latin typeface="Consolas" panose="020B0609020204030204" pitchFamily="49" charset="0"/>
              </a:rPr>
              <a:t> { </a:t>
            </a:r>
            <a:r>
              <a:rPr lang="en-US" sz="800" dirty="0">
                <a:solidFill>
                  <a:srgbClr val="2F4F4F"/>
                </a:solidFill>
                <a:highlight>
                  <a:srgbClr val="FFFFFF"/>
                </a:highlight>
                <a:latin typeface="Consolas" panose="020B0609020204030204" pitchFamily="49" charset="0"/>
              </a:rPr>
              <a:t>IDOL</a:t>
            </a:r>
            <a:r>
              <a:rPr lang="en-US" sz="800" dirty="0">
                <a:solidFill>
                  <a:srgbClr val="000000"/>
                </a:solidFill>
                <a:highlight>
                  <a:srgbClr val="FFFFFF"/>
                </a:highlight>
                <a:latin typeface="Consolas" panose="020B0609020204030204" pitchFamily="49" charset="0"/>
              </a:rPr>
              <a:t>, </a:t>
            </a:r>
            <a:r>
              <a:rPr lang="en-US" sz="800" dirty="0">
                <a:solidFill>
                  <a:srgbClr val="2F4F4F"/>
                </a:solidFill>
                <a:highlight>
                  <a:srgbClr val="FFFFFF"/>
                </a:highlight>
                <a:latin typeface="Consolas" panose="020B0609020204030204" pitchFamily="49" charset="0"/>
              </a:rPr>
              <a:t>PATROL</a:t>
            </a:r>
            <a:r>
              <a:rPr lang="en-US" sz="800" dirty="0">
                <a:solidFill>
                  <a:srgbClr val="000000"/>
                </a:solidFill>
                <a:highlight>
                  <a:srgbClr val="FFFFFF"/>
                </a:highlight>
                <a:latin typeface="Consolas" panose="020B0609020204030204" pitchFamily="49" charset="0"/>
              </a:rPr>
              <a:t>, </a:t>
            </a:r>
            <a:r>
              <a:rPr lang="en-US" sz="800" dirty="0">
                <a:solidFill>
                  <a:srgbClr val="2F4F4F"/>
                </a:solidFill>
                <a:highlight>
                  <a:srgbClr val="FFFFFF"/>
                </a:highlight>
                <a:latin typeface="Consolas" panose="020B0609020204030204" pitchFamily="49" charset="0"/>
              </a:rPr>
              <a:t>CHASE</a:t>
            </a:r>
            <a:r>
              <a:rPr lang="en-US" sz="800" dirty="0">
                <a:solidFill>
                  <a:srgbClr val="000000"/>
                </a:solidFill>
                <a:highlight>
                  <a:srgbClr val="FFFFFF"/>
                </a:highlight>
                <a:latin typeface="Consolas" panose="020B0609020204030204" pitchFamily="49" charset="0"/>
              </a:rPr>
              <a:t>, </a:t>
            </a:r>
            <a:r>
              <a:rPr lang="en-US" sz="800" dirty="0">
                <a:solidFill>
                  <a:srgbClr val="2F4F4F"/>
                </a:solidFill>
                <a:highlight>
                  <a:srgbClr val="FFFFFF"/>
                </a:highlight>
                <a:latin typeface="Consolas" panose="020B0609020204030204" pitchFamily="49" charset="0"/>
              </a:rPr>
              <a:t>FLEE</a:t>
            </a:r>
            <a:r>
              <a:rPr lang="en-US" sz="800" dirty="0">
                <a:solidFill>
                  <a:srgbClr val="000000"/>
                </a:solidFill>
                <a:highlight>
                  <a:srgbClr val="FFFFFF"/>
                </a:highlight>
                <a:latin typeface="Consolas" panose="020B0609020204030204" pitchFamily="49" charset="0"/>
              </a:rPr>
              <a:t> };</a:t>
            </a: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Update(</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deltaTime</a:t>
            </a: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switch</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m_state</a:t>
            </a: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case</a:t>
            </a:r>
            <a:r>
              <a:rPr lang="en-US" sz="800" dirty="0" smtClean="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EState</a:t>
            </a:r>
            <a:r>
              <a:rPr lang="en-US" sz="800" dirty="0">
                <a:solidFill>
                  <a:srgbClr val="000000"/>
                </a:solidFill>
                <a:highlight>
                  <a:srgbClr val="FFFFFF"/>
                </a:highlight>
                <a:latin typeface="Consolas" panose="020B0609020204030204" pitchFamily="49" charset="0"/>
              </a:rPr>
              <a:t>::</a:t>
            </a:r>
            <a:r>
              <a:rPr lang="en-US" sz="800" dirty="0">
                <a:solidFill>
                  <a:srgbClr val="2F4F4F"/>
                </a:solidFill>
                <a:highlight>
                  <a:srgbClr val="FFFFFF"/>
                </a:highlight>
                <a:latin typeface="Consolas" panose="020B0609020204030204" pitchFamily="49" charset="0"/>
              </a:rPr>
              <a:t>IDOL</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UpdateIdol</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deltaTime</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break</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case</a:t>
            </a:r>
            <a:r>
              <a:rPr lang="en-US" sz="800" dirty="0" smtClean="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EState</a:t>
            </a:r>
            <a:r>
              <a:rPr lang="en-US" sz="800" dirty="0">
                <a:solidFill>
                  <a:srgbClr val="000000"/>
                </a:solidFill>
                <a:highlight>
                  <a:srgbClr val="FFFFFF"/>
                </a:highlight>
                <a:latin typeface="Consolas" panose="020B0609020204030204" pitchFamily="49" charset="0"/>
              </a:rPr>
              <a:t>::</a:t>
            </a:r>
            <a:r>
              <a:rPr lang="en-US" sz="800" dirty="0">
                <a:solidFill>
                  <a:srgbClr val="2F4F4F"/>
                </a:solidFill>
                <a:highlight>
                  <a:srgbClr val="FFFFFF"/>
                </a:highlight>
                <a:latin typeface="Consolas" panose="020B0609020204030204" pitchFamily="49" charset="0"/>
              </a:rPr>
              <a:t>PATROL</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UpdatePatrol</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deltaTime</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break</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case</a:t>
            </a:r>
            <a:r>
              <a:rPr lang="en-US" sz="800" dirty="0" smtClean="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EState</a:t>
            </a:r>
            <a:r>
              <a:rPr lang="en-US" sz="800" dirty="0">
                <a:solidFill>
                  <a:srgbClr val="000000"/>
                </a:solidFill>
                <a:highlight>
                  <a:srgbClr val="FFFFFF"/>
                </a:highlight>
                <a:latin typeface="Consolas" panose="020B0609020204030204" pitchFamily="49" charset="0"/>
              </a:rPr>
              <a:t>::</a:t>
            </a:r>
            <a:r>
              <a:rPr lang="en-US" sz="800" dirty="0">
                <a:solidFill>
                  <a:srgbClr val="2F4F4F"/>
                </a:solidFill>
                <a:highlight>
                  <a:srgbClr val="FFFFFF"/>
                </a:highlight>
                <a:latin typeface="Consolas" panose="020B0609020204030204" pitchFamily="49" charset="0"/>
              </a:rPr>
              <a:t>CHASE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UpdateChase</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deltaTime</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break</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case</a:t>
            </a:r>
            <a:r>
              <a:rPr lang="en-US" sz="800" dirty="0" smtClean="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EState</a:t>
            </a:r>
            <a:r>
              <a:rPr lang="en-US" sz="800" dirty="0">
                <a:solidFill>
                  <a:srgbClr val="000000"/>
                </a:solidFill>
                <a:highlight>
                  <a:srgbClr val="FFFFFF"/>
                </a:highlight>
                <a:latin typeface="Consolas" panose="020B0609020204030204" pitchFamily="49" charset="0"/>
              </a:rPr>
              <a:t>::</a:t>
            </a:r>
            <a:r>
              <a:rPr lang="en-US" sz="800" dirty="0">
                <a:solidFill>
                  <a:srgbClr val="2F4F4F"/>
                </a:solidFill>
                <a:highlight>
                  <a:srgbClr val="FFFFFF"/>
                </a:highlight>
                <a:latin typeface="Consolas" panose="020B0609020204030204" pitchFamily="49" charset="0"/>
              </a:rPr>
              <a:t>FLEE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UpdateFlee</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deltaTime</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break</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default</a:t>
            </a:r>
            <a:r>
              <a:rPr lang="en-US" sz="800" dirty="0">
                <a:solidFill>
                  <a:srgbClr val="000000"/>
                </a:solidFill>
                <a:highlight>
                  <a:srgbClr val="FFFFFF"/>
                </a:highlight>
                <a:latin typeface="Consolas" panose="020B0609020204030204" pitchFamily="49" charset="0"/>
              </a:rPr>
              <a:t>:             </a:t>
            </a:r>
            <a:r>
              <a:rPr lang="en-US" sz="800" dirty="0">
                <a:solidFill>
                  <a:srgbClr val="6F008A"/>
                </a:solidFill>
                <a:highlight>
                  <a:srgbClr val="FFFFFF"/>
                </a:highlight>
                <a:latin typeface="Consolas" panose="020B0609020204030204" pitchFamily="49" charset="0"/>
              </a:rPr>
              <a:t>assert</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false</a:t>
            </a:r>
            <a:r>
              <a:rPr lang="en-US" sz="800" dirty="0">
                <a:solidFill>
                  <a:srgbClr val="000000"/>
                </a:solidFill>
                <a:highlight>
                  <a:srgbClr val="FFFFFF"/>
                </a:highlight>
                <a:latin typeface="Consolas" panose="020B0609020204030204" pitchFamily="49" charset="0"/>
              </a:rPr>
              <a:t> &amp;&amp; </a:t>
            </a:r>
            <a:r>
              <a:rPr lang="en-US" sz="800" dirty="0">
                <a:solidFill>
                  <a:srgbClr val="A31515"/>
                </a:solidFill>
                <a:highlight>
                  <a:srgbClr val="FFFFFF"/>
                </a:highlight>
                <a:latin typeface="Consolas" panose="020B0609020204030204" pitchFamily="49" charset="0"/>
              </a:rPr>
              <a:t>"</a:t>
            </a:r>
            <a:r>
              <a:rPr lang="en-US" sz="800" dirty="0" err="1">
                <a:solidFill>
                  <a:srgbClr val="A31515"/>
                </a:solidFill>
                <a:highlight>
                  <a:srgbClr val="FFFFFF"/>
                </a:highlight>
                <a:latin typeface="Consolas" panose="020B0609020204030204" pitchFamily="49" charset="0"/>
              </a:rPr>
              <a:t>m_state</a:t>
            </a:r>
            <a:r>
              <a:rPr lang="en-US" sz="800" dirty="0">
                <a:solidFill>
                  <a:srgbClr val="A31515"/>
                </a:solidFill>
                <a:highlight>
                  <a:srgbClr val="FFFFFF"/>
                </a:highlight>
                <a:latin typeface="Consolas" panose="020B0609020204030204" pitchFamily="49" charset="0"/>
              </a:rPr>
              <a:t> is invalid"</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UpdateIdol</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 logic goes here */</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UpdatePatrol</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 logic goes here */</a:t>
            </a:r>
            <a:r>
              <a:rPr lang="en-US" sz="800" dirty="0">
                <a:solidFill>
                  <a:srgbClr val="000000"/>
                </a:solidFill>
                <a:highlight>
                  <a:srgbClr val="FFFFFF"/>
                </a:highlight>
                <a:latin typeface="Consolas" panose="020B0609020204030204" pitchFamily="49" charset="0"/>
              </a:rPr>
              <a:t> }</a:t>
            </a: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UpdateChase</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 logic goes here */</a:t>
            </a:r>
            <a:r>
              <a:rPr lang="en-US" sz="800" dirty="0">
                <a:solidFill>
                  <a:srgbClr val="000000"/>
                </a:solidFill>
                <a:highlight>
                  <a:srgbClr val="FFFFFF"/>
                </a:highlight>
                <a:latin typeface="Consolas" panose="020B0609020204030204" pitchFamily="49" charset="0"/>
              </a:rPr>
              <a:t> }</a:t>
            </a: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UpdateFlee</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 logic goes here */</a:t>
            </a:r>
            <a:r>
              <a:rPr lang="en-US" sz="800" dirty="0">
                <a:solidFill>
                  <a:srgbClr val="000000"/>
                </a:solidFill>
                <a:highlight>
                  <a:srgbClr val="FFFFFF"/>
                </a:highlight>
                <a:latin typeface="Consolas" panose="020B0609020204030204" pitchFamily="49" charset="0"/>
              </a:rPr>
              <a:t> }</a:t>
            </a:r>
          </a:p>
          <a:p>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private</a:t>
            </a:r>
            <a:r>
              <a:rPr lang="en-US" sz="800" dirty="0">
                <a:solidFill>
                  <a:srgbClr val="000000"/>
                </a:solidFill>
                <a:highlight>
                  <a:srgbClr val="FFFFFF"/>
                </a:highlight>
                <a:latin typeface="Consolas" panose="020B0609020204030204" pitchFamily="49" charset="0"/>
              </a:rPr>
              <a:t>:</a:t>
            </a:r>
          </a:p>
          <a:p>
            <a:r>
              <a:rPr lang="en-US" sz="800" dirty="0" smtClean="0">
                <a:solidFill>
                  <a:srgbClr val="2B91AF"/>
                </a:solidFill>
                <a:highlight>
                  <a:srgbClr val="FFFFFF"/>
                </a:highlight>
                <a:latin typeface="Consolas" panose="020B0609020204030204" pitchFamily="49" charset="0"/>
              </a:rPr>
              <a:t>    </a:t>
            </a:r>
            <a:r>
              <a:rPr lang="en-US" sz="800" dirty="0" err="1" smtClean="0">
                <a:solidFill>
                  <a:srgbClr val="2B91AF"/>
                </a:solidFill>
                <a:highlight>
                  <a:srgbClr val="FFFFFF"/>
                </a:highlight>
                <a:latin typeface="Consolas" panose="020B0609020204030204" pitchFamily="49" charset="0"/>
              </a:rPr>
              <a:t>EState</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m_state</a:t>
            </a:r>
            <a:r>
              <a:rPr lang="en-US" sz="800" dirty="0">
                <a:solidFill>
                  <a:srgbClr val="000000"/>
                </a:solidFill>
                <a:highlight>
                  <a:srgbClr val="FFFFFF"/>
                </a:highlight>
                <a:latin typeface="Consolas" panose="020B0609020204030204" pitchFamily="49" charset="0"/>
              </a:rPr>
              <a:t> = </a:t>
            </a:r>
            <a:r>
              <a:rPr lang="en-US" sz="800" dirty="0" err="1">
                <a:solidFill>
                  <a:srgbClr val="2B91AF"/>
                </a:solidFill>
                <a:highlight>
                  <a:srgbClr val="FFFFFF"/>
                </a:highlight>
                <a:latin typeface="Consolas" panose="020B0609020204030204" pitchFamily="49" charset="0"/>
              </a:rPr>
              <a:t>EState</a:t>
            </a:r>
            <a:r>
              <a:rPr lang="en-US" sz="800" dirty="0">
                <a:solidFill>
                  <a:srgbClr val="000000"/>
                </a:solidFill>
                <a:highlight>
                  <a:srgbClr val="FFFFFF"/>
                </a:highlight>
                <a:latin typeface="Consolas" panose="020B0609020204030204" pitchFamily="49" charset="0"/>
              </a:rPr>
              <a:t>::</a:t>
            </a:r>
            <a:r>
              <a:rPr lang="en-US" sz="800" dirty="0">
                <a:solidFill>
                  <a:srgbClr val="2F4F4F"/>
                </a:solidFill>
                <a:highlight>
                  <a:srgbClr val="FFFFFF"/>
                </a:highlight>
                <a:latin typeface="Consolas" panose="020B0609020204030204" pitchFamily="49" charset="0"/>
              </a:rPr>
              <a:t>IDOL</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a:t>
            </a:r>
            <a:endParaRPr lang="en-US" sz="800" dirty="0"/>
          </a:p>
        </p:txBody>
      </p:sp>
    </p:spTree>
    <p:extLst>
      <p:ext uri="{BB962C8B-B14F-4D97-AF65-F5344CB8AC3E}">
        <p14:creationId xmlns:p14="http://schemas.microsoft.com/office/powerpoint/2010/main" val="327775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Strategy Design Pattern</a:t>
            </a:r>
            <a:endParaRPr lang="en-US" dirty="0"/>
          </a:p>
        </p:txBody>
      </p:sp>
      <p:sp>
        <p:nvSpPr>
          <p:cNvPr id="3" name="Text Placeholder 2"/>
          <p:cNvSpPr>
            <a:spLocks noGrp="1"/>
          </p:cNvSpPr>
          <p:nvPr>
            <p:ph type="body" sz="quarter" idx="10"/>
          </p:nvPr>
        </p:nvSpPr>
        <p:spPr>
          <a:xfrm>
            <a:off x="323850" y="1203325"/>
            <a:ext cx="4608190" cy="3384649"/>
          </a:xfrm>
        </p:spPr>
        <p:txBody>
          <a:bodyPr>
            <a:normAutofit/>
          </a:bodyPr>
          <a:lstStyle/>
          <a:p>
            <a:pPr marL="0" indent="0">
              <a:buNone/>
            </a:pPr>
            <a:r>
              <a:rPr lang="en-US" sz="1800" dirty="0" smtClean="0"/>
              <a:t>The Behavior and Logic used for each state is encapsulated into its own class. Each class extends from an interface.</a:t>
            </a:r>
          </a:p>
          <a:p>
            <a:pPr marL="0" indent="0">
              <a:buNone/>
            </a:pPr>
            <a:endParaRPr lang="en-US" sz="1800" dirty="0"/>
          </a:p>
          <a:p>
            <a:pPr marL="0" indent="0">
              <a:buNone/>
            </a:pPr>
            <a:r>
              <a:rPr lang="en-US" sz="1800" dirty="0" smtClean="0"/>
              <a:t>Very flexible, allows adding new behaviors without modifying the Context implementation.</a:t>
            </a:r>
          </a:p>
          <a:p>
            <a:pPr marL="0" indent="0">
              <a:buNone/>
            </a:pPr>
            <a:endParaRPr lang="en-US" sz="1800" dirty="0"/>
          </a:p>
          <a:p>
            <a:pPr marL="0" indent="0">
              <a:buNone/>
            </a:pPr>
            <a:r>
              <a:rPr lang="en-US" sz="1800" dirty="0" smtClean="0"/>
              <a:t>Lets look how our enemy can be re-designed to use this State Pattern.</a:t>
            </a:r>
            <a:endParaRPr lang="en-US" sz="1800" dirty="0"/>
          </a:p>
        </p:txBody>
      </p:sp>
      <p:pic>
        <p:nvPicPr>
          <p:cNvPr id="1026" name="Picture 2" descr="Strategy Implementation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203325"/>
            <a:ext cx="3992175" cy="1932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32040" y="3141583"/>
            <a:ext cx="3234475" cy="276999"/>
          </a:xfrm>
          <a:prstGeom prst="rect">
            <a:avLst/>
          </a:prstGeom>
          <a:noFill/>
        </p:spPr>
        <p:txBody>
          <a:bodyPr wrap="none" rtlCol="0">
            <a:spAutoFit/>
          </a:bodyPr>
          <a:lstStyle/>
          <a:p>
            <a:r>
              <a:rPr lang="en-US" sz="1200" dirty="0">
                <a:solidFill>
                  <a:schemeClr val="bg1"/>
                </a:solidFill>
              </a:rPr>
              <a:t>http://www.oodesign.com/strategy-pattern.html</a:t>
            </a:r>
          </a:p>
        </p:txBody>
      </p:sp>
    </p:spTree>
    <p:extLst>
      <p:ext uri="{BB962C8B-B14F-4D97-AF65-F5344CB8AC3E}">
        <p14:creationId xmlns:p14="http://schemas.microsoft.com/office/powerpoint/2010/main" val="193959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Strategy Design Pattern</a:t>
            </a:r>
            <a:endParaRPr lang="en-US" dirty="0"/>
          </a:p>
        </p:txBody>
      </p:sp>
      <p:sp>
        <p:nvSpPr>
          <p:cNvPr id="3" name="Text Placeholder 2"/>
          <p:cNvSpPr>
            <a:spLocks noGrp="1"/>
          </p:cNvSpPr>
          <p:nvPr>
            <p:ph type="body" sz="quarter" idx="10"/>
          </p:nvPr>
        </p:nvSpPr>
        <p:spPr>
          <a:xfrm>
            <a:off x="323850" y="1203325"/>
            <a:ext cx="4680198" cy="3384649"/>
          </a:xfrm>
        </p:spPr>
        <p:txBody>
          <a:bodyPr>
            <a:normAutofit/>
          </a:bodyPr>
          <a:lstStyle/>
          <a:p>
            <a:pPr marL="0" indent="0">
              <a:buNone/>
            </a:pPr>
            <a:r>
              <a:rPr lang="en-US" sz="1600" dirty="0" smtClean="0"/>
              <a:t>Create an </a:t>
            </a:r>
            <a:r>
              <a:rPr lang="en-US" sz="1600" dirty="0" err="1" smtClean="0"/>
              <a:t>EnemyBehaviour</a:t>
            </a:r>
            <a:r>
              <a:rPr lang="en-US" sz="1600" dirty="0" smtClean="0"/>
              <a:t> Interface.</a:t>
            </a:r>
            <a:br>
              <a:rPr lang="en-US" sz="1600" dirty="0" smtClean="0"/>
            </a:br>
            <a:r>
              <a:rPr lang="en-US" sz="1600" dirty="0" smtClean="0"/>
              <a:t>Our Enemy class can have an instance of the interface, and invoke the “Update” method on its behavior.</a:t>
            </a:r>
          </a:p>
          <a:p>
            <a:pPr marL="0" indent="0">
              <a:buNone/>
            </a:pPr>
            <a:endParaRPr lang="en-US" sz="1600" dirty="0"/>
          </a:p>
          <a:p>
            <a:pPr marL="0" indent="0">
              <a:buNone/>
            </a:pPr>
            <a:r>
              <a:rPr lang="en-US" sz="1200" dirty="0" smtClean="0"/>
              <a:t>You will notice we have a </a:t>
            </a:r>
            <a:r>
              <a:rPr lang="en-US" sz="1200" dirty="0" err="1" smtClean="0"/>
              <a:t>SetMethod</a:t>
            </a:r>
            <a:r>
              <a:rPr lang="en-US" sz="1200" dirty="0" smtClean="0"/>
              <a:t>, which takes an </a:t>
            </a:r>
            <a:r>
              <a:rPr lang="en-US" sz="1200" dirty="0" err="1" smtClean="0"/>
              <a:t>IEnemyBehaviour</a:t>
            </a:r>
            <a:r>
              <a:rPr lang="en-US" sz="1200" dirty="0" smtClean="0"/>
              <a:t> pointer. The enemy object is assuming ownership of its behavior instance, so delete the old one when we are given a new one.</a:t>
            </a:r>
          </a:p>
          <a:p>
            <a:pPr marL="0" indent="0">
              <a:buNone/>
            </a:pPr>
            <a:endParaRPr lang="en-US" sz="1800" dirty="0"/>
          </a:p>
          <a:p>
            <a:pPr marL="0" indent="0">
              <a:buNone/>
            </a:pPr>
            <a:r>
              <a:rPr lang="en-US" sz="1800" dirty="0" smtClean="0"/>
              <a:t>Comparing to the </a:t>
            </a:r>
            <a:r>
              <a:rPr lang="en-US" sz="1800" dirty="0" err="1" smtClean="0"/>
              <a:t>uml</a:t>
            </a:r>
            <a:r>
              <a:rPr lang="en-US" sz="1800" dirty="0" smtClean="0"/>
              <a:t> diagram on the previous slide, the Enemy class is the Context. It implements the </a:t>
            </a:r>
            <a:r>
              <a:rPr lang="en-US" sz="1800" dirty="0" err="1" smtClean="0"/>
              <a:t>IEnemyBehaviour</a:t>
            </a:r>
            <a:r>
              <a:rPr lang="en-US" sz="1800" dirty="0"/>
              <a:t>.</a:t>
            </a:r>
          </a:p>
        </p:txBody>
      </p:sp>
      <p:sp>
        <p:nvSpPr>
          <p:cNvPr id="4" name="TextBox 3"/>
          <p:cNvSpPr txBox="1"/>
          <p:nvPr/>
        </p:nvSpPr>
        <p:spPr>
          <a:xfrm>
            <a:off x="5868144" y="1203325"/>
            <a:ext cx="3102131"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smtClean="0">
                <a:solidFill>
                  <a:srgbClr val="2B91AF"/>
                </a:solidFill>
                <a:highlight>
                  <a:srgbClr val="FFFFFF"/>
                </a:highlight>
                <a:latin typeface="Consolas" panose="020B0609020204030204" pitchFamily="49" charset="0"/>
              </a:rPr>
              <a:t>Enemy</a:t>
            </a: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Enemy</a:t>
            </a:r>
            <a:r>
              <a:rPr lang="en-US" sz="800" dirty="0">
                <a:solidFill>
                  <a:srgbClr val="000000"/>
                </a:solidFill>
                <a:highlight>
                  <a:srgbClr val="FFFFFF"/>
                </a:highlight>
                <a:latin typeface="Consolas" panose="020B0609020204030204" pitchFamily="49" charset="0"/>
              </a:rPr>
              <a:t>() {</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SetState</a:t>
            </a:r>
            <a:r>
              <a:rPr lang="en-US" sz="800" dirty="0" smtClean="0">
                <a:solidFill>
                  <a:srgbClr val="000000"/>
                </a:solidFill>
                <a:highlight>
                  <a:srgbClr val="FFFFFF"/>
                </a:highlight>
                <a:latin typeface="Consolas" panose="020B0609020204030204" pitchFamily="49" charset="0"/>
              </a:rPr>
              <a:t>(</a:t>
            </a:r>
            <a:r>
              <a:rPr lang="en-US" sz="800" dirty="0" smtClean="0">
                <a:solidFill>
                  <a:srgbClr val="0000FF"/>
                </a:solidFill>
                <a:highlight>
                  <a:srgbClr val="FFFFFF"/>
                </a:highlight>
                <a:latin typeface="Consolas" panose="020B0609020204030204" pitchFamily="49" charset="0"/>
              </a:rPr>
              <a:t>new</a:t>
            </a:r>
            <a:r>
              <a:rPr lang="en-US" sz="800" dirty="0" smtClean="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IdolBehaviour</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~Enemy() { </a:t>
            </a:r>
            <a:r>
              <a:rPr lang="en-US" sz="800" dirty="0" err="1">
                <a:solidFill>
                  <a:srgbClr val="000000"/>
                </a:solidFill>
                <a:highlight>
                  <a:srgbClr val="FFFFFF"/>
                </a:highlight>
                <a:latin typeface="Consolas" panose="020B0609020204030204" pitchFamily="49" charset="0"/>
              </a:rPr>
              <a:t>SetState</a:t>
            </a:r>
            <a:r>
              <a:rPr lang="en-US" sz="800" dirty="0">
                <a:solidFill>
                  <a:srgbClr val="000000"/>
                </a:solidFill>
                <a:highlight>
                  <a:srgbClr val="FFFFFF"/>
                </a:highlight>
                <a:latin typeface="Consolas" panose="020B0609020204030204" pitchFamily="49" charset="0"/>
              </a:rPr>
              <a:t>(</a:t>
            </a:r>
            <a:r>
              <a:rPr lang="en-US" sz="800" dirty="0" err="1">
                <a:solidFill>
                  <a:srgbClr val="0000FF"/>
                </a:solidFill>
                <a:highlight>
                  <a:srgbClr val="FFFFFF"/>
                </a:highlight>
                <a:latin typeface="Consolas" panose="020B0609020204030204" pitchFamily="49" charset="0"/>
              </a:rPr>
              <a:t>nullptr</a:t>
            </a:r>
            <a:r>
              <a:rPr lang="en-US" sz="800" dirty="0">
                <a:solidFill>
                  <a:srgbClr val="000000"/>
                </a:solidFill>
                <a:highlight>
                  <a:srgbClr val="FFFFFF"/>
                </a:highlight>
                <a:latin typeface="Consolas" panose="020B0609020204030204" pitchFamily="49" charset="0"/>
              </a:rPr>
              <a:t>); }</a:t>
            </a: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Update(</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deltaTime</a:t>
            </a:r>
            <a:r>
              <a:rPr lang="en-US" sz="800" dirty="0">
                <a:solidFill>
                  <a:srgbClr val="000000"/>
                </a:solidFill>
                <a:highlight>
                  <a:srgbClr val="FFFFFF"/>
                </a:highlight>
                <a:latin typeface="Consolas" panose="020B0609020204030204" pitchFamily="49" charset="0"/>
              </a:rPr>
              <a:t>) {</a:t>
            </a:r>
          </a:p>
          <a:p>
            <a:r>
              <a:rPr lang="en-US" sz="800" dirty="0" smtClean="0">
                <a:solidFill>
                  <a:srgbClr val="0000FF"/>
                </a:solidFill>
                <a:highlight>
                  <a:srgbClr val="FFFFFF"/>
                </a:highlight>
                <a:latin typeface="Consolas" panose="020B0609020204030204" pitchFamily="49" charset="0"/>
              </a:rPr>
              <a:t>        if</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m_behaviour</a:t>
            </a:r>
            <a:r>
              <a:rPr lang="en-US" sz="800" dirty="0">
                <a:solidFill>
                  <a:srgbClr val="000000"/>
                </a:solidFill>
                <a:highlight>
                  <a:srgbClr val="FFFFFF"/>
                </a:highlight>
                <a:latin typeface="Consolas" panose="020B0609020204030204" pitchFamily="49" charset="0"/>
              </a:rPr>
              <a:t>) {</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m_behaviour</a:t>
            </a:r>
            <a:r>
              <a:rPr lang="en-US" sz="800" dirty="0" smtClean="0">
                <a:solidFill>
                  <a:srgbClr val="000000"/>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&gt;Update(</a:t>
            </a:r>
            <a:r>
              <a:rPr lang="en-US" sz="800" dirty="0">
                <a:solidFill>
                  <a:srgbClr val="0000FF"/>
                </a:solidFill>
                <a:highlight>
                  <a:srgbClr val="FFFFFF"/>
                </a:highlight>
                <a:latin typeface="Consolas" panose="020B0609020204030204" pitchFamily="49" charset="0"/>
              </a:rPr>
              <a:t>this</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deltaTime</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SetState</a:t>
            </a:r>
            <a:r>
              <a:rPr lang="en-US" sz="800" dirty="0">
                <a:solidFill>
                  <a:srgbClr val="000000"/>
                </a:solidFill>
                <a:highlight>
                  <a:srgbClr val="FFFFFF"/>
                </a:highlight>
                <a:latin typeface="Consolas" panose="020B0609020204030204" pitchFamily="49" charset="0"/>
              </a:rPr>
              <a:t>(</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newBehaviour</a:t>
            </a:r>
            <a:r>
              <a:rPr lang="en-US" sz="800" dirty="0">
                <a:solidFill>
                  <a:srgbClr val="000000"/>
                </a:solidFill>
                <a:highlight>
                  <a:srgbClr val="FFFFFF"/>
                </a:highlight>
                <a:latin typeface="Consolas" panose="020B0609020204030204" pitchFamily="49" charset="0"/>
              </a:rPr>
              <a:t>) {</a:t>
            </a:r>
          </a:p>
          <a:p>
            <a:r>
              <a:rPr lang="en-US" sz="800" dirty="0" smtClean="0">
                <a:solidFill>
                  <a:srgbClr val="0000FF"/>
                </a:solidFill>
                <a:highlight>
                  <a:srgbClr val="FFFFFF"/>
                </a:highlight>
                <a:latin typeface="Consolas" panose="020B0609020204030204" pitchFamily="49" charset="0"/>
              </a:rPr>
              <a:t>        delete</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m_behaviour</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m_behaviour</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newBehaviour</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private</a:t>
            </a:r>
            <a:r>
              <a:rPr lang="en-US" sz="800" dirty="0">
                <a:solidFill>
                  <a:srgbClr val="000000"/>
                </a:solidFill>
                <a:highlight>
                  <a:srgbClr val="FFFFFF"/>
                </a:highlight>
                <a:latin typeface="Consolas" panose="020B0609020204030204" pitchFamily="49" charset="0"/>
              </a:rPr>
              <a:t>:</a:t>
            </a:r>
          </a:p>
          <a:p>
            <a:r>
              <a:rPr lang="en-US" sz="800" dirty="0" smtClean="0">
                <a:solidFill>
                  <a:srgbClr val="2B91AF"/>
                </a:solidFill>
                <a:highlight>
                  <a:srgbClr val="FFFFFF"/>
                </a:highlight>
                <a:latin typeface="Consolas" panose="020B0609020204030204" pitchFamily="49" charset="0"/>
              </a:rPr>
              <a:t>    </a:t>
            </a:r>
            <a:r>
              <a:rPr lang="en-US" sz="800" dirty="0" err="1" smtClean="0">
                <a:solidFill>
                  <a:srgbClr val="2B91AF"/>
                </a:solidFill>
                <a:highlight>
                  <a:srgbClr val="FFFFFF"/>
                </a:highlight>
                <a:latin typeface="Consolas" panose="020B0609020204030204" pitchFamily="49" charset="0"/>
              </a:rPr>
              <a:t>IEnemyBehaviour</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m_behaviour</a:t>
            </a:r>
            <a:r>
              <a:rPr lang="en-US" sz="800" dirty="0">
                <a:solidFill>
                  <a:srgbClr val="000000"/>
                </a:solidFill>
                <a:highlight>
                  <a:srgbClr val="FFFFFF"/>
                </a:highlight>
                <a:latin typeface="Consolas" panose="020B0609020204030204" pitchFamily="49" charset="0"/>
              </a:rPr>
              <a:t> = </a:t>
            </a:r>
            <a:r>
              <a:rPr lang="en-US" sz="800" dirty="0" err="1">
                <a:solidFill>
                  <a:srgbClr val="0000FF"/>
                </a:solidFill>
                <a:highlight>
                  <a:srgbClr val="FFFFFF"/>
                </a:highlight>
                <a:latin typeface="Consolas" panose="020B0609020204030204" pitchFamily="49" charset="0"/>
              </a:rPr>
              <a:t>nullptr</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a:t>
            </a:r>
            <a:endParaRPr lang="en-US" sz="800" dirty="0"/>
          </a:p>
        </p:txBody>
      </p:sp>
      <p:sp>
        <p:nvSpPr>
          <p:cNvPr id="5" name="TextBox 4"/>
          <p:cNvSpPr txBox="1"/>
          <p:nvPr/>
        </p:nvSpPr>
        <p:spPr>
          <a:xfrm>
            <a:off x="5868144" y="3999470"/>
            <a:ext cx="3102131" cy="95410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p>
          <a:p>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Update(</a:t>
            </a:r>
            <a:r>
              <a:rPr lang="en-US" sz="800" dirty="0">
                <a:solidFill>
                  <a:srgbClr val="2B91AF"/>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*enemy, </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 0;</a:t>
            </a:r>
          </a:p>
          <a:p>
            <a:r>
              <a:rPr lang="en-US" sz="800" dirty="0">
                <a:solidFill>
                  <a:srgbClr val="000000"/>
                </a:solidFill>
                <a:highlight>
                  <a:srgbClr val="FFFFFF"/>
                </a:highlight>
                <a:latin typeface="Consolas" panose="020B0609020204030204" pitchFamily="49" charset="0"/>
              </a:rPr>
              <a:t>};</a:t>
            </a:r>
            <a:endParaRPr lang="en-US" sz="800" dirty="0"/>
          </a:p>
        </p:txBody>
      </p:sp>
      <p:sp>
        <p:nvSpPr>
          <p:cNvPr id="6" name="TextBox 5"/>
          <p:cNvSpPr txBox="1"/>
          <p:nvPr/>
        </p:nvSpPr>
        <p:spPr>
          <a:xfrm>
            <a:off x="6300192" y="871667"/>
            <a:ext cx="2771913" cy="2616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100" dirty="0" err="1" smtClean="0"/>
              <a:t>IdolBehavoour</a:t>
            </a:r>
            <a:r>
              <a:rPr lang="en-US" sz="1100" dirty="0" smtClean="0"/>
              <a:t> implements </a:t>
            </a:r>
            <a:r>
              <a:rPr lang="en-US" sz="1100" dirty="0" err="1" smtClean="0"/>
              <a:t>IEnemyBehaviour</a:t>
            </a:r>
            <a:endParaRPr lang="en-US" sz="1100" dirty="0"/>
          </a:p>
        </p:txBody>
      </p:sp>
      <p:cxnSp>
        <p:nvCxnSpPr>
          <p:cNvPr id="8" name="Straight Arrow Connector 7"/>
          <p:cNvCxnSpPr>
            <a:stCxn id="6" idx="2"/>
          </p:cNvCxnSpPr>
          <p:nvPr/>
        </p:nvCxnSpPr>
        <p:spPr>
          <a:xfrm flipH="1">
            <a:off x="7596336" y="1133277"/>
            <a:ext cx="89813" cy="50236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20" name="Group 19"/>
          <p:cNvGrpSpPr/>
          <p:nvPr/>
        </p:nvGrpSpPr>
        <p:grpSpPr>
          <a:xfrm>
            <a:off x="395536" y="4163339"/>
            <a:ext cx="3087467" cy="626368"/>
            <a:chOff x="620436" y="3567797"/>
            <a:chExt cx="3087467" cy="626368"/>
          </a:xfrm>
        </p:grpSpPr>
        <p:sp>
          <p:nvSpPr>
            <p:cNvPr id="19" name="Rectangle 18"/>
            <p:cNvSpPr/>
            <p:nvPr/>
          </p:nvSpPr>
          <p:spPr>
            <a:xfrm>
              <a:off x="620436" y="3567797"/>
              <a:ext cx="3087467" cy="626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733872" y="3747817"/>
              <a:ext cx="720080"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Enemy</a:t>
              </a:r>
              <a:endParaRPr lang="en-US" sz="1400" dirty="0"/>
            </a:p>
          </p:txBody>
        </p:sp>
        <p:sp>
          <p:nvSpPr>
            <p:cNvPr id="10" name="Flowchart: Decision 9"/>
            <p:cNvSpPr/>
            <p:nvPr/>
          </p:nvSpPr>
          <p:spPr>
            <a:xfrm>
              <a:off x="1453952" y="3814399"/>
              <a:ext cx="144016" cy="1331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a:stCxn id="10" idx="3"/>
              <a:endCxn id="14" idx="1"/>
            </p:cNvCxnSpPr>
            <p:nvPr/>
          </p:nvCxnSpPr>
          <p:spPr>
            <a:xfrm>
              <a:off x="1597968" y="3880981"/>
              <a:ext cx="453752" cy="0"/>
            </a:xfrm>
            <a:prstGeom prst="line">
              <a:avLst/>
            </a:prstGeom>
          </p:spPr>
          <p:style>
            <a:lnRef idx="2">
              <a:schemeClr val="dk1"/>
            </a:lnRef>
            <a:fillRef idx="0">
              <a:schemeClr val="dk1"/>
            </a:fillRef>
            <a:effectRef idx="1">
              <a:schemeClr val="dk1"/>
            </a:effectRef>
            <a:fontRef idx="minor">
              <a:schemeClr val="tx1"/>
            </a:fontRef>
          </p:style>
        </p:cxnSp>
        <p:sp>
          <p:nvSpPr>
            <p:cNvPr id="14" name="Rectangle 13"/>
            <p:cNvSpPr/>
            <p:nvPr/>
          </p:nvSpPr>
          <p:spPr>
            <a:xfrm>
              <a:off x="2051720" y="3747817"/>
              <a:ext cx="151216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IEnemyBehaviour</a:t>
              </a:r>
              <a:endParaRPr lang="en-US" sz="1400" dirty="0"/>
            </a:p>
          </p:txBody>
        </p:sp>
      </p:grpSp>
    </p:spTree>
    <p:extLst>
      <p:ext uri="{BB962C8B-B14F-4D97-AF65-F5344CB8AC3E}">
        <p14:creationId xmlns:p14="http://schemas.microsoft.com/office/powerpoint/2010/main" val="142766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 Strategy Design Pattern</a:t>
            </a:r>
          </a:p>
        </p:txBody>
      </p:sp>
      <p:sp>
        <p:nvSpPr>
          <p:cNvPr id="3" name="Text Placeholder 2"/>
          <p:cNvSpPr>
            <a:spLocks noGrp="1"/>
          </p:cNvSpPr>
          <p:nvPr>
            <p:ph type="body" sz="quarter" idx="10"/>
          </p:nvPr>
        </p:nvSpPr>
        <p:spPr>
          <a:xfrm>
            <a:off x="323528" y="1203598"/>
            <a:ext cx="5112568" cy="3384649"/>
          </a:xfrm>
        </p:spPr>
        <p:txBody>
          <a:bodyPr>
            <a:normAutofit/>
          </a:bodyPr>
          <a:lstStyle/>
          <a:p>
            <a:pPr marL="0" indent="0">
              <a:buNone/>
            </a:pPr>
            <a:r>
              <a:rPr lang="en-US" sz="1800" dirty="0" smtClean="0"/>
              <a:t>To extending the behavior of an enemy, we just need to implement a new </a:t>
            </a:r>
            <a:r>
              <a:rPr lang="en-US" sz="1800" dirty="0" err="1" smtClean="0"/>
              <a:t>behaviour</a:t>
            </a:r>
            <a:r>
              <a:rPr lang="en-US" sz="1800" dirty="0"/>
              <a:t> </a:t>
            </a:r>
            <a:r>
              <a:rPr lang="en-US" sz="1800" dirty="0" smtClean="0"/>
              <a:t>class, and call the “</a:t>
            </a:r>
            <a:r>
              <a:rPr lang="en-US" sz="1800" dirty="0" err="1" smtClean="0"/>
              <a:t>SetBehaviour</a:t>
            </a:r>
            <a:r>
              <a:rPr lang="en-US" sz="1800" dirty="0" smtClean="0"/>
              <a:t>” method.</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Idol Seek and Flee are our Concrete implementation of the </a:t>
            </a:r>
            <a:r>
              <a:rPr lang="en-US" sz="1800" dirty="0" err="1" smtClean="0"/>
              <a:t>IEnemyBehaviour</a:t>
            </a:r>
            <a:r>
              <a:rPr lang="en-US" sz="1800" dirty="0" smtClean="0"/>
              <a:t> Interface.</a:t>
            </a:r>
            <a:endParaRPr lang="en-US" sz="1800" dirty="0"/>
          </a:p>
        </p:txBody>
      </p:sp>
      <p:grpSp>
        <p:nvGrpSpPr>
          <p:cNvPr id="23" name="Group 22"/>
          <p:cNvGrpSpPr/>
          <p:nvPr/>
        </p:nvGrpSpPr>
        <p:grpSpPr>
          <a:xfrm>
            <a:off x="467544" y="2211710"/>
            <a:ext cx="3456384" cy="1166565"/>
            <a:chOff x="476420" y="2288457"/>
            <a:chExt cx="3456384" cy="1166565"/>
          </a:xfrm>
        </p:grpSpPr>
        <p:sp>
          <p:nvSpPr>
            <p:cNvPr id="5" name="Rectangle 4"/>
            <p:cNvSpPr/>
            <p:nvPr/>
          </p:nvSpPr>
          <p:spPr>
            <a:xfrm>
              <a:off x="476420" y="2288457"/>
              <a:ext cx="3456384" cy="1166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580980" y="2449301"/>
              <a:ext cx="720080"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Enemy</a:t>
              </a:r>
              <a:endParaRPr lang="en-US" sz="1400" dirty="0"/>
            </a:p>
          </p:txBody>
        </p:sp>
        <p:sp>
          <p:nvSpPr>
            <p:cNvPr id="7" name="Flowchart: Decision 6"/>
            <p:cNvSpPr/>
            <p:nvPr/>
          </p:nvSpPr>
          <p:spPr>
            <a:xfrm>
              <a:off x="1301060" y="2515883"/>
              <a:ext cx="144016" cy="1331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a:stCxn id="7" idx="3"/>
              <a:endCxn id="9" idx="1"/>
            </p:cNvCxnSpPr>
            <p:nvPr/>
          </p:nvCxnSpPr>
          <p:spPr>
            <a:xfrm>
              <a:off x="1445076" y="2582465"/>
              <a:ext cx="453752" cy="0"/>
            </a:xfrm>
            <a:prstGeom prst="line">
              <a:avLst/>
            </a:prstGeom>
          </p:spPr>
          <p:style>
            <a:lnRef idx="2">
              <a:schemeClr val="dk1"/>
            </a:lnRef>
            <a:fillRef idx="0">
              <a:schemeClr val="dk1"/>
            </a:fillRef>
            <a:effectRef idx="1">
              <a:schemeClr val="dk1"/>
            </a:effectRef>
            <a:fontRef idx="minor">
              <a:schemeClr val="tx1"/>
            </a:fontRef>
          </p:style>
        </p:cxnSp>
        <p:sp>
          <p:nvSpPr>
            <p:cNvPr id="9" name="Rectangle 8"/>
            <p:cNvSpPr/>
            <p:nvPr/>
          </p:nvSpPr>
          <p:spPr>
            <a:xfrm>
              <a:off x="1898828" y="2449301"/>
              <a:ext cx="151216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IEnemyBehaviour</a:t>
              </a:r>
              <a:endParaRPr lang="en-US" sz="1400" dirty="0"/>
            </a:p>
          </p:txBody>
        </p:sp>
        <p:sp>
          <p:nvSpPr>
            <p:cNvPr id="10" name="Rectangle 9"/>
            <p:cNvSpPr/>
            <p:nvPr/>
          </p:nvSpPr>
          <p:spPr>
            <a:xfrm>
              <a:off x="1552376" y="3027852"/>
              <a:ext cx="652236"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Idol</a:t>
              </a:r>
              <a:endParaRPr lang="en-US" sz="1400" dirty="0"/>
            </a:p>
          </p:txBody>
        </p:sp>
        <p:sp>
          <p:nvSpPr>
            <p:cNvPr id="11" name="Rectangle 10"/>
            <p:cNvSpPr/>
            <p:nvPr/>
          </p:nvSpPr>
          <p:spPr>
            <a:xfrm>
              <a:off x="2339752" y="3028814"/>
              <a:ext cx="652236"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Seek</a:t>
              </a:r>
              <a:endParaRPr lang="en-US" sz="1400" dirty="0"/>
            </a:p>
          </p:txBody>
        </p:sp>
        <p:sp>
          <p:nvSpPr>
            <p:cNvPr id="12" name="Rectangle 11"/>
            <p:cNvSpPr/>
            <p:nvPr/>
          </p:nvSpPr>
          <p:spPr>
            <a:xfrm>
              <a:off x="3127128" y="3027852"/>
              <a:ext cx="652236"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Flee</a:t>
              </a:r>
              <a:endParaRPr lang="en-US" sz="1400" dirty="0"/>
            </a:p>
          </p:txBody>
        </p:sp>
        <p:cxnSp>
          <p:nvCxnSpPr>
            <p:cNvPr id="14" name="Straight Arrow Connector 13"/>
            <p:cNvCxnSpPr>
              <a:stCxn id="10" idx="0"/>
              <a:endCxn id="9" idx="2"/>
            </p:cNvCxnSpPr>
            <p:nvPr/>
          </p:nvCxnSpPr>
          <p:spPr>
            <a:xfrm flipV="1">
              <a:off x="1878494" y="2715629"/>
              <a:ext cx="776418" cy="3122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1" idx="0"/>
              <a:endCxn id="9" idx="2"/>
            </p:cNvCxnSpPr>
            <p:nvPr/>
          </p:nvCxnSpPr>
          <p:spPr>
            <a:xfrm flipH="1" flipV="1">
              <a:off x="2654912" y="2715629"/>
              <a:ext cx="10958" cy="3131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2" idx="0"/>
              <a:endCxn id="9" idx="2"/>
            </p:cNvCxnSpPr>
            <p:nvPr/>
          </p:nvCxnSpPr>
          <p:spPr>
            <a:xfrm flipH="1" flipV="1">
              <a:off x="2654912" y="2715629"/>
              <a:ext cx="798334" cy="3122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5509152" y="1300165"/>
            <a:ext cx="3382657" cy="243143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IdolBehaviour</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p>
          <a:p>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IdolBehaviour</a:t>
            </a:r>
            <a:r>
              <a:rPr lang="en-US" sz="800" dirty="0">
                <a:solidFill>
                  <a:srgbClr val="000000"/>
                </a:solidFill>
                <a:highlight>
                  <a:srgbClr val="FFFFFF"/>
                </a:highlight>
                <a:latin typeface="Consolas" panose="020B0609020204030204" pitchFamily="49" charset="0"/>
              </a:rPr>
              <a:t>() : </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constructor</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IdolBehaviour</a:t>
            </a:r>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destructor</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Update(</a:t>
            </a:r>
            <a:r>
              <a:rPr lang="en-US" sz="800" dirty="0">
                <a:solidFill>
                  <a:srgbClr val="2B91AF"/>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a:t>
            </a:r>
            <a:r>
              <a:rPr lang="en-US" sz="800" dirty="0">
                <a:solidFill>
                  <a:srgbClr val="808080"/>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a:t>
            </a:r>
          </a:p>
          <a:p>
            <a:r>
              <a:rPr lang="en-US" sz="800" dirty="0" smtClean="0">
                <a:solidFill>
                  <a:srgbClr val="008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TODO: Logic for idol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a:t>
            </a:r>
          </a:p>
          <a:p>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SeekBehaviour</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p>
          <a:p>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SeekBehaviour</a:t>
            </a:r>
            <a:r>
              <a:rPr lang="en-US" sz="800" dirty="0">
                <a:solidFill>
                  <a:srgbClr val="000000"/>
                </a:solidFill>
                <a:highlight>
                  <a:srgbClr val="FFFFFF"/>
                </a:highlight>
                <a:latin typeface="Consolas" panose="020B0609020204030204" pitchFamily="49" charset="0"/>
              </a:rPr>
              <a:t>() : </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constructor</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SeekBehaviour</a:t>
            </a:r>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destructor</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Update(</a:t>
            </a:r>
            <a:r>
              <a:rPr lang="en-US" sz="800" dirty="0">
                <a:solidFill>
                  <a:srgbClr val="2B91AF"/>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a:t>
            </a:r>
            <a:r>
              <a:rPr lang="en-US" sz="800" dirty="0">
                <a:solidFill>
                  <a:srgbClr val="808080"/>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a:t>
            </a:r>
          </a:p>
          <a:p>
            <a:r>
              <a:rPr lang="en-US" sz="800" dirty="0" smtClean="0">
                <a:solidFill>
                  <a:srgbClr val="008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TODO: Logic for seek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a:t>
            </a:r>
            <a:endParaRPr lang="en-US" sz="800" dirty="0"/>
          </a:p>
        </p:txBody>
      </p:sp>
    </p:spTree>
    <p:extLst>
      <p:ext uri="{BB962C8B-B14F-4D97-AF65-F5344CB8AC3E}">
        <p14:creationId xmlns:p14="http://schemas.microsoft.com/office/powerpoint/2010/main" val="131300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 Strategy Design Pattern</a:t>
            </a:r>
          </a:p>
        </p:txBody>
      </p:sp>
      <p:sp>
        <p:nvSpPr>
          <p:cNvPr id="3" name="Text Placeholder 2"/>
          <p:cNvSpPr>
            <a:spLocks noGrp="1"/>
          </p:cNvSpPr>
          <p:nvPr>
            <p:ph type="body" sz="quarter" idx="10"/>
          </p:nvPr>
        </p:nvSpPr>
        <p:spPr>
          <a:xfrm>
            <a:off x="323850" y="1203325"/>
            <a:ext cx="4392166" cy="3816697"/>
          </a:xfrm>
        </p:spPr>
        <p:txBody>
          <a:bodyPr>
            <a:normAutofit/>
          </a:bodyPr>
          <a:lstStyle/>
          <a:p>
            <a:pPr marL="0" indent="0">
              <a:buNone/>
            </a:pPr>
            <a:r>
              <a:rPr lang="en-US" sz="1400" dirty="0" smtClean="0"/>
              <a:t>Each behavior can have member variables used to configure how it operates without polluting the Enemy class With unnecessary methods and variables.</a:t>
            </a:r>
          </a:p>
          <a:p>
            <a:pPr marL="0" indent="0">
              <a:buNone/>
            </a:pPr>
            <a:endParaRPr lang="en-US" sz="1400" dirty="0" smtClean="0"/>
          </a:p>
          <a:p>
            <a:pPr marL="0" indent="0">
              <a:buNone/>
            </a:pPr>
            <a:r>
              <a:rPr lang="en-US" sz="1400" dirty="0" smtClean="0"/>
              <a:t>EG: The Seek behavior could have a target position, this variable is not needed for the Idol behavior. If we used the </a:t>
            </a:r>
            <a:r>
              <a:rPr lang="en-US" sz="1400" dirty="0" err="1" smtClean="0"/>
              <a:t>enum</a:t>
            </a:r>
            <a:r>
              <a:rPr lang="en-US" sz="1400" dirty="0" smtClean="0"/>
              <a:t> and switch statement, the Enemy would need variables for all states, even if they’re not used, see code sample.</a:t>
            </a:r>
          </a:p>
        </p:txBody>
      </p:sp>
      <p:sp>
        <p:nvSpPr>
          <p:cNvPr id="4" name="TextBox 3"/>
          <p:cNvSpPr txBox="1"/>
          <p:nvPr/>
        </p:nvSpPr>
        <p:spPr>
          <a:xfrm>
            <a:off x="4788024" y="1203325"/>
            <a:ext cx="4224233" cy="255454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SeekBehaviour</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 </a:t>
            </a:r>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a:t>
            </a:r>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public</a:t>
            </a:r>
            <a:r>
              <a:rPr lang="en-US" sz="800" dirty="0" smtClean="0">
                <a:solidFill>
                  <a:srgbClr val="000000"/>
                </a:solidFill>
                <a:highlight>
                  <a:srgbClr val="FFFFFF"/>
                </a:highlight>
                <a:latin typeface="Consolas" panose="020B0609020204030204" pitchFamily="49" charset="0"/>
              </a:rPr>
              <a:t>:</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SeekBehaviour</a:t>
            </a:r>
            <a:r>
              <a:rPr lang="en-US" sz="800" dirty="0" smtClean="0">
                <a:solidFill>
                  <a:srgbClr val="000000"/>
                </a:solidFill>
                <a:highlight>
                  <a:srgbClr val="FFFFFF"/>
                </a:highlight>
                <a:latin typeface="Consolas" panose="020B0609020204030204" pitchFamily="49" charset="0"/>
              </a:rPr>
              <a:t>(</a:t>
            </a:r>
            <a:r>
              <a:rPr lang="en-US" sz="800" dirty="0" smtClean="0">
                <a:solidFill>
                  <a:srgbClr val="0000FF"/>
                </a:solidFill>
                <a:highlight>
                  <a:srgbClr val="FFFFFF"/>
                </a:highlight>
                <a:latin typeface="Consolas" panose="020B0609020204030204" pitchFamily="49" charset="0"/>
              </a:rPr>
              <a:t>float</a:t>
            </a:r>
            <a:r>
              <a:rPr lang="en-US" sz="800" dirty="0" smtClean="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targetXPos</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targetYPos</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seekSpeed</a:t>
            </a:r>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m_targetXPos</a:t>
            </a:r>
            <a:r>
              <a:rPr lang="en-US" sz="800" dirty="0" smtClean="0">
                <a:solidFill>
                  <a:srgbClr val="000000"/>
                </a:solidFill>
                <a:highlight>
                  <a:srgbClr val="FFFFFF"/>
                </a:highlight>
                <a:latin typeface="Consolas" panose="020B0609020204030204" pitchFamily="49" charset="0"/>
              </a:rPr>
              <a:t>(</a:t>
            </a:r>
            <a:r>
              <a:rPr lang="en-US" sz="800" dirty="0" err="1" smtClean="0">
                <a:solidFill>
                  <a:srgbClr val="808080"/>
                </a:solidFill>
                <a:highlight>
                  <a:srgbClr val="FFFFFF"/>
                </a:highlight>
                <a:latin typeface="Consolas" panose="020B0609020204030204" pitchFamily="49" charset="0"/>
              </a:rPr>
              <a:t>targetXPos</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m_targetYPos</a:t>
            </a:r>
            <a:r>
              <a:rPr lang="en-US" sz="800" dirty="0" smtClean="0">
                <a:solidFill>
                  <a:srgbClr val="000000"/>
                </a:solidFill>
                <a:highlight>
                  <a:srgbClr val="FFFFFF"/>
                </a:highlight>
                <a:latin typeface="Consolas" panose="020B0609020204030204" pitchFamily="49" charset="0"/>
              </a:rPr>
              <a:t>(</a:t>
            </a:r>
            <a:r>
              <a:rPr lang="en-US" sz="800" dirty="0" err="1" smtClean="0">
                <a:solidFill>
                  <a:srgbClr val="808080"/>
                </a:solidFill>
                <a:highlight>
                  <a:srgbClr val="FFFFFF"/>
                </a:highlight>
                <a:latin typeface="Consolas" panose="020B0609020204030204" pitchFamily="49" charset="0"/>
              </a:rPr>
              <a:t>targetYPos</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m_speed</a:t>
            </a:r>
            <a:r>
              <a:rPr lang="en-US" sz="800" dirty="0" smtClean="0">
                <a:solidFill>
                  <a:srgbClr val="000000"/>
                </a:solidFill>
                <a:highlight>
                  <a:srgbClr val="FFFFFF"/>
                </a:highlight>
                <a:latin typeface="Consolas" panose="020B0609020204030204" pitchFamily="49" charset="0"/>
              </a:rPr>
              <a:t>(</a:t>
            </a:r>
            <a:r>
              <a:rPr lang="en-US" sz="800" dirty="0" err="1" smtClean="0">
                <a:solidFill>
                  <a:srgbClr val="808080"/>
                </a:solidFill>
                <a:highlight>
                  <a:srgbClr val="FFFFFF"/>
                </a:highlight>
                <a:latin typeface="Consolas" panose="020B0609020204030204" pitchFamily="49" charset="0"/>
              </a:rPr>
              <a:t>seekSpeed</a:t>
            </a:r>
            <a:r>
              <a:rPr lang="en-US" sz="800" dirty="0">
                <a:solidFill>
                  <a:srgbClr val="000000"/>
                </a:solidFill>
                <a:highlight>
                  <a:srgbClr val="FFFFFF"/>
                </a:highlight>
                <a:latin typeface="Consolas" panose="020B0609020204030204" pitchFamily="49" charset="0"/>
              </a:rPr>
              <a:t>),</a:t>
            </a:r>
          </a:p>
          <a:p>
            <a:r>
              <a:rPr lang="en-US" sz="800" dirty="0" smtClean="0">
                <a:solidFill>
                  <a:srgbClr val="2B91AF"/>
                </a:solidFill>
                <a:highlight>
                  <a:srgbClr val="FFFFFF"/>
                </a:highlight>
                <a:latin typeface="Consolas" panose="020B0609020204030204" pitchFamily="49" charset="0"/>
              </a:rPr>
              <a:t>        </a:t>
            </a:r>
            <a:r>
              <a:rPr lang="en-US" sz="800" dirty="0" err="1" smtClean="0">
                <a:solidFill>
                  <a:srgbClr val="2B91AF"/>
                </a:solidFill>
                <a:highlight>
                  <a:srgbClr val="FFFFFF"/>
                </a:highlight>
                <a:latin typeface="Consolas" panose="020B0609020204030204" pitchFamily="49" charset="0"/>
              </a:rPr>
              <a:t>IEnemyBehaviour</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8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constructor</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SeekBehaviour</a:t>
            </a:r>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destructor</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virtual</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Update(</a:t>
            </a:r>
            <a:r>
              <a:rPr lang="en-US" sz="800" dirty="0">
                <a:solidFill>
                  <a:srgbClr val="2B91AF"/>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a:t>
            </a:r>
            <a:r>
              <a:rPr lang="en-US" sz="800" dirty="0">
                <a:solidFill>
                  <a:srgbClr val="808080"/>
                </a:solidFill>
                <a:highlight>
                  <a:srgbClr val="FFFFFF"/>
                </a:highlight>
                <a:latin typeface="Consolas" panose="020B0609020204030204" pitchFamily="49" charset="0"/>
              </a:rPr>
              <a:t>enemy</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a:t>
            </a:r>
            <a:r>
              <a:rPr lang="en-US" sz="800" dirty="0" err="1">
                <a:solidFill>
                  <a:srgbClr val="808080"/>
                </a:solidFill>
                <a:highlight>
                  <a:srgbClr val="FFFFFF"/>
                </a:highlight>
                <a:latin typeface="Consolas" panose="020B0609020204030204" pitchFamily="49" charset="0"/>
              </a:rPr>
              <a:t>dt</a:t>
            </a:r>
            <a:r>
              <a:rPr lang="en-US" sz="800" dirty="0">
                <a:solidFill>
                  <a:srgbClr val="000000"/>
                </a:solidFill>
                <a:highlight>
                  <a:srgbClr val="FFFFFF"/>
                </a:highlight>
                <a:latin typeface="Consolas" panose="020B0609020204030204" pitchFamily="49" charset="0"/>
              </a:rPr>
              <a:t>) {</a:t>
            </a:r>
          </a:p>
          <a:p>
            <a:r>
              <a:rPr lang="en-US" sz="800" dirty="0" smtClean="0">
                <a:solidFill>
                  <a:srgbClr val="008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TODO: Logic for seek */</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endParaRPr lang="en-US" sz="800" dirty="0">
              <a:solidFill>
                <a:srgbClr val="000000"/>
              </a:solidFill>
              <a:highlight>
                <a:srgbClr val="FFFFFF"/>
              </a:highlight>
              <a:latin typeface="Consolas" panose="020B0609020204030204" pitchFamily="49" charset="0"/>
            </a:endParaRPr>
          </a:p>
          <a:p>
            <a:r>
              <a:rPr lang="en-US" sz="800" dirty="0">
                <a:solidFill>
                  <a:srgbClr val="0000FF"/>
                </a:solidFill>
                <a:highlight>
                  <a:srgbClr val="FFFFFF"/>
                </a:highlight>
                <a:latin typeface="Consolas" panose="020B0609020204030204" pitchFamily="49" charset="0"/>
              </a:rPr>
              <a:t>private</a:t>
            </a:r>
            <a:r>
              <a:rPr lang="en-US" sz="800" dirty="0">
                <a:solidFill>
                  <a:srgbClr val="000000"/>
                </a:solidFill>
                <a:highlight>
                  <a:srgbClr val="FFFFFF"/>
                </a:highlight>
                <a:latin typeface="Consolas" panose="020B0609020204030204" pitchFamily="49" charset="0"/>
              </a:rPr>
              <a:t>:</a:t>
            </a:r>
          </a:p>
          <a:p>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m_targetXPos</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m_targetYPos</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m_speed</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a:t>
            </a:r>
            <a:endParaRPr lang="en-US" sz="800" dirty="0"/>
          </a:p>
        </p:txBody>
      </p:sp>
    </p:spTree>
    <p:extLst>
      <p:ext uri="{BB962C8B-B14F-4D97-AF65-F5344CB8AC3E}">
        <p14:creationId xmlns:p14="http://schemas.microsoft.com/office/powerpoint/2010/main" val="257886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Transitions and Decision Making</a:t>
            </a:r>
            <a:endParaRPr lang="en-US" dirty="0"/>
          </a:p>
        </p:txBody>
      </p:sp>
      <p:sp>
        <p:nvSpPr>
          <p:cNvPr id="3" name="Text Placeholder 2"/>
          <p:cNvSpPr>
            <a:spLocks noGrp="1"/>
          </p:cNvSpPr>
          <p:nvPr>
            <p:ph type="body" sz="quarter" idx="10"/>
          </p:nvPr>
        </p:nvSpPr>
        <p:spPr>
          <a:xfrm>
            <a:off x="323850" y="1203325"/>
            <a:ext cx="5760318" cy="3384649"/>
          </a:xfrm>
        </p:spPr>
        <p:txBody>
          <a:bodyPr>
            <a:normAutofit fontScale="92500" lnSpcReduction="10000"/>
          </a:bodyPr>
          <a:lstStyle/>
          <a:p>
            <a:pPr marL="0" indent="0">
              <a:buNone/>
            </a:pPr>
            <a:r>
              <a:rPr lang="en-US" sz="1800" dirty="0" err="1" smtClean="0"/>
              <a:t>Sofar</a:t>
            </a:r>
            <a:r>
              <a:rPr lang="en-US" sz="1800" dirty="0" smtClean="0"/>
              <a:t>, we have looked at how to isolate logic for each state. How about making decisions for switching state.</a:t>
            </a:r>
          </a:p>
          <a:p>
            <a:pPr marL="0" indent="0">
              <a:buNone/>
            </a:pPr>
            <a:endParaRPr lang="en-US" sz="1800" dirty="0"/>
          </a:p>
          <a:p>
            <a:pPr marL="0" indent="0">
              <a:buNone/>
            </a:pPr>
            <a:r>
              <a:rPr lang="en-US" sz="1800" dirty="0" smtClean="0"/>
              <a:t>This is very much an AI topic based around the question: “Given what I know about the world, what should I do next?”</a:t>
            </a:r>
          </a:p>
          <a:p>
            <a:pPr marL="0" indent="0">
              <a:buNone/>
            </a:pPr>
            <a:endParaRPr lang="en-US" sz="1800" dirty="0" smtClean="0"/>
          </a:p>
          <a:p>
            <a:r>
              <a:rPr lang="en-US" sz="1800" dirty="0" smtClean="0"/>
              <a:t>Decision Trees</a:t>
            </a:r>
          </a:p>
          <a:p>
            <a:r>
              <a:rPr lang="en-US" sz="1800" dirty="0" smtClean="0"/>
              <a:t>Behavior Trees</a:t>
            </a:r>
          </a:p>
          <a:p>
            <a:r>
              <a:rPr lang="en-US" sz="1800" dirty="0" smtClean="0"/>
              <a:t>Utility Systems</a:t>
            </a:r>
          </a:p>
          <a:p>
            <a:r>
              <a:rPr lang="en-US" sz="1800" dirty="0" smtClean="0"/>
              <a:t>Planners</a:t>
            </a:r>
          </a:p>
          <a:p>
            <a:r>
              <a:rPr lang="en-US" sz="1800" dirty="0" smtClean="0"/>
              <a:t>Fuzzy Logic</a:t>
            </a:r>
          </a:p>
          <a:p>
            <a:r>
              <a:rPr lang="en-US" sz="1800" dirty="0" smtClean="0"/>
              <a:t>Neural Networks</a:t>
            </a:r>
          </a:p>
          <a:p>
            <a:pPr marL="0" indent="0">
              <a:buNone/>
            </a:pPr>
            <a:endParaRPr lang="en-US" sz="1800" dirty="0" smtClean="0"/>
          </a:p>
          <a:p>
            <a:pPr marL="0" indent="0">
              <a:buNone/>
            </a:pPr>
            <a:endParaRPr lang="en-US" sz="1800" dirty="0"/>
          </a:p>
        </p:txBody>
      </p:sp>
      <p:sp>
        <p:nvSpPr>
          <p:cNvPr id="4" name="TextBox 3"/>
          <p:cNvSpPr txBox="1"/>
          <p:nvPr/>
        </p:nvSpPr>
        <p:spPr>
          <a:xfrm>
            <a:off x="2987824" y="3219822"/>
            <a:ext cx="4176464" cy="646331"/>
          </a:xfrm>
          <a:prstGeom prst="rect">
            <a:avLst/>
          </a:prstGeom>
          <a:noFill/>
        </p:spPr>
        <p:txBody>
          <a:bodyPr wrap="square" rtlCol="0">
            <a:spAutoFit/>
          </a:bodyPr>
          <a:lstStyle/>
          <a:p>
            <a:r>
              <a:rPr lang="en-US" dirty="0" smtClean="0">
                <a:solidFill>
                  <a:schemeClr val="bg1"/>
                </a:solidFill>
              </a:rPr>
              <a:t>Therefore, our decision making will based around if (condition) Change State!</a:t>
            </a:r>
            <a:endParaRPr lang="en-US" dirty="0">
              <a:solidFill>
                <a:schemeClr val="bg1"/>
              </a:solidFill>
            </a:endParaRPr>
          </a:p>
        </p:txBody>
      </p:sp>
    </p:spTree>
    <p:extLst>
      <p:ext uri="{BB962C8B-B14F-4D97-AF65-F5344CB8AC3E}">
        <p14:creationId xmlns:p14="http://schemas.microsoft.com/office/powerpoint/2010/main" val="3101263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9.0&quot;&gt;&lt;object type=&quot;1&quot; unique_id=&quot;10001&quot;&gt;&lt;object type=&quot;2&quot; unique_id=&quot;13634&quot;&gt;&lt;object type=&quot;3&quot; unique_id=&quot;13635&quot;&gt;&lt;property id=&quot;20148&quot; value=&quot;5&quot;/&gt;&lt;property id=&quot;20300&quot; value=&quot;Slide 1 - &amp;quot;Unit Testing&amp;quot;&quot;/&gt;&lt;property id=&quot;20307&quot; value=&quot;263&quot;/&gt;&lt;/object&gt;&lt;object type=&quot;3&quot; unique_id=&quot;13642&quot;&gt;&lt;property id=&quot;20148&quot; value=&quot;5&quot;/&gt;&lt;property id=&quot;20300&quot; value=&quot;Slide 20 - &amp;quot;References&amp;quot;&quot;/&gt;&lt;property id=&quot;20307&quot; value=&quot;271&quot;/&gt;&lt;/object&gt;&lt;object type=&quot;3&quot; unique_id=&quot;13882&quot;&gt;&lt;property id=&quot;20148&quot; value=&quot;5&quot;/&gt;&lt;property id=&quot;20300&quot; value=&quot;Slide 2 - &amp;quot;Contents&amp;quot;&quot;/&gt;&lt;property id=&quot;20307&quot; value=&quot;289&quot;/&gt;&lt;/object&gt;&lt;object type=&quot;3&quot; unique_id=&quot;13883&quot;&gt;&lt;property id=&quot;20148&quot; value=&quot;5&quot;/&gt;&lt;property id=&quot;20300&quot; value=&quot;Slide 3 - &amp;quot;Code Error Revision&amp;amp;#x09;&amp;quot;&quot;/&gt;&lt;property id=&quot;20307&quot; value=&quot;272&quot;/&gt;&lt;/object&gt;&lt;object type=&quot;3&quot; unique_id=&quot;13884&quot;&gt;&lt;property id=&quot;20148&quot; value=&quot;5&quot;/&gt;&lt;property id=&quot;20300&quot; value=&quot;Slide 4 - &amp;quot;Anatomy of bugs&amp;quot;&quot;/&gt;&lt;property id=&quot;20307&quot; value=&quot;273&quot;/&gt;&lt;/object&gt;&lt;object type=&quot;3&quot; unique_id=&quot;13885&quot;&gt;&lt;property id=&quot;20148&quot; value=&quot;5&quot;/&gt;&lt;property id=&quot;20300&quot; value=&quot;Slide 5 - &amp;quot;Testing&amp;quot;&quot;/&gt;&lt;property id=&quot;20307&quot; value=&quot;274&quot;/&gt;&lt;/object&gt;&lt;object type=&quot;3&quot; unique_id=&quot;13886&quot;&gt;&lt;property id=&quot;20148&quot; value=&quot;5&quot;/&gt;&lt;property id=&quot;20300&quot; value=&quot;Slide 6 - &amp;quot;It doesn’t really matter how you work&amp;quot;&quot;/&gt;&lt;property id=&quot;20307&quot; value=&quot;275&quot;/&gt;&lt;/object&gt;&lt;object type=&quot;3&quot; unique_id=&quot;13887&quot;&gt;&lt;property id=&quot;20148&quot; value=&quot;5&quot;/&gt;&lt;property id=&quot;20300&quot; value=&quot;Slide 7 - &amp;quot;What is unit testing?&amp;quot;&quot;/&gt;&lt;property id=&quot;20307&quot; value=&quot;276&quot;/&gt;&lt;/object&gt;&lt;object type=&quot;3&quot; unique_id=&quot;13888&quot;&gt;&lt;property id=&quot;20148&quot; value=&quot;5&quot;/&gt;&lt;property id=&quot;20300&quot; value=&quot;Slide 8 - &amp;quot;Simple example&amp;quot;&quot;/&gt;&lt;property id=&quot;20307&quot; value=&quot;277&quot;/&gt;&lt;/object&gt;&lt;object type=&quot;3&quot; unique_id=&quot;13889&quot;&gt;&lt;property id=&quot;20148&quot; value=&quot;5&quot;/&gt;&lt;property id=&quot;20300&quot; value=&quot;Slide 9 - &amp;quot;How it works&amp;amp;#x09;&amp;quot;&quot;/&gt;&lt;property id=&quot;20307&quot; value=&quot;278&quot;/&gt;&lt;/object&gt;&lt;object type=&quot;3&quot; unique_id=&quot;13890&quot;&gt;&lt;property id=&quot;20148&quot; value=&quot;5&quot;/&gt;&lt;property id=&quot;20300&quot; value=&quot;Slide 10 - &amp;quot;Unit testing has a clear goal&amp;quot;&quot;/&gt;&lt;property id=&quot;20307&quot; value=&quot;279&quot;/&gt;&lt;/object&gt;&lt;object type=&quot;3&quot; unique_id=&quot;13891&quot;&gt;&lt;property id=&quot;20148&quot; value=&quot;5&quot;/&gt;&lt;property id=&quot;20300&quot; value=&quot;Slide 11 - &amp;quot;Find problems early&amp;quot;&quot;/&gt;&lt;property id=&quot;20307&quot; value=&quot;280&quot;/&gt;&lt;/object&gt;&lt;object type=&quot;3&quot; unique_id=&quot;13892&quot;&gt;&lt;property id=&quot;20148&quot; value=&quot;5&quot;/&gt;&lt;property id=&quot;20300&quot; value=&quot;Slide 12 - &amp;quot;Facilitates change&amp;quot;&quot;/&gt;&lt;property id=&quot;20307&quot; value=&quot;281&quot;/&gt;&lt;/object&gt;&lt;object type=&quot;3&quot; unique_id=&quot;13893&quot;&gt;&lt;property id=&quot;20148&quot; value=&quot;5&quot;/&gt;&lt;property id=&quot;20300&quot; value=&quot;Slide 13 - &amp;quot;Simplifies Integration&amp;quot;&quot;/&gt;&lt;property id=&quot;20307&quot; value=&quot;282&quot;/&gt;&lt;/object&gt;&lt;object type=&quot;3&quot; unique_id=&quot;13894&quot;&gt;&lt;property id=&quot;20148&quot; value=&quot;5&quot;/&gt;&lt;property id=&quot;20300&quot; value=&quot;Slide 14 - &amp;quot;Documentation&amp;quot;&quot;/&gt;&lt;property id=&quot;20307&quot; value=&quot;283&quot;/&gt;&lt;/object&gt;&lt;object type=&quot;3&quot; unique_id=&quot;13895&quot;&gt;&lt;property id=&quot;20148&quot; value=&quot;5&quot;/&gt;&lt;property id=&quot;20300&quot; value=&quot;Slide 15 - &amp;quot;Design&amp;quot;&quot;/&gt;&lt;property id=&quot;20307&quot; value=&quot;284&quot;/&gt;&lt;/object&gt;&lt;object type=&quot;3&quot; unique_id=&quot;13896&quot;&gt;&lt;property id=&quot;20148&quot; value=&quot;5&quot;/&gt;&lt;property id=&quot;20300&quot; value=&quot;Slide 16 - &amp;quot;Integration with an automated build process&amp;quot;&quot;/&gt;&lt;property id=&quot;20307&quot; value=&quot;285&quot;/&gt;&lt;/object&gt;&lt;object type=&quot;3&quot; unique_id=&quot;13897&quot;&gt;&lt;property id=&quot;20148&quot; value=&quot;5&quot;/&gt;&lt;property id=&quot;20300&quot; value=&quot;Slide 17 - &amp;quot;Designing tests: black or white box?&amp;quot;&quot;/&gt;&lt;property id=&quot;20307&quot; value=&quot;286&quot;/&gt;&lt;/object&gt;&lt;object type=&quot;3&quot; unique_id=&quot;13898&quot;&gt;&lt;property id=&quot;20148&quot; value=&quot;5&quot;/&gt;&lt;property id=&quot;20300&quot; value=&quot;Slide 18 - &amp;quot;Summary&amp;quot;&quot;/&gt;&lt;property id=&quot;20307&quot; value=&quot;287&quot;/&gt;&lt;/object&gt;&lt;object type=&quot;3&quot; unique_id=&quot;13899&quot;&gt;&lt;property id=&quot;20148&quot; value=&quot;5&quot;/&gt;&lt;property id=&quot;20300&quot; value=&quot;Slide 19 - &amp;quot;Additional Readings&amp;quot;&quot;/&gt;&lt;property id=&quot;20307&quot; value=&quot;288&quot;/&gt;&lt;/object&gt;&lt;/object&gt;&lt;object type=&quot;8&quot; unique_id=&quot;13652&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4279</TotalTime>
  <Words>953</Words>
  <Application>Microsoft Office PowerPoint</Application>
  <PresentationFormat>On-screen Show (16:9)</PresentationFormat>
  <Paragraphs>167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Consolas</vt:lpstr>
      <vt:lpstr>Office Theme</vt:lpstr>
      <vt:lpstr>Finite State Machine</vt:lpstr>
      <vt:lpstr>What is State</vt:lpstr>
      <vt:lpstr>Finite State Machine</vt:lpstr>
      <vt:lpstr>Enum and Switch</vt:lpstr>
      <vt:lpstr>State / Strategy Design Pattern</vt:lpstr>
      <vt:lpstr>State / Strategy Design Pattern</vt:lpstr>
      <vt:lpstr>State / Strategy Design Pattern</vt:lpstr>
      <vt:lpstr>State / Strategy Design Pattern</vt:lpstr>
      <vt:lpstr>State Transitions and Decision Making</vt:lpstr>
      <vt:lpstr>Overview</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Aaron Cox</cp:lastModifiedBy>
  <cp:revision>109</cp:revision>
  <dcterms:created xsi:type="dcterms:W3CDTF">2014-07-14T04:04:52Z</dcterms:created>
  <dcterms:modified xsi:type="dcterms:W3CDTF">2017-03-06T01:01:08Z</dcterms:modified>
</cp:coreProperties>
</file>