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63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270" r:id="rId52"/>
    <p:sldId id="271" r:id="rId53"/>
  </p:sldIdLst>
  <p:sldSz cx="9144000" cy="5143500" type="screen16x9"/>
  <p:notesSz cx="6858000" cy="9144000"/>
  <p:custDataLst>
    <p:tags r:id="rId5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593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This is a visual</a:t>
            </a:r>
            <a:r>
              <a:rPr lang="en-AU" baseline="0" dirty="0" smtClean="0"/>
              <a:t> image of all the friend connections on </a:t>
            </a:r>
            <a:r>
              <a:rPr lang="en-AU" baseline="0" dirty="0" err="1" smtClean="0"/>
              <a:t>facebook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2893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3388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array is just the list</a:t>
            </a:r>
            <a:r>
              <a:rPr lang="en-AU" baseline="0" dirty="0" smtClean="0"/>
              <a:t> of verts, it doesn’t have to be ordered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5615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840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416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6987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95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u="none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b="0" i="0" u="none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Graphs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Connecting Data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Code Design and Data Structures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83968" y="2675929"/>
            <a:ext cx="2520280" cy="1606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1043608" y="2674242"/>
            <a:ext cx="2736304" cy="1702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Other Properties of Graphs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6542" cy="1448435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A connected graph is a graph where, if you ignore directions, you can get from any node to any other node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opposite of a connected graph is an unconnected or disjoint graph</a:t>
            </a:r>
            <a:endParaRPr lang="en-AU" dirty="0"/>
          </a:p>
        </p:txBody>
      </p:sp>
      <p:pic>
        <p:nvPicPr>
          <p:cNvPr id="3074" name="Picture 2" descr="D:\AIE_SVN\Portal\ADip_GameAI\Graphs\connec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69361"/>
            <a:ext cx="2736304" cy="170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AIE_SVN\Portal\ADip_GameAI\Graphs\unconnected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686963"/>
            <a:ext cx="2520280" cy="161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38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Other Properties of Graphs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The degree of a vertex is how many </a:t>
            </a:r>
            <a:br>
              <a:rPr lang="en-AU" dirty="0" smtClean="0"/>
            </a:br>
            <a:r>
              <a:rPr lang="en-AU" dirty="0" smtClean="0"/>
              <a:t>connections it has</a:t>
            </a:r>
          </a:p>
          <a:p>
            <a:pPr lvl="1"/>
            <a:r>
              <a:rPr lang="en-AU" dirty="0" smtClean="0"/>
              <a:t>In the following example, Node 5 has a degree of 1</a:t>
            </a:r>
          </a:p>
          <a:p>
            <a:pPr lvl="1"/>
            <a:r>
              <a:rPr lang="en-AU" dirty="0" smtClean="0"/>
              <a:t>Node 1 has a degree of 3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3059832" y="3079089"/>
            <a:ext cx="2305104" cy="1744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098" name="Picture 2" descr="D:\AIE_SVN\Portal\ADip_GameAI\Graphs\undirected_graph_exampl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704" y="3118727"/>
            <a:ext cx="1928363" cy="159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35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Other Properties of Graphs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5688310" cy="3384649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A </a:t>
            </a:r>
            <a:r>
              <a:rPr lang="en-AU" i="1" dirty="0" smtClean="0">
                <a:solidFill>
                  <a:srgbClr val="00B0F0"/>
                </a:solidFill>
              </a:rPr>
              <a:t>weighted graph </a:t>
            </a:r>
            <a:r>
              <a:rPr lang="en-AU" dirty="0" smtClean="0"/>
              <a:t>is one where each edge has a cost associated with it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connections on a social network are typically </a:t>
            </a:r>
            <a:r>
              <a:rPr lang="en-AU" i="1" dirty="0" smtClean="0">
                <a:solidFill>
                  <a:srgbClr val="00B0F0"/>
                </a:solidFill>
              </a:rPr>
              <a:t>non-weighted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However, the links for graph of a map, where the nodes are places and the edges are roads, might have each edge weight be the length of the road</a:t>
            </a:r>
          </a:p>
        </p:txBody>
      </p:sp>
      <p:pic>
        <p:nvPicPr>
          <p:cNvPr id="5122" name="Picture 2" descr="D:\AIE_SVN\Portal\ADip_GameAI\Graphs\ms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347614"/>
            <a:ext cx="2016224" cy="268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80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How to Store Graphs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There are two main ways to store graphs in a computer</a:t>
            </a:r>
          </a:p>
          <a:p>
            <a:pPr lvl="1"/>
            <a:r>
              <a:rPr lang="en-AU" dirty="0" smtClean="0"/>
              <a:t>An </a:t>
            </a:r>
            <a:r>
              <a:rPr lang="en-AU" i="1" dirty="0" smtClean="0">
                <a:solidFill>
                  <a:srgbClr val="00B0F0"/>
                </a:solidFill>
              </a:rPr>
              <a:t>Adjacency Matrix</a:t>
            </a:r>
          </a:p>
          <a:p>
            <a:pPr lvl="1"/>
            <a:r>
              <a:rPr lang="en-AU" dirty="0" smtClean="0"/>
              <a:t>An </a:t>
            </a:r>
            <a:r>
              <a:rPr lang="en-AU" i="1" dirty="0" smtClean="0">
                <a:solidFill>
                  <a:srgbClr val="00B0F0"/>
                </a:solidFill>
              </a:rPr>
              <a:t>Adjacency List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093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Adjacency Matrix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You use an array to store the nodes and a matrix to store the edges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array is just a list of each node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matrix is a square 2-dimensional array of connections between different nodes</a:t>
            </a:r>
          </a:p>
          <a:p>
            <a:pPr lvl="1"/>
            <a:r>
              <a:rPr lang="en-AU" dirty="0" smtClean="0"/>
              <a:t>The size is equal to the number of nodes in the graph</a:t>
            </a:r>
          </a:p>
        </p:txBody>
      </p:sp>
    </p:spTree>
    <p:extLst>
      <p:ext uri="{BB962C8B-B14F-4D97-AF65-F5344CB8AC3E}">
        <p14:creationId xmlns:p14="http://schemas.microsoft.com/office/powerpoint/2010/main" val="421611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Adjacency Matrix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In the matrix, the row represents the starting node, and the column represents the ending node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data stored at that index of the matrix contains information about the link</a:t>
            </a:r>
          </a:p>
          <a:p>
            <a:pPr lvl="1"/>
            <a:r>
              <a:rPr lang="en-AU" dirty="0" smtClean="0"/>
              <a:t>The minimum information would be if the link exists or not, but could also include the cost or any other information the graph needs</a:t>
            </a:r>
          </a:p>
        </p:txBody>
      </p:sp>
    </p:spTree>
    <p:extLst>
      <p:ext uri="{BB962C8B-B14F-4D97-AF65-F5344CB8AC3E}">
        <p14:creationId xmlns:p14="http://schemas.microsoft.com/office/powerpoint/2010/main" val="396017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Adjacency Matrix</a:t>
            </a:r>
          </a:p>
        </p:txBody>
      </p:sp>
      <p:sp>
        <p:nvSpPr>
          <p:cNvPr id="4" name="Oval 3"/>
          <p:cNvSpPr/>
          <p:nvPr/>
        </p:nvSpPr>
        <p:spPr>
          <a:xfrm>
            <a:off x="899592" y="12589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166860" y="30955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166860" y="22837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547664" y="37958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899592" y="30955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166860" y="12589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3" name="Straight Arrow Connector 12"/>
          <p:cNvCxnSpPr>
            <a:stCxn id="4" idx="6"/>
            <a:endCxn id="9" idx="2"/>
          </p:cNvCxnSpPr>
          <p:nvPr/>
        </p:nvCxnSpPr>
        <p:spPr>
          <a:xfrm>
            <a:off x="1331640" y="14749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4"/>
            <a:endCxn id="6" idx="0"/>
          </p:cNvCxnSpPr>
          <p:nvPr/>
        </p:nvCxnSpPr>
        <p:spPr>
          <a:xfrm>
            <a:off x="2382884" y="16910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4" idx="4"/>
          </p:cNvCxnSpPr>
          <p:nvPr/>
        </p:nvCxnSpPr>
        <p:spPr>
          <a:xfrm flipH="1" flipV="1">
            <a:off x="1115616" y="16910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4"/>
            <a:endCxn id="8" idx="0"/>
          </p:cNvCxnSpPr>
          <p:nvPr/>
        </p:nvCxnSpPr>
        <p:spPr>
          <a:xfrm>
            <a:off x="1115616" y="16910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5" idx="0"/>
          </p:cNvCxnSpPr>
          <p:nvPr/>
        </p:nvCxnSpPr>
        <p:spPr>
          <a:xfrm>
            <a:off x="2382884" y="27157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7" idx="7"/>
          </p:cNvCxnSpPr>
          <p:nvPr/>
        </p:nvCxnSpPr>
        <p:spPr>
          <a:xfrm flipH="1">
            <a:off x="1916440" y="34643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5"/>
            <a:endCxn id="7" idx="1"/>
          </p:cNvCxnSpPr>
          <p:nvPr/>
        </p:nvCxnSpPr>
        <p:spPr>
          <a:xfrm>
            <a:off x="1268368" y="34643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6"/>
            <a:endCxn id="5" idx="2"/>
          </p:cNvCxnSpPr>
          <p:nvPr/>
        </p:nvCxnSpPr>
        <p:spPr>
          <a:xfrm>
            <a:off x="1331640" y="33116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4211960" y="2067694"/>
          <a:ext cx="288031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74"/>
                <a:gridCol w="411474"/>
                <a:gridCol w="411474"/>
                <a:gridCol w="411474"/>
                <a:gridCol w="411474"/>
                <a:gridCol w="411474"/>
                <a:gridCol w="4114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A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A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A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A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A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A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A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A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A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A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A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A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A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A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A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A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A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A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A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A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A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A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A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A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A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A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A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A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4211960" y="1275606"/>
          <a:ext cx="24482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45"/>
                <a:gridCol w="408045"/>
                <a:gridCol w="408045"/>
                <a:gridCol w="408045"/>
                <a:gridCol w="408045"/>
                <a:gridCol w="408045"/>
              </a:tblGrid>
              <a:tr h="168787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2987824" y="1185091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dirty="0" smtClean="0">
                <a:solidFill>
                  <a:schemeClr val="bg1"/>
                </a:solidFill>
              </a:rPr>
              <a:t>Array:</a:t>
            </a:r>
            <a:endParaRPr lang="en-AU" sz="26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87824" y="1900859"/>
            <a:ext cx="12241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dirty="0" smtClean="0">
                <a:solidFill>
                  <a:schemeClr val="bg1"/>
                </a:solidFill>
              </a:rPr>
              <a:t>Matrix:</a:t>
            </a:r>
            <a:endParaRPr lang="en-AU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42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Adjacency Matrix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 smtClean="0"/>
              <a:t>Pros:</a:t>
            </a:r>
          </a:p>
          <a:p>
            <a:pPr lvl="1"/>
            <a:r>
              <a:rPr lang="en-AU" dirty="0" smtClean="0"/>
              <a:t>Really fast to check if two nodes are connected</a:t>
            </a:r>
          </a:p>
          <a:p>
            <a:pPr lvl="1"/>
            <a:r>
              <a:rPr lang="en-AU" dirty="0" smtClean="0"/>
              <a:t>Cache friendly</a:t>
            </a:r>
          </a:p>
          <a:p>
            <a:pPr lvl="1"/>
            <a:r>
              <a:rPr lang="en-AU" dirty="0" smtClean="0"/>
              <a:t>Some algorithms are easier to implement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Cons</a:t>
            </a:r>
          </a:p>
          <a:p>
            <a:pPr lvl="1"/>
            <a:r>
              <a:rPr lang="en-AU" dirty="0" smtClean="0"/>
              <a:t>Costly to add or remove nodes</a:t>
            </a:r>
          </a:p>
          <a:p>
            <a:pPr lvl="1"/>
            <a:r>
              <a:rPr lang="en-AU" dirty="0" smtClean="0"/>
              <a:t>Can’t have more than one link between nodes</a:t>
            </a:r>
          </a:p>
          <a:p>
            <a:pPr lvl="1"/>
            <a:r>
              <a:rPr lang="en-AU" dirty="0" smtClean="0"/>
              <a:t>Wastes memory as you still need slots for edges that don’t exist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965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Adjacency List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The other way to store a graph is an adjacency list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Each node simply contains a list of edges to the nodes they are connected to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484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Adjacency </a:t>
            </a:r>
            <a:r>
              <a:rPr lang="en-AU" dirty="0" smtClean="0"/>
              <a:t>List</a:t>
            </a:r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899592" y="12589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166860" y="30955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166860" y="22837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547664" y="37958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899592" y="30955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166860" y="12589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3" name="Straight Arrow Connector 12"/>
          <p:cNvCxnSpPr>
            <a:stCxn id="4" idx="6"/>
            <a:endCxn id="9" idx="2"/>
          </p:cNvCxnSpPr>
          <p:nvPr/>
        </p:nvCxnSpPr>
        <p:spPr>
          <a:xfrm>
            <a:off x="1331640" y="14749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4"/>
            <a:endCxn id="6" idx="0"/>
          </p:cNvCxnSpPr>
          <p:nvPr/>
        </p:nvCxnSpPr>
        <p:spPr>
          <a:xfrm>
            <a:off x="2382884" y="16910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4" idx="4"/>
          </p:cNvCxnSpPr>
          <p:nvPr/>
        </p:nvCxnSpPr>
        <p:spPr>
          <a:xfrm flipH="1" flipV="1">
            <a:off x="1115616" y="16910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4"/>
            <a:endCxn id="8" idx="0"/>
          </p:cNvCxnSpPr>
          <p:nvPr/>
        </p:nvCxnSpPr>
        <p:spPr>
          <a:xfrm>
            <a:off x="1115616" y="16910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5" idx="0"/>
          </p:cNvCxnSpPr>
          <p:nvPr/>
        </p:nvCxnSpPr>
        <p:spPr>
          <a:xfrm>
            <a:off x="2382884" y="27157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7" idx="7"/>
          </p:cNvCxnSpPr>
          <p:nvPr/>
        </p:nvCxnSpPr>
        <p:spPr>
          <a:xfrm flipH="1">
            <a:off x="1916440" y="34643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5"/>
            <a:endCxn id="7" idx="1"/>
          </p:cNvCxnSpPr>
          <p:nvPr/>
        </p:nvCxnSpPr>
        <p:spPr>
          <a:xfrm>
            <a:off x="1268368" y="34643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6"/>
            <a:endCxn id="5" idx="2"/>
          </p:cNvCxnSpPr>
          <p:nvPr/>
        </p:nvCxnSpPr>
        <p:spPr>
          <a:xfrm>
            <a:off x="1331640" y="33116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4608004" y="734430"/>
          <a:ext cx="24482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45"/>
                <a:gridCol w="408045"/>
                <a:gridCol w="408045"/>
                <a:gridCol w="408045"/>
                <a:gridCol w="408045"/>
                <a:gridCol w="408045"/>
              </a:tblGrid>
              <a:tr h="168787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6660232" y="1481286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6300192" y="1958566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5866508" y="2473236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5444280" y="3110694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5004048" y="3830774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/>
          </p:nvPr>
        </p:nvGraphicFramePr>
        <p:xfrm>
          <a:off x="4640735" y="4486226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6840252" y="1094470"/>
            <a:ext cx="0" cy="379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80212" y="1096043"/>
            <a:ext cx="0" cy="862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048164" y="1094470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616116" y="1096043"/>
            <a:ext cx="0" cy="2024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184068" y="1097237"/>
            <a:ext cx="0" cy="2733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824028" y="1096043"/>
            <a:ext cx="0" cy="3382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1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 smtClean="0"/>
              <a:t>What is a graph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Connecting Data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Nodes and Edges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Different Graph Types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Properties of Graphs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Storing Graphs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Inserting and removing from a graph</a:t>
            </a:r>
          </a:p>
        </p:txBody>
      </p:sp>
    </p:spTree>
    <p:extLst>
      <p:ext uri="{BB962C8B-B14F-4D97-AF65-F5344CB8AC3E}">
        <p14:creationId xmlns:p14="http://schemas.microsoft.com/office/powerpoint/2010/main" val="236248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Adjacency List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Pros:</a:t>
            </a:r>
          </a:p>
          <a:p>
            <a:pPr lvl="1"/>
            <a:r>
              <a:rPr lang="en-AU" dirty="0" smtClean="0"/>
              <a:t>More Flexible</a:t>
            </a:r>
          </a:p>
          <a:p>
            <a:pPr lvl="1"/>
            <a:r>
              <a:rPr lang="en-AU" dirty="0" smtClean="0"/>
              <a:t>Uses less memory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Cons:</a:t>
            </a:r>
          </a:p>
          <a:p>
            <a:pPr lvl="1"/>
            <a:r>
              <a:rPr lang="en-AU" dirty="0" smtClean="0"/>
              <a:t>Slower to find edges</a:t>
            </a:r>
          </a:p>
          <a:p>
            <a:pPr lvl="1"/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202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Graph Operations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We will now describe methods for some common operations you might want to perform on a graph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For the rest of these slides it is assumed we are using a directed graph with adjacency lists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308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Graph Operations – Creating a Graph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Our Graph object simply contains an array of the nodes within it</a:t>
            </a:r>
          </a:p>
          <a:p>
            <a:pPr lvl="1"/>
            <a:r>
              <a:rPr lang="en-AU" dirty="0" smtClean="0"/>
              <a:t>Node Objects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 </a:t>
            </a:r>
            <a:r>
              <a:rPr lang="en-AU" i="1" dirty="0" smtClean="0">
                <a:solidFill>
                  <a:srgbClr val="00B0F0"/>
                </a:solidFill>
              </a:rPr>
              <a:t>Node Object </a:t>
            </a:r>
            <a:r>
              <a:rPr lang="en-AU" dirty="0" smtClean="0"/>
              <a:t>contains our node data and an array of </a:t>
            </a:r>
            <a:r>
              <a:rPr lang="en-AU" i="1" dirty="0" smtClean="0">
                <a:solidFill>
                  <a:srgbClr val="00B0F0"/>
                </a:solidFill>
              </a:rPr>
              <a:t>Edge Objects </a:t>
            </a:r>
            <a:r>
              <a:rPr lang="en-AU" dirty="0" smtClean="0"/>
              <a:t>that connect the node to other nodes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Our </a:t>
            </a:r>
            <a:r>
              <a:rPr lang="en-AU" i="1" dirty="0" smtClean="0">
                <a:solidFill>
                  <a:srgbClr val="00B0F0"/>
                </a:solidFill>
              </a:rPr>
              <a:t>Edge Object </a:t>
            </a:r>
            <a:r>
              <a:rPr lang="en-AU" dirty="0" smtClean="0"/>
              <a:t>contains two Node pointers – its start and end nodes, and an integer for the cost of traversing the edge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573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Graph Operations – Inserting a Node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Inserting a node into our graph is simple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We can define that nodes inserted in our graph will begin disjoint to the rest of the graph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This means, all we need to do is create a new node and insert it into the node list in our graph object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273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Operations – Inserting a Node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5" idx="2"/>
          </p:cNvCxnSpPr>
          <p:nvPr/>
        </p:nvCxnSpPr>
        <p:spPr>
          <a:xfrm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4067944" y="915566"/>
          <a:ext cx="24482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45"/>
                <a:gridCol w="408045"/>
                <a:gridCol w="408045"/>
                <a:gridCol w="408045"/>
                <a:gridCol w="408045"/>
                <a:gridCol w="408045"/>
              </a:tblGrid>
              <a:tr h="168787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120172" y="1662422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5760132" y="213970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5326448" y="265437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4904220" y="3291830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463988" y="4011910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4100675" y="4667362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6300192" y="1275606"/>
            <a:ext cx="0" cy="379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40152" y="1277179"/>
            <a:ext cx="0" cy="862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08104" y="1275606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076056" y="1277179"/>
            <a:ext cx="0" cy="2024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644008" y="1278373"/>
            <a:ext cx="0" cy="2733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283968" y="1277179"/>
            <a:ext cx="0" cy="3382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90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Operations – Inserting a Node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5" idx="2"/>
          </p:cNvCxnSpPr>
          <p:nvPr/>
        </p:nvCxnSpPr>
        <p:spPr>
          <a:xfrm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31840" y="3948286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23918"/>
              </p:ext>
            </p:extLst>
          </p:nvPr>
        </p:nvGraphicFramePr>
        <p:xfrm>
          <a:off x="4067944" y="915566"/>
          <a:ext cx="28083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87"/>
                <a:gridCol w="401187"/>
                <a:gridCol w="401187"/>
                <a:gridCol w="401187"/>
                <a:gridCol w="401187"/>
                <a:gridCol w="401187"/>
                <a:gridCol w="401187"/>
              </a:tblGrid>
              <a:tr h="168787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6120172" y="1662422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5760132" y="213970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5326448" y="265437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904220" y="3291830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4463988" y="4011910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4100675" y="4667362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6300192" y="1275606"/>
            <a:ext cx="0" cy="379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940152" y="1277179"/>
            <a:ext cx="0" cy="862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08104" y="1275606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076056" y="1277179"/>
            <a:ext cx="0" cy="2024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44008" y="1278373"/>
            <a:ext cx="0" cy="2733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283968" y="1277179"/>
            <a:ext cx="0" cy="3382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01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Graph Operations – Inserting an Edge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Given two nodes, N1 and N2, inserting an edge from N1 to N2 also quite simple</a:t>
            </a:r>
          </a:p>
          <a:p>
            <a:pPr lvl="1"/>
            <a:r>
              <a:rPr lang="en-AU" dirty="0" smtClean="0"/>
              <a:t>We first create a new edge</a:t>
            </a:r>
          </a:p>
          <a:p>
            <a:pPr lvl="1"/>
            <a:r>
              <a:rPr lang="en-AU" dirty="0" smtClean="0"/>
              <a:t>Then, we set its start and end pointers to point at N1 and N2 respectively</a:t>
            </a:r>
          </a:p>
          <a:p>
            <a:pPr lvl="1"/>
            <a:r>
              <a:rPr lang="en-AU" dirty="0" smtClean="0"/>
              <a:t>We then add the edge to N1’s edge list</a:t>
            </a:r>
          </a:p>
        </p:txBody>
      </p:sp>
    </p:spTree>
    <p:extLst>
      <p:ext uri="{BB962C8B-B14F-4D97-AF65-F5344CB8AC3E}">
        <p14:creationId xmlns:p14="http://schemas.microsoft.com/office/powerpoint/2010/main" val="273447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Operations – Inserting </a:t>
            </a:r>
            <a:r>
              <a:rPr lang="en-AU" dirty="0" smtClean="0"/>
              <a:t>an Edge</a:t>
            </a:r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5" idx="2"/>
          </p:cNvCxnSpPr>
          <p:nvPr/>
        </p:nvCxnSpPr>
        <p:spPr>
          <a:xfrm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31840" y="3948286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692004"/>
              </p:ext>
            </p:extLst>
          </p:nvPr>
        </p:nvGraphicFramePr>
        <p:xfrm>
          <a:off x="4067944" y="915566"/>
          <a:ext cx="28083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87"/>
                <a:gridCol w="401187"/>
                <a:gridCol w="401187"/>
                <a:gridCol w="401187"/>
                <a:gridCol w="401187"/>
                <a:gridCol w="401187"/>
                <a:gridCol w="401187"/>
              </a:tblGrid>
              <a:tr h="168787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6120172" y="1662422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5760132" y="213970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5326448" y="265437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904220" y="3291830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4463988" y="4011910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4100675" y="4667362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6300192" y="1275606"/>
            <a:ext cx="0" cy="379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940152" y="1277179"/>
            <a:ext cx="0" cy="862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08104" y="1275606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076056" y="1277179"/>
            <a:ext cx="0" cy="2024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44008" y="1278373"/>
            <a:ext cx="0" cy="2733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283968" y="1277179"/>
            <a:ext cx="0" cy="3382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74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Operations – Inserting </a:t>
            </a:r>
            <a:r>
              <a:rPr lang="en-AU" dirty="0" smtClean="0"/>
              <a:t>an Edge</a:t>
            </a:r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5" idx="2"/>
          </p:cNvCxnSpPr>
          <p:nvPr/>
        </p:nvCxnSpPr>
        <p:spPr>
          <a:xfrm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31840" y="3948286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203848" y="2868166"/>
            <a:ext cx="0" cy="748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360110"/>
              </p:ext>
            </p:extLst>
          </p:nvPr>
        </p:nvGraphicFramePr>
        <p:xfrm>
          <a:off x="4067944" y="915566"/>
          <a:ext cx="28083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87"/>
                <a:gridCol w="401187"/>
                <a:gridCol w="401187"/>
                <a:gridCol w="401187"/>
                <a:gridCol w="401187"/>
                <a:gridCol w="401187"/>
                <a:gridCol w="401187"/>
              </a:tblGrid>
              <a:tr h="168787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6120172" y="1662422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5760132" y="213970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326448" y="265437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4904220" y="3291830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4463988" y="4011910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4100675" y="4667362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6300192" y="1275606"/>
            <a:ext cx="0" cy="379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40152" y="1277179"/>
            <a:ext cx="0" cy="862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08104" y="1275606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076056" y="1277179"/>
            <a:ext cx="0" cy="2024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4008" y="1278373"/>
            <a:ext cx="0" cy="2733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283968" y="1277179"/>
            <a:ext cx="0" cy="3382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807151"/>
              </p:ext>
            </p:extLst>
          </p:nvPr>
        </p:nvGraphicFramePr>
        <p:xfrm>
          <a:off x="7236296" y="1411373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84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Operations – Inserting </a:t>
            </a:r>
            <a:r>
              <a:rPr lang="en-AU" dirty="0" smtClean="0"/>
              <a:t>an Edge</a:t>
            </a:r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5" idx="2"/>
          </p:cNvCxnSpPr>
          <p:nvPr/>
        </p:nvCxnSpPr>
        <p:spPr>
          <a:xfrm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31840" y="3948286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V="1">
            <a:off x="3195112" y="2868166"/>
            <a:ext cx="8736" cy="1143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61308"/>
              </p:ext>
            </p:extLst>
          </p:nvPr>
        </p:nvGraphicFramePr>
        <p:xfrm>
          <a:off x="4067944" y="915566"/>
          <a:ext cx="28083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87"/>
                <a:gridCol w="401187"/>
                <a:gridCol w="401187"/>
                <a:gridCol w="401187"/>
                <a:gridCol w="401187"/>
                <a:gridCol w="401187"/>
                <a:gridCol w="401187"/>
              </a:tblGrid>
              <a:tr h="168787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6120172" y="1662422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5760132" y="213970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326448" y="265437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4904220" y="3291830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4463988" y="4011910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4100675" y="4667362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6300192" y="1275606"/>
            <a:ext cx="0" cy="379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40152" y="1277179"/>
            <a:ext cx="0" cy="862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08104" y="1275606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076056" y="1277179"/>
            <a:ext cx="0" cy="2024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4008" y="1278373"/>
            <a:ext cx="0" cy="2733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283968" y="1277179"/>
            <a:ext cx="0" cy="3382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210085"/>
              </p:ext>
            </p:extLst>
          </p:nvPr>
        </p:nvGraphicFramePr>
        <p:xfrm>
          <a:off x="7236296" y="1411373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85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What is a Graph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A graph is a data structure for storing the relationships between data points</a:t>
            </a:r>
          </a:p>
          <a:p>
            <a:pPr lvl="1"/>
            <a:r>
              <a:rPr lang="en-AU" dirty="0" smtClean="0"/>
              <a:t>In other words, how each piece of data is connected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There are two main parts of a graph</a:t>
            </a:r>
          </a:p>
          <a:p>
            <a:pPr lvl="1"/>
            <a:r>
              <a:rPr lang="en-AU" i="1" dirty="0" smtClean="0">
                <a:solidFill>
                  <a:srgbClr val="00B0F0"/>
                </a:solidFill>
              </a:rPr>
              <a:t>Vertices</a:t>
            </a:r>
          </a:p>
          <a:p>
            <a:pPr lvl="2"/>
            <a:r>
              <a:rPr lang="en-AU" dirty="0" smtClean="0"/>
              <a:t>These are the data points</a:t>
            </a:r>
          </a:p>
          <a:p>
            <a:pPr lvl="1"/>
            <a:r>
              <a:rPr lang="en-AU" i="1" dirty="0" smtClean="0">
                <a:solidFill>
                  <a:srgbClr val="00B0F0"/>
                </a:solidFill>
              </a:rPr>
              <a:t>Edges</a:t>
            </a:r>
          </a:p>
          <a:p>
            <a:pPr lvl="2"/>
            <a:r>
              <a:rPr lang="en-AU" dirty="0" smtClean="0"/>
              <a:t>These are the relationships / connections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043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Operations – Inserting </a:t>
            </a:r>
            <a:r>
              <a:rPr lang="en-AU" dirty="0" smtClean="0"/>
              <a:t>an Edge</a:t>
            </a:r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5" idx="2"/>
          </p:cNvCxnSpPr>
          <p:nvPr/>
        </p:nvCxnSpPr>
        <p:spPr>
          <a:xfrm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31840" y="3948286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</a:p>
        </p:txBody>
      </p:sp>
      <p:cxnSp>
        <p:nvCxnSpPr>
          <p:cNvPr id="19" name="Straight Arrow Connector 18"/>
          <p:cNvCxnSpPr>
            <a:stCxn id="18" idx="1"/>
            <a:endCxn id="5" idx="5"/>
          </p:cNvCxnSpPr>
          <p:nvPr/>
        </p:nvCxnSpPr>
        <p:spPr>
          <a:xfrm flipH="1" flipV="1">
            <a:off x="2688036" y="3616760"/>
            <a:ext cx="507076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315258"/>
              </p:ext>
            </p:extLst>
          </p:nvPr>
        </p:nvGraphicFramePr>
        <p:xfrm>
          <a:off x="4067944" y="915566"/>
          <a:ext cx="28083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87"/>
                <a:gridCol w="401187"/>
                <a:gridCol w="401187"/>
                <a:gridCol w="401187"/>
                <a:gridCol w="401187"/>
                <a:gridCol w="401187"/>
                <a:gridCol w="401187"/>
              </a:tblGrid>
              <a:tr h="168787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6120172" y="1662422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5760132" y="213970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326448" y="265437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4904220" y="3291830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4463988" y="4011910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4100675" y="4667362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6300192" y="1275606"/>
            <a:ext cx="0" cy="379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40152" y="1277179"/>
            <a:ext cx="0" cy="862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08104" y="1275606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076056" y="1277179"/>
            <a:ext cx="0" cy="2024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4008" y="1278373"/>
            <a:ext cx="0" cy="2733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283968" y="1277179"/>
            <a:ext cx="0" cy="3382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545563"/>
              </p:ext>
            </p:extLst>
          </p:nvPr>
        </p:nvGraphicFramePr>
        <p:xfrm>
          <a:off x="7236296" y="1411373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06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Operations – Inserting </a:t>
            </a:r>
            <a:r>
              <a:rPr lang="en-AU" dirty="0" smtClean="0"/>
              <a:t>an Edge</a:t>
            </a:r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5" idx="2"/>
          </p:cNvCxnSpPr>
          <p:nvPr/>
        </p:nvCxnSpPr>
        <p:spPr>
          <a:xfrm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31840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</a:p>
        </p:txBody>
      </p:sp>
      <p:cxnSp>
        <p:nvCxnSpPr>
          <p:cNvPr id="19" name="Straight Arrow Connector 18"/>
          <p:cNvCxnSpPr>
            <a:stCxn id="18" idx="1"/>
            <a:endCxn id="5" idx="5"/>
          </p:cNvCxnSpPr>
          <p:nvPr/>
        </p:nvCxnSpPr>
        <p:spPr>
          <a:xfrm flipH="1" flipV="1">
            <a:off x="2688036" y="3616760"/>
            <a:ext cx="507076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067944" y="915566"/>
          <a:ext cx="28083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87"/>
                <a:gridCol w="401187"/>
                <a:gridCol w="401187"/>
                <a:gridCol w="401187"/>
                <a:gridCol w="401187"/>
                <a:gridCol w="401187"/>
                <a:gridCol w="401187"/>
              </a:tblGrid>
              <a:tr h="168787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6120172" y="1662422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5760132" y="213970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326448" y="265437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4904220" y="3291830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4463988" y="4011910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4100675" y="4667362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6300192" y="1275606"/>
            <a:ext cx="0" cy="379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40152" y="1277179"/>
            <a:ext cx="0" cy="862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08104" y="1275606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076056" y="1277179"/>
            <a:ext cx="0" cy="2024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4008" y="1278373"/>
            <a:ext cx="0" cy="2733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283968" y="1277179"/>
            <a:ext cx="0" cy="3382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7236296" y="1411373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Arrow Connector 33"/>
          <p:cNvCxnSpPr>
            <a:stCxn id="20" idx="3"/>
            <a:endCxn id="33" idx="0"/>
          </p:cNvCxnSpPr>
          <p:nvPr/>
        </p:nvCxnSpPr>
        <p:spPr>
          <a:xfrm>
            <a:off x="6876253" y="1098446"/>
            <a:ext cx="540063" cy="312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Graph Operations – Removing an Edge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To remove an edge going from node N1 to node N2</a:t>
            </a:r>
          </a:p>
          <a:p>
            <a:pPr lvl="1"/>
            <a:r>
              <a:rPr lang="en-AU" dirty="0" smtClean="0"/>
              <a:t>We first loop through the edge list in N1, checking each edge’s end pointer, checking if it is equal to N2</a:t>
            </a:r>
          </a:p>
          <a:p>
            <a:pPr lvl="1"/>
            <a:r>
              <a:rPr lang="en-AU" dirty="0" smtClean="0"/>
              <a:t>Once we find the correct edge, we simply remove it from the edge list of the node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51861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Graph Operations – Removing a Node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Removing a node is slightly more complicated as we need to ensure that all edges pointing to that node are first removed</a:t>
            </a:r>
          </a:p>
          <a:p>
            <a:pPr lvl="1"/>
            <a:r>
              <a:rPr lang="en-AU" dirty="0" smtClean="0"/>
              <a:t>We first loop through all the nodes on our Graph</a:t>
            </a:r>
          </a:p>
          <a:p>
            <a:pPr lvl="1"/>
            <a:r>
              <a:rPr lang="en-AU" dirty="0" smtClean="0"/>
              <a:t>For each node we loop through all of its edges</a:t>
            </a:r>
          </a:p>
          <a:p>
            <a:pPr lvl="1"/>
            <a:r>
              <a:rPr lang="en-AU" dirty="0" smtClean="0"/>
              <a:t>For each edge, we check if it’s end is equal to the node we want to remove</a:t>
            </a:r>
          </a:p>
          <a:p>
            <a:pPr lvl="1"/>
            <a:r>
              <a:rPr lang="en-AU" dirty="0" smtClean="0"/>
              <a:t>If it is we remove it from the edge list for that node</a:t>
            </a:r>
          </a:p>
          <a:p>
            <a:pPr lvl="1"/>
            <a:r>
              <a:rPr lang="en-AU" dirty="0" smtClean="0"/>
              <a:t>Once we’ve looped through all the nodes in the graph we can remove the desired node from the node list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274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Operations – </a:t>
            </a:r>
            <a:r>
              <a:rPr lang="en-AU" dirty="0" smtClean="0"/>
              <a:t>Removing Node 4</a:t>
            </a:r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5" idx="2"/>
          </p:cNvCxnSpPr>
          <p:nvPr/>
        </p:nvCxnSpPr>
        <p:spPr>
          <a:xfrm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31840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</a:p>
        </p:txBody>
      </p:sp>
      <p:cxnSp>
        <p:nvCxnSpPr>
          <p:cNvPr id="19" name="Straight Arrow Connector 18"/>
          <p:cNvCxnSpPr>
            <a:stCxn id="18" idx="1"/>
            <a:endCxn id="5" idx="5"/>
          </p:cNvCxnSpPr>
          <p:nvPr/>
        </p:nvCxnSpPr>
        <p:spPr>
          <a:xfrm flipH="1" flipV="1">
            <a:off x="2688036" y="3616760"/>
            <a:ext cx="507076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067944" y="915566"/>
          <a:ext cx="28083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87"/>
                <a:gridCol w="401187"/>
                <a:gridCol w="401187"/>
                <a:gridCol w="401187"/>
                <a:gridCol w="401187"/>
                <a:gridCol w="401187"/>
                <a:gridCol w="401187"/>
              </a:tblGrid>
              <a:tr h="168787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6120172" y="1662422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5760132" y="213970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326448" y="265437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4904220" y="3291830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4463988" y="4011910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4100675" y="4667362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6300192" y="1275606"/>
            <a:ext cx="0" cy="379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40152" y="1277179"/>
            <a:ext cx="0" cy="862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08104" y="1275606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076056" y="1277179"/>
            <a:ext cx="0" cy="2024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4008" y="1278373"/>
            <a:ext cx="0" cy="2733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283968" y="1277179"/>
            <a:ext cx="0" cy="3382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7236296" y="1411373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Arrow Connector 33"/>
          <p:cNvCxnSpPr>
            <a:stCxn id="20" idx="3"/>
            <a:endCxn id="33" idx="0"/>
          </p:cNvCxnSpPr>
          <p:nvPr/>
        </p:nvCxnSpPr>
        <p:spPr>
          <a:xfrm>
            <a:off x="6876253" y="1098446"/>
            <a:ext cx="540063" cy="312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5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Operations – </a:t>
            </a:r>
            <a:r>
              <a:rPr lang="en-AU" dirty="0" smtClean="0"/>
              <a:t>Removing Node 4</a:t>
            </a:r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0</a:t>
            </a:r>
            <a:endParaRPr lang="en-AU" b="1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5" idx="2"/>
          </p:cNvCxnSpPr>
          <p:nvPr/>
        </p:nvCxnSpPr>
        <p:spPr>
          <a:xfrm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31840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</a:p>
        </p:txBody>
      </p:sp>
      <p:cxnSp>
        <p:nvCxnSpPr>
          <p:cNvPr id="19" name="Straight Arrow Connector 18"/>
          <p:cNvCxnSpPr>
            <a:stCxn id="18" idx="1"/>
            <a:endCxn id="5" idx="5"/>
          </p:cNvCxnSpPr>
          <p:nvPr/>
        </p:nvCxnSpPr>
        <p:spPr>
          <a:xfrm flipH="1" flipV="1">
            <a:off x="2688036" y="3616760"/>
            <a:ext cx="507076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067944" y="915566"/>
          <a:ext cx="28083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87"/>
                <a:gridCol w="401187"/>
                <a:gridCol w="401187"/>
                <a:gridCol w="401187"/>
                <a:gridCol w="401187"/>
                <a:gridCol w="401187"/>
                <a:gridCol w="401187"/>
              </a:tblGrid>
              <a:tr h="168787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6120172" y="1662422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5760132" y="213970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326448" y="265437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4904220" y="3291830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4463988" y="4011910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4100675" y="4667362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en-AU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6300192" y="1275606"/>
            <a:ext cx="0" cy="379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40152" y="1277179"/>
            <a:ext cx="0" cy="862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08104" y="1275606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076056" y="1277179"/>
            <a:ext cx="0" cy="2024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4008" y="1278373"/>
            <a:ext cx="0" cy="2733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283968" y="1277179"/>
            <a:ext cx="0" cy="3382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7236296" y="1411373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Arrow Connector 33"/>
          <p:cNvCxnSpPr>
            <a:stCxn id="20" idx="3"/>
            <a:endCxn id="33" idx="0"/>
          </p:cNvCxnSpPr>
          <p:nvPr/>
        </p:nvCxnSpPr>
        <p:spPr>
          <a:xfrm>
            <a:off x="6876253" y="1098446"/>
            <a:ext cx="540063" cy="312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50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Operations – </a:t>
            </a:r>
            <a:r>
              <a:rPr lang="en-AU" dirty="0" smtClean="0"/>
              <a:t>Removing Node 4</a:t>
            </a:r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0</a:t>
            </a:r>
            <a:endParaRPr lang="en-AU" b="1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5" idx="2"/>
          </p:cNvCxnSpPr>
          <p:nvPr/>
        </p:nvCxnSpPr>
        <p:spPr>
          <a:xfrm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31840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</a:p>
        </p:txBody>
      </p:sp>
      <p:cxnSp>
        <p:nvCxnSpPr>
          <p:cNvPr id="19" name="Straight Arrow Connector 18"/>
          <p:cNvCxnSpPr>
            <a:stCxn id="18" idx="1"/>
            <a:endCxn id="5" idx="5"/>
          </p:cNvCxnSpPr>
          <p:nvPr/>
        </p:nvCxnSpPr>
        <p:spPr>
          <a:xfrm flipH="1" flipV="1">
            <a:off x="2688036" y="3616760"/>
            <a:ext cx="507076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067944" y="915566"/>
          <a:ext cx="28083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87"/>
                <a:gridCol w="401187"/>
                <a:gridCol w="401187"/>
                <a:gridCol w="401187"/>
                <a:gridCol w="401187"/>
                <a:gridCol w="401187"/>
                <a:gridCol w="401187"/>
              </a:tblGrid>
              <a:tr h="168787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6120172" y="1662422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5760132" y="213970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326448" y="265437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4904220" y="3291830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4463988" y="4011910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4100675" y="4667362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en-AU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6300192" y="1275606"/>
            <a:ext cx="0" cy="379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40152" y="1277179"/>
            <a:ext cx="0" cy="862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08104" y="1275606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076056" y="1277179"/>
            <a:ext cx="0" cy="2024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4008" y="1278373"/>
            <a:ext cx="0" cy="2733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283968" y="1277179"/>
            <a:ext cx="0" cy="3382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7236296" y="1411373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Arrow Connector 33"/>
          <p:cNvCxnSpPr>
            <a:stCxn id="20" idx="3"/>
            <a:endCxn id="33" idx="0"/>
          </p:cNvCxnSpPr>
          <p:nvPr/>
        </p:nvCxnSpPr>
        <p:spPr>
          <a:xfrm>
            <a:off x="6876253" y="1098446"/>
            <a:ext cx="540063" cy="312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38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Operations – </a:t>
            </a:r>
            <a:r>
              <a:rPr lang="en-AU" dirty="0" smtClean="0"/>
              <a:t>Removing Node 4</a:t>
            </a:r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5" idx="2"/>
          </p:cNvCxnSpPr>
          <p:nvPr/>
        </p:nvCxnSpPr>
        <p:spPr>
          <a:xfrm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31840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</a:p>
        </p:txBody>
      </p:sp>
      <p:cxnSp>
        <p:nvCxnSpPr>
          <p:cNvPr id="19" name="Straight Arrow Connector 18"/>
          <p:cNvCxnSpPr>
            <a:stCxn id="18" idx="1"/>
            <a:endCxn id="5" idx="5"/>
          </p:cNvCxnSpPr>
          <p:nvPr/>
        </p:nvCxnSpPr>
        <p:spPr>
          <a:xfrm flipH="1" flipV="1">
            <a:off x="2688036" y="3616760"/>
            <a:ext cx="507076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067944" y="915566"/>
          <a:ext cx="28083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87"/>
                <a:gridCol w="401187"/>
                <a:gridCol w="401187"/>
                <a:gridCol w="401187"/>
                <a:gridCol w="401187"/>
                <a:gridCol w="401187"/>
                <a:gridCol w="401187"/>
              </a:tblGrid>
              <a:tr h="168787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6120172" y="1662422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5760132" y="213970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326448" y="265437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4904220" y="3291830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4463988" y="4011910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4100675" y="4667362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6300192" y="1275606"/>
            <a:ext cx="0" cy="379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40152" y="1277179"/>
            <a:ext cx="0" cy="862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08104" y="1275606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076056" y="1277179"/>
            <a:ext cx="0" cy="2024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4008" y="1278373"/>
            <a:ext cx="0" cy="2733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283968" y="1277179"/>
            <a:ext cx="0" cy="3382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7236296" y="1411373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Arrow Connector 33"/>
          <p:cNvCxnSpPr>
            <a:stCxn id="20" idx="3"/>
            <a:endCxn id="33" idx="0"/>
          </p:cNvCxnSpPr>
          <p:nvPr/>
        </p:nvCxnSpPr>
        <p:spPr>
          <a:xfrm>
            <a:off x="6876253" y="1098446"/>
            <a:ext cx="540063" cy="312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87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Operations – </a:t>
            </a:r>
            <a:r>
              <a:rPr lang="en-AU" dirty="0" smtClean="0"/>
              <a:t>Removing Node 4</a:t>
            </a:r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5" idx="2"/>
          </p:cNvCxnSpPr>
          <p:nvPr/>
        </p:nvCxnSpPr>
        <p:spPr>
          <a:xfrm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31840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</a:p>
        </p:txBody>
      </p:sp>
      <p:cxnSp>
        <p:nvCxnSpPr>
          <p:cNvPr id="19" name="Straight Arrow Connector 18"/>
          <p:cNvCxnSpPr>
            <a:stCxn id="18" idx="1"/>
            <a:endCxn id="5" idx="5"/>
          </p:cNvCxnSpPr>
          <p:nvPr/>
        </p:nvCxnSpPr>
        <p:spPr>
          <a:xfrm flipH="1" flipV="1">
            <a:off x="2688036" y="3616760"/>
            <a:ext cx="507076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067944" y="915566"/>
          <a:ext cx="28083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87"/>
                <a:gridCol w="401187"/>
                <a:gridCol w="401187"/>
                <a:gridCol w="401187"/>
                <a:gridCol w="401187"/>
                <a:gridCol w="401187"/>
                <a:gridCol w="401187"/>
              </a:tblGrid>
              <a:tr h="168787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6120172" y="1662422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5760132" y="213970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326448" y="265437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4904220" y="3291830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4463988" y="4011910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4100675" y="4667362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6300192" y="1275606"/>
            <a:ext cx="0" cy="379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40152" y="1277179"/>
            <a:ext cx="0" cy="862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08104" y="1275606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076056" y="1277179"/>
            <a:ext cx="0" cy="2024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4008" y="1278373"/>
            <a:ext cx="0" cy="2733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283968" y="1277179"/>
            <a:ext cx="0" cy="3382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7236296" y="1411373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Arrow Connector 33"/>
          <p:cNvCxnSpPr>
            <a:stCxn id="20" idx="3"/>
            <a:endCxn id="33" idx="0"/>
          </p:cNvCxnSpPr>
          <p:nvPr/>
        </p:nvCxnSpPr>
        <p:spPr>
          <a:xfrm>
            <a:off x="6876253" y="1098446"/>
            <a:ext cx="540063" cy="312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46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Operations – </a:t>
            </a:r>
            <a:r>
              <a:rPr lang="en-AU" dirty="0" smtClean="0"/>
              <a:t>Removing Node 4</a:t>
            </a:r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5" idx="2"/>
          </p:cNvCxnSpPr>
          <p:nvPr/>
        </p:nvCxnSpPr>
        <p:spPr>
          <a:xfrm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31840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</a:p>
        </p:txBody>
      </p:sp>
      <p:cxnSp>
        <p:nvCxnSpPr>
          <p:cNvPr id="19" name="Straight Arrow Connector 18"/>
          <p:cNvCxnSpPr>
            <a:stCxn id="18" idx="1"/>
            <a:endCxn id="5" idx="5"/>
          </p:cNvCxnSpPr>
          <p:nvPr/>
        </p:nvCxnSpPr>
        <p:spPr>
          <a:xfrm flipH="1" flipV="1">
            <a:off x="2688036" y="3616760"/>
            <a:ext cx="507076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067944" y="915566"/>
          <a:ext cx="28083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87"/>
                <a:gridCol w="401187"/>
                <a:gridCol w="401187"/>
                <a:gridCol w="401187"/>
                <a:gridCol w="401187"/>
                <a:gridCol w="401187"/>
                <a:gridCol w="401187"/>
              </a:tblGrid>
              <a:tr h="168787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6120172" y="1662422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5760132" y="213970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326448" y="265437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4904220" y="3291830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en-AU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4463988" y="4011910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4100675" y="4667362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6300192" y="1275606"/>
            <a:ext cx="0" cy="379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40152" y="1277179"/>
            <a:ext cx="0" cy="862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08104" y="1275606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076056" y="1277179"/>
            <a:ext cx="0" cy="2024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4008" y="1278373"/>
            <a:ext cx="0" cy="2733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283968" y="1277179"/>
            <a:ext cx="0" cy="3382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7236296" y="1411373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Arrow Connector 33"/>
          <p:cNvCxnSpPr>
            <a:stCxn id="20" idx="3"/>
            <a:endCxn id="33" idx="0"/>
          </p:cNvCxnSpPr>
          <p:nvPr/>
        </p:nvCxnSpPr>
        <p:spPr>
          <a:xfrm>
            <a:off x="6876253" y="1098446"/>
            <a:ext cx="540063" cy="312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65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Connecting Data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57200" y="120015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Graph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Vertex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Edge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Communication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Telephone</a:t>
                      </a:r>
                      <a:r>
                        <a:rPr lang="en-AU" baseline="0" dirty="0" smtClean="0"/>
                        <a:t>s, Computers, Exchanges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Copper</a:t>
                      </a:r>
                      <a:r>
                        <a:rPr lang="en-AU" baseline="0" dirty="0" smtClean="0"/>
                        <a:t> / </a:t>
                      </a:r>
                      <a:r>
                        <a:rPr lang="en-AU" baseline="0" dirty="0" err="1" smtClean="0"/>
                        <a:t>Fiber</a:t>
                      </a:r>
                      <a:r>
                        <a:rPr lang="en-AU" baseline="0" dirty="0" smtClean="0"/>
                        <a:t>-Optic cables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Transportation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Houses,</a:t>
                      </a:r>
                      <a:r>
                        <a:rPr lang="en-AU" baseline="0" dirty="0" smtClean="0"/>
                        <a:t> Intersections, Airports,  Docks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Roads,</a:t>
                      </a:r>
                      <a:r>
                        <a:rPr lang="en-AU" baseline="0" dirty="0" smtClean="0"/>
                        <a:t> flight paths, shipping lanes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Facebook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People,</a:t>
                      </a:r>
                      <a:r>
                        <a:rPr lang="en-AU" baseline="0" dirty="0" smtClean="0"/>
                        <a:t> Pages, Events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Friendships</a:t>
                      </a:r>
                      <a:r>
                        <a:rPr lang="en-AU" baseline="0" dirty="0" smtClean="0"/>
                        <a:t>, Likes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World Wide</a:t>
                      </a:r>
                      <a:r>
                        <a:rPr lang="en-AU" baseline="0" dirty="0" smtClean="0"/>
                        <a:t> Web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Web Pages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Hyperlinks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File System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Files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Folders</a:t>
                      </a:r>
                      <a:r>
                        <a:rPr lang="en-AU" baseline="0" dirty="0" smtClean="0"/>
                        <a:t>, Shortcuts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Chess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Board Position</a:t>
                      </a:r>
                      <a:r>
                        <a:rPr lang="en-AU" baseline="0" dirty="0" smtClean="0"/>
                        <a:t>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Legal</a:t>
                      </a:r>
                      <a:r>
                        <a:rPr lang="en-AU" baseline="0" dirty="0" smtClean="0"/>
                        <a:t> Moves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66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Operations – </a:t>
            </a:r>
            <a:r>
              <a:rPr lang="en-AU" dirty="0" smtClean="0"/>
              <a:t>Removing Node 4</a:t>
            </a:r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5" idx="2"/>
          </p:cNvCxnSpPr>
          <p:nvPr/>
        </p:nvCxnSpPr>
        <p:spPr>
          <a:xfrm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31840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</a:p>
        </p:txBody>
      </p:sp>
      <p:cxnSp>
        <p:nvCxnSpPr>
          <p:cNvPr id="19" name="Straight Arrow Connector 18"/>
          <p:cNvCxnSpPr>
            <a:stCxn id="18" idx="1"/>
            <a:endCxn id="5" idx="5"/>
          </p:cNvCxnSpPr>
          <p:nvPr/>
        </p:nvCxnSpPr>
        <p:spPr>
          <a:xfrm flipH="1" flipV="1">
            <a:off x="2688036" y="3616760"/>
            <a:ext cx="507076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067944" y="915566"/>
          <a:ext cx="28083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87"/>
                <a:gridCol w="401187"/>
                <a:gridCol w="401187"/>
                <a:gridCol w="401187"/>
                <a:gridCol w="401187"/>
                <a:gridCol w="401187"/>
                <a:gridCol w="401187"/>
              </a:tblGrid>
              <a:tr h="168787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6120172" y="1662422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5760132" y="213970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326448" y="265437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4904220" y="3291830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4463988" y="4011910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4100675" y="4667362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6300192" y="1275606"/>
            <a:ext cx="0" cy="379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40152" y="1277179"/>
            <a:ext cx="0" cy="862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08104" y="1275606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076056" y="1277179"/>
            <a:ext cx="0" cy="2024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4008" y="1278373"/>
            <a:ext cx="0" cy="2733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283968" y="1277179"/>
            <a:ext cx="0" cy="3382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7236296" y="1411373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Arrow Connector 33"/>
          <p:cNvCxnSpPr>
            <a:stCxn id="20" idx="3"/>
            <a:endCxn id="33" idx="0"/>
          </p:cNvCxnSpPr>
          <p:nvPr/>
        </p:nvCxnSpPr>
        <p:spPr>
          <a:xfrm>
            <a:off x="6876253" y="1098446"/>
            <a:ext cx="540063" cy="312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Operations – </a:t>
            </a:r>
            <a:r>
              <a:rPr lang="en-AU" dirty="0" smtClean="0"/>
              <a:t>Removing Node 4</a:t>
            </a:r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5" idx="2"/>
          </p:cNvCxnSpPr>
          <p:nvPr/>
        </p:nvCxnSpPr>
        <p:spPr>
          <a:xfrm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31840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</a:p>
        </p:txBody>
      </p:sp>
      <p:cxnSp>
        <p:nvCxnSpPr>
          <p:cNvPr id="19" name="Straight Arrow Connector 18"/>
          <p:cNvCxnSpPr>
            <a:stCxn id="18" idx="1"/>
            <a:endCxn id="5" idx="5"/>
          </p:cNvCxnSpPr>
          <p:nvPr/>
        </p:nvCxnSpPr>
        <p:spPr>
          <a:xfrm flipH="1" flipV="1">
            <a:off x="2688036" y="3616760"/>
            <a:ext cx="507076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067944" y="915566"/>
          <a:ext cx="28083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87"/>
                <a:gridCol w="401187"/>
                <a:gridCol w="401187"/>
                <a:gridCol w="401187"/>
                <a:gridCol w="401187"/>
                <a:gridCol w="401187"/>
                <a:gridCol w="401187"/>
              </a:tblGrid>
              <a:tr h="168787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6120172" y="1662422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5760132" y="213970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326448" y="265437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4904220" y="3291830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4463988" y="4011910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4100675" y="4667362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6300192" y="1275606"/>
            <a:ext cx="0" cy="379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40152" y="1277179"/>
            <a:ext cx="0" cy="862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08104" y="1275606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076056" y="1277179"/>
            <a:ext cx="0" cy="2024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4008" y="1278373"/>
            <a:ext cx="0" cy="2733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283968" y="1277179"/>
            <a:ext cx="0" cy="3382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7236296" y="1411373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Arrow Connector 33"/>
          <p:cNvCxnSpPr>
            <a:stCxn id="20" idx="3"/>
            <a:endCxn id="33" idx="0"/>
          </p:cNvCxnSpPr>
          <p:nvPr/>
        </p:nvCxnSpPr>
        <p:spPr>
          <a:xfrm>
            <a:off x="6876253" y="1098446"/>
            <a:ext cx="540063" cy="312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25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Operations – </a:t>
            </a:r>
            <a:r>
              <a:rPr lang="en-AU" dirty="0" smtClean="0"/>
              <a:t>Removing Node 4</a:t>
            </a:r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4</a:t>
            </a:r>
            <a:endParaRPr lang="en-AU" b="1" dirty="0"/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5" idx="2"/>
          </p:cNvCxnSpPr>
          <p:nvPr/>
        </p:nvCxnSpPr>
        <p:spPr>
          <a:xfrm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31840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</a:p>
        </p:txBody>
      </p:sp>
      <p:cxnSp>
        <p:nvCxnSpPr>
          <p:cNvPr id="19" name="Straight Arrow Connector 18"/>
          <p:cNvCxnSpPr>
            <a:stCxn id="18" idx="1"/>
            <a:endCxn id="5" idx="5"/>
          </p:cNvCxnSpPr>
          <p:nvPr/>
        </p:nvCxnSpPr>
        <p:spPr>
          <a:xfrm flipH="1" flipV="1">
            <a:off x="2688036" y="3616760"/>
            <a:ext cx="507076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067944" y="915566"/>
          <a:ext cx="28083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87"/>
                <a:gridCol w="401187"/>
                <a:gridCol w="401187"/>
                <a:gridCol w="401187"/>
                <a:gridCol w="401187"/>
                <a:gridCol w="401187"/>
                <a:gridCol w="401187"/>
              </a:tblGrid>
              <a:tr h="168787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6120172" y="1662422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5760132" y="213970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326448" y="265437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4904220" y="3291830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4463988" y="4011910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4100675" y="4667362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6300192" y="1275606"/>
            <a:ext cx="0" cy="379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40152" y="1277179"/>
            <a:ext cx="0" cy="862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08104" y="1275606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076056" y="1277179"/>
            <a:ext cx="0" cy="2024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4008" y="1278373"/>
            <a:ext cx="0" cy="2733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283968" y="1277179"/>
            <a:ext cx="0" cy="3382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7236296" y="1411373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Arrow Connector 33"/>
          <p:cNvCxnSpPr>
            <a:stCxn id="20" idx="3"/>
            <a:endCxn id="33" idx="0"/>
          </p:cNvCxnSpPr>
          <p:nvPr/>
        </p:nvCxnSpPr>
        <p:spPr>
          <a:xfrm>
            <a:off x="6876253" y="1098446"/>
            <a:ext cx="540063" cy="312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7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Operations – </a:t>
            </a:r>
            <a:r>
              <a:rPr lang="en-AU" dirty="0" smtClean="0"/>
              <a:t>Removing Node 4</a:t>
            </a:r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5" idx="2"/>
          </p:cNvCxnSpPr>
          <p:nvPr/>
        </p:nvCxnSpPr>
        <p:spPr>
          <a:xfrm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31840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</a:p>
        </p:txBody>
      </p:sp>
      <p:cxnSp>
        <p:nvCxnSpPr>
          <p:cNvPr id="19" name="Straight Arrow Connector 18"/>
          <p:cNvCxnSpPr>
            <a:stCxn id="18" idx="1"/>
            <a:endCxn id="5" idx="5"/>
          </p:cNvCxnSpPr>
          <p:nvPr/>
        </p:nvCxnSpPr>
        <p:spPr>
          <a:xfrm flipH="1" flipV="1">
            <a:off x="2688036" y="3616760"/>
            <a:ext cx="507076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067944" y="915566"/>
          <a:ext cx="28083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87"/>
                <a:gridCol w="401187"/>
                <a:gridCol w="401187"/>
                <a:gridCol w="401187"/>
                <a:gridCol w="401187"/>
                <a:gridCol w="401187"/>
                <a:gridCol w="401187"/>
              </a:tblGrid>
              <a:tr h="168787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6120172" y="1662422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5760132" y="213970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326448" y="265437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4904220" y="3291830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4463988" y="4011910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4100675" y="4667362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6300192" y="1275606"/>
            <a:ext cx="0" cy="379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40152" y="1277179"/>
            <a:ext cx="0" cy="862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08104" y="1275606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076056" y="1277179"/>
            <a:ext cx="0" cy="2024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4008" y="1278373"/>
            <a:ext cx="0" cy="2733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283968" y="1277179"/>
            <a:ext cx="0" cy="3382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7236296" y="1411373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Arrow Connector 33"/>
          <p:cNvCxnSpPr>
            <a:stCxn id="20" idx="3"/>
            <a:endCxn id="33" idx="0"/>
          </p:cNvCxnSpPr>
          <p:nvPr/>
        </p:nvCxnSpPr>
        <p:spPr>
          <a:xfrm>
            <a:off x="6876253" y="1098446"/>
            <a:ext cx="540063" cy="312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36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Operations – </a:t>
            </a:r>
            <a:r>
              <a:rPr lang="en-AU" dirty="0" smtClean="0"/>
              <a:t>Removing Node 4</a:t>
            </a:r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5" idx="2"/>
          </p:cNvCxnSpPr>
          <p:nvPr/>
        </p:nvCxnSpPr>
        <p:spPr>
          <a:xfrm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31840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</a:p>
        </p:txBody>
      </p:sp>
      <p:cxnSp>
        <p:nvCxnSpPr>
          <p:cNvPr id="19" name="Straight Arrow Connector 18"/>
          <p:cNvCxnSpPr>
            <a:stCxn id="18" idx="1"/>
            <a:endCxn id="5" idx="5"/>
          </p:cNvCxnSpPr>
          <p:nvPr/>
        </p:nvCxnSpPr>
        <p:spPr>
          <a:xfrm flipH="1" flipV="1">
            <a:off x="2688036" y="3616760"/>
            <a:ext cx="507076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067944" y="915566"/>
          <a:ext cx="28083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87"/>
                <a:gridCol w="401187"/>
                <a:gridCol w="401187"/>
                <a:gridCol w="401187"/>
                <a:gridCol w="401187"/>
                <a:gridCol w="401187"/>
                <a:gridCol w="401187"/>
              </a:tblGrid>
              <a:tr h="168787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6120172" y="1662422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5760132" y="213970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326448" y="265437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4904220" y="3291830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4463988" y="4011910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4100675" y="4667362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6300192" y="1275606"/>
            <a:ext cx="0" cy="379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40152" y="1277179"/>
            <a:ext cx="0" cy="862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08104" y="1275606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076056" y="1277179"/>
            <a:ext cx="0" cy="2024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4008" y="1278373"/>
            <a:ext cx="0" cy="2733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283968" y="1277179"/>
            <a:ext cx="0" cy="3382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7236296" y="1411373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Arrow Connector 33"/>
          <p:cNvCxnSpPr>
            <a:stCxn id="20" idx="3"/>
            <a:endCxn id="33" idx="0"/>
          </p:cNvCxnSpPr>
          <p:nvPr/>
        </p:nvCxnSpPr>
        <p:spPr>
          <a:xfrm>
            <a:off x="6876253" y="1098446"/>
            <a:ext cx="540063" cy="312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29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Operations – </a:t>
            </a:r>
            <a:r>
              <a:rPr lang="en-AU" dirty="0" smtClean="0"/>
              <a:t>Removing Node 4</a:t>
            </a:r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5" idx="2"/>
          </p:cNvCxnSpPr>
          <p:nvPr/>
        </p:nvCxnSpPr>
        <p:spPr>
          <a:xfrm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31840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</a:p>
        </p:txBody>
      </p:sp>
      <p:cxnSp>
        <p:nvCxnSpPr>
          <p:cNvPr id="19" name="Straight Arrow Connector 18"/>
          <p:cNvCxnSpPr>
            <a:stCxn id="18" idx="1"/>
            <a:endCxn id="5" idx="5"/>
          </p:cNvCxnSpPr>
          <p:nvPr/>
        </p:nvCxnSpPr>
        <p:spPr>
          <a:xfrm flipH="1" flipV="1">
            <a:off x="2688036" y="3616760"/>
            <a:ext cx="507076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067944" y="915566"/>
          <a:ext cx="28083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87"/>
                <a:gridCol w="401187"/>
                <a:gridCol w="401187"/>
                <a:gridCol w="401187"/>
                <a:gridCol w="401187"/>
                <a:gridCol w="401187"/>
                <a:gridCol w="401187"/>
              </a:tblGrid>
              <a:tr h="168787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6120172" y="1662422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5760132" y="213970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326448" y="265437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4904220" y="3291830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4463988" y="4011910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4100675" y="4667362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6300192" y="1275606"/>
            <a:ext cx="0" cy="379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40152" y="1277179"/>
            <a:ext cx="0" cy="862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08104" y="1275606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076056" y="1277179"/>
            <a:ext cx="0" cy="2024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4008" y="1278373"/>
            <a:ext cx="0" cy="2733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283968" y="1277179"/>
            <a:ext cx="0" cy="3382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7236296" y="1411373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Arrow Connector 33"/>
          <p:cNvCxnSpPr>
            <a:stCxn id="20" idx="3"/>
            <a:endCxn id="33" idx="0"/>
          </p:cNvCxnSpPr>
          <p:nvPr/>
        </p:nvCxnSpPr>
        <p:spPr>
          <a:xfrm>
            <a:off x="6876253" y="1098446"/>
            <a:ext cx="540063" cy="312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22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Operations – </a:t>
            </a:r>
            <a:r>
              <a:rPr lang="en-AU" dirty="0" smtClean="0"/>
              <a:t>Removing Node 4</a:t>
            </a:r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5" idx="2"/>
          </p:cNvCxnSpPr>
          <p:nvPr/>
        </p:nvCxnSpPr>
        <p:spPr>
          <a:xfrm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31840" y="3948286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6</a:t>
            </a:r>
          </a:p>
        </p:txBody>
      </p:sp>
      <p:cxnSp>
        <p:nvCxnSpPr>
          <p:cNvPr id="19" name="Straight Arrow Connector 18"/>
          <p:cNvCxnSpPr>
            <a:stCxn id="18" idx="1"/>
            <a:endCxn id="5" idx="5"/>
          </p:cNvCxnSpPr>
          <p:nvPr/>
        </p:nvCxnSpPr>
        <p:spPr>
          <a:xfrm flipH="1" flipV="1">
            <a:off x="2688036" y="3616760"/>
            <a:ext cx="507076" cy="3947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067944" y="915566"/>
          <a:ext cx="28083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87"/>
                <a:gridCol w="401187"/>
                <a:gridCol w="401187"/>
                <a:gridCol w="401187"/>
                <a:gridCol w="401187"/>
                <a:gridCol w="401187"/>
                <a:gridCol w="401187"/>
              </a:tblGrid>
              <a:tr h="168787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6120172" y="166242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5760132" y="213970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326448" y="265437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4904220" y="3291830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4463988" y="4011910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4100675" y="4667362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6300192" y="1275606"/>
            <a:ext cx="0" cy="379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40152" y="1277179"/>
            <a:ext cx="0" cy="862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08104" y="1275606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076056" y="1277179"/>
            <a:ext cx="0" cy="2024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4008" y="1278373"/>
            <a:ext cx="0" cy="2733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283968" y="1277179"/>
            <a:ext cx="0" cy="3382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7236296" y="1411373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Arrow Connector 33"/>
          <p:cNvCxnSpPr>
            <a:stCxn id="20" idx="3"/>
            <a:endCxn id="33" idx="0"/>
          </p:cNvCxnSpPr>
          <p:nvPr/>
        </p:nvCxnSpPr>
        <p:spPr>
          <a:xfrm>
            <a:off x="6876253" y="1098446"/>
            <a:ext cx="540063" cy="312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04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Operations – </a:t>
            </a:r>
            <a:r>
              <a:rPr lang="en-AU" dirty="0" smtClean="0"/>
              <a:t>Removing Node 4</a:t>
            </a:r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5" idx="2"/>
          </p:cNvCxnSpPr>
          <p:nvPr/>
        </p:nvCxnSpPr>
        <p:spPr>
          <a:xfrm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31840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</a:p>
        </p:txBody>
      </p:sp>
      <p:cxnSp>
        <p:nvCxnSpPr>
          <p:cNvPr id="19" name="Straight Arrow Connector 18"/>
          <p:cNvCxnSpPr>
            <a:stCxn id="18" idx="1"/>
            <a:endCxn id="5" idx="5"/>
          </p:cNvCxnSpPr>
          <p:nvPr/>
        </p:nvCxnSpPr>
        <p:spPr>
          <a:xfrm flipH="1" flipV="1">
            <a:off x="2688036" y="3616760"/>
            <a:ext cx="507076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065744"/>
              </p:ext>
            </p:extLst>
          </p:nvPr>
        </p:nvGraphicFramePr>
        <p:xfrm>
          <a:off x="4067944" y="915566"/>
          <a:ext cx="28083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87"/>
                <a:gridCol w="401187"/>
                <a:gridCol w="401187"/>
                <a:gridCol w="401187"/>
                <a:gridCol w="401187"/>
                <a:gridCol w="401187"/>
                <a:gridCol w="401187"/>
              </a:tblGrid>
              <a:tr h="168787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6120172" y="166242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5760132" y="213970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326448" y="265437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4904220" y="3291830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4463988" y="4011910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4100675" y="4667362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6300192" y="1275606"/>
            <a:ext cx="0" cy="379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40152" y="1277179"/>
            <a:ext cx="0" cy="862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08104" y="1275606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076056" y="1277179"/>
            <a:ext cx="0" cy="2024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4008" y="1278373"/>
            <a:ext cx="0" cy="2733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283968" y="1277179"/>
            <a:ext cx="0" cy="3382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7236296" y="1411373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Arrow Connector 33"/>
          <p:cNvCxnSpPr>
            <a:stCxn id="20" idx="3"/>
            <a:endCxn id="33" idx="0"/>
          </p:cNvCxnSpPr>
          <p:nvPr/>
        </p:nvCxnSpPr>
        <p:spPr>
          <a:xfrm>
            <a:off x="6876253" y="1098446"/>
            <a:ext cx="540063" cy="312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72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Operations – </a:t>
            </a:r>
            <a:r>
              <a:rPr lang="en-AU" dirty="0" smtClean="0"/>
              <a:t>Removing Node 4</a:t>
            </a:r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5" idx="2"/>
          </p:cNvCxnSpPr>
          <p:nvPr/>
        </p:nvCxnSpPr>
        <p:spPr>
          <a:xfrm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31840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</a:p>
        </p:txBody>
      </p:sp>
      <p:cxnSp>
        <p:nvCxnSpPr>
          <p:cNvPr id="19" name="Straight Arrow Connector 18"/>
          <p:cNvCxnSpPr>
            <a:stCxn id="18" idx="1"/>
            <a:endCxn id="5" idx="5"/>
          </p:cNvCxnSpPr>
          <p:nvPr/>
        </p:nvCxnSpPr>
        <p:spPr>
          <a:xfrm flipH="1" flipV="1">
            <a:off x="2688036" y="3616760"/>
            <a:ext cx="507076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067944" y="915566"/>
          <a:ext cx="240712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87"/>
                <a:gridCol w="401187"/>
                <a:gridCol w="401187"/>
                <a:gridCol w="401187"/>
                <a:gridCol w="401187"/>
                <a:gridCol w="401187"/>
              </a:tblGrid>
              <a:tr h="168787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5688124" y="2070358"/>
          <a:ext cx="3600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25608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326448" y="2654372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4904220" y="3291830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4463988" y="4011910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4100675" y="4667362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>
            <a:endCxn id="21" idx="0"/>
          </p:cNvCxnSpPr>
          <p:nvPr/>
        </p:nvCxnSpPr>
        <p:spPr>
          <a:xfrm>
            <a:off x="5868144" y="1292047"/>
            <a:ext cx="0" cy="778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08104" y="1275606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076056" y="1277179"/>
            <a:ext cx="0" cy="2024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4008" y="1278373"/>
            <a:ext cx="0" cy="2733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283968" y="1277179"/>
            <a:ext cx="0" cy="3382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6156176" y="1699518"/>
          <a:ext cx="36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>
            <a:off x="6300192" y="1275606"/>
            <a:ext cx="0" cy="396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99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Non-Directed Graphs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 smtClean="0"/>
              <a:t>To change these descriptions to suit a non-directed graph you only need to make a few changes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First, when adding or removing an edge, we need to add or remove it from the edge lists in both N1 and N2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Second, when removing a node, we only need to loop through the edges in the node we want to remove, erasing the edges from each end node</a:t>
            </a:r>
          </a:p>
        </p:txBody>
      </p:sp>
    </p:spTree>
    <p:extLst>
      <p:ext uri="{BB962C8B-B14F-4D97-AF65-F5344CB8AC3E}">
        <p14:creationId xmlns:p14="http://schemas.microsoft.com/office/powerpoint/2010/main" val="269840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Connecting Data</a:t>
            </a:r>
            <a:endParaRPr lang="en-AU" dirty="0"/>
          </a:p>
        </p:txBody>
      </p:sp>
      <p:pic>
        <p:nvPicPr>
          <p:cNvPr id="2050" name="Picture 2" descr="D:\AIE_SVN\Portal\ADip_GameAI\Graphs\Hi-tech-Wallpaper-Wallpapers-1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221" y="1203598"/>
            <a:ext cx="6797155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43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Graphs in Games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 smtClean="0"/>
              <a:t>Graphs are used all over the place in games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Most commonly in path-finding, and decision making</a:t>
            </a:r>
          </a:p>
          <a:p>
            <a:pPr lvl="1"/>
            <a:r>
              <a:rPr lang="en-AU" dirty="0" smtClean="0"/>
              <a:t>In </a:t>
            </a:r>
            <a:r>
              <a:rPr lang="en-AU" dirty="0" err="1" smtClean="0"/>
              <a:t>pathfinding</a:t>
            </a:r>
            <a:r>
              <a:rPr lang="en-AU" dirty="0" smtClean="0"/>
              <a:t>, nodes represent places you can walk, with edges being the paths between them.</a:t>
            </a:r>
          </a:p>
          <a:p>
            <a:pPr lvl="2"/>
            <a:r>
              <a:rPr lang="en-AU" dirty="0" smtClean="0"/>
              <a:t>Nodes can be walkable or not walkable, </a:t>
            </a:r>
          </a:p>
          <a:p>
            <a:pPr lvl="2"/>
            <a:r>
              <a:rPr lang="en-AU" dirty="0"/>
              <a:t>E</a:t>
            </a:r>
            <a:r>
              <a:rPr lang="en-AU" dirty="0" smtClean="0"/>
              <a:t>dge costs can be just the distance between nodes or include extra costs such as walk speed penalties or danger</a:t>
            </a:r>
          </a:p>
          <a:p>
            <a:pPr lvl="1"/>
            <a:r>
              <a:rPr lang="en-AU" dirty="0" smtClean="0"/>
              <a:t>In decision making, nodes can be sequences of actions (such as attack or search for cover), and edges can be the transitions between behavioural states</a:t>
            </a:r>
          </a:p>
          <a:p>
            <a:pPr lvl="2"/>
            <a:r>
              <a:rPr lang="en-AU" dirty="0" smtClean="0"/>
              <a:t>More advanced structures such as decision and behaviour trees exist and we cover them at the end of the topic.</a:t>
            </a:r>
          </a:p>
          <a:p>
            <a:endParaRPr lang="en-AU" dirty="0" smtClean="0"/>
          </a:p>
          <a:p>
            <a:r>
              <a:rPr lang="en-AU" dirty="0" smtClean="0"/>
              <a:t>Also used for speeding up and organising rendering</a:t>
            </a:r>
          </a:p>
          <a:p>
            <a:pPr lvl="1"/>
            <a:r>
              <a:rPr lang="en-AU" dirty="0" err="1" smtClean="0"/>
              <a:t>Eg</a:t>
            </a:r>
            <a:r>
              <a:rPr lang="en-AU" dirty="0" smtClean="0"/>
              <a:t> portal systems and scene graphs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740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Graphs define a collection of nodes, and relationships between pairs of nodes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graph type is defined by its edges – directed (one-way) or undirected (two-way)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Weighted graphs associate a cost with each edge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can use an adjacency list or an adjacency matrix to store a graph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650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Further Reading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Sherrod, A, 2007, </a:t>
            </a:r>
            <a:r>
              <a:rPr lang="en-AU" i="1" dirty="0" smtClean="0"/>
              <a:t>Data Structures and Algorithms for Game Developers</a:t>
            </a:r>
            <a:r>
              <a:rPr lang="en-AU" dirty="0" smtClean="0"/>
              <a:t>, 1st Edition, Charles River Media</a:t>
            </a:r>
          </a:p>
          <a:p>
            <a:pPr lvl="1"/>
            <a:endParaRPr lang="en-AU" dirty="0" smtClean="0"/>
          </a:p>
          <a:p>
            <a:r>
              <a:rPr lang="en-AU" dirty="0" err="1" smtClean="0"/>
              <a:t>Cormen</a:t>
            </a:r>
            <a:r>
              <a:rPr lang="en-AU" dirty="0" smtClean="0"/>
              <a:t>, T, et al, 2009, </a:t>
            </a:r>
            <a:r>
              <a:rPr lang="en-AU" i="1" dirty="0" smtClean="0"/>
              <a:t>Introduction to Algorithms</a:t>
            </a:r>
            <a:r>
              <a:rPr lang="en-AU" dirty="0" smtClean="0"/>
              <a:t>, 3rd Edition, MIT Press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46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Nodes and Edges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The vertices of a graph can also be called </a:t>
            </a:r>
            <a:r>
              <a:rPr lang="en-AU" i="1" dirty="0" smtClean="0">
                <a:solidFill>
                  <a:srgbClr val="00B0F0"/>
                </a:solidFill>
              </a:rPr>
              <a:t>Nodes</a:t>
            </a:r>
          </a:p>
          <a:p>
            <a:pPr lvl="1"/>
            <a:r>
              <a:rPr lang="en-AU" dirty="0" smtClean="0"/>
              <a:t>All a node has inside of it is some piece of data, dependant on the graph, and a list of edges</a:t>
            </a:r>
          </a:p>
          <a:p>
            <a:pPr lvl="1"/>
            <a:r>
              <a:rPr lang="en-AU" dirty="0" smtClean="0"/>
              <a:t>Edges are sometimes stored externally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Edges contain either contain</a:t>
            </a:r>
          </a:p>
          <a:p>
            <a:pPr lvl="1"/>
            <a:r>
              <a:rPr lang="en-AU" dirty="0" smtClean="0"/>
              <a:t>Two </a:t>
            </a:r>
            <a:r>
              <a:rPr lang="en-AU" smtClean="0"/>
              <a:t>Nodes </a:t>
            </a:r>
            <a:r>
              <a:rPr lang="en-AU" smtClean="0"/>
              <a:t>that </a:t>
            </a:r>
            <a:r>
              <a:rPr lang="en-AU" dirty="0" smtClean="0"/>
              <a:t>connect together, for a two-way link</a:t>
            </a:r>
          </a:p>
          <a:p>
            <a:pPr lvl="1"/>
            <a:r>
              <a:rPr lang="en-AU" dirty="0" smtClean="0"/>
              <a:t>One Node that the Edge leads to, for a one-way link</a:t>
            </a:r>
          </a:p>
          <a:p>
            <a:pPr lvl="1"/>
            <a:r>
              <a:rPr lang="en-AU" dirty="0" smtClean="0"/>
              <a:t>They also typically include information about the relationship between the Nodes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524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Types of Graphs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Defined by what kind of edges the graph has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Edges can be one-way or two-way</a:t>
            </a:r>
          </a:p>
          <a:p>
            <a:pPr lvl="1"/>
            <a:r>
              <a:rPr lang="en-AU" dirty="0" smtClean="0"/>
              <a:t>Typically called </a:t>
            </a:r>
            <a:r>
              <a:rPr lang="en-AU" dirty="0" smtClean="0">
                <a:solidFill>
                  <a:srgbClr val="00B0F0"/>
                </a:solidFill>
              </a:rPr>
              <a:t>directed</a:t>
            </a:r>
            <a:r>
              <a:rPr lang="en-AU" dirty="0" smtClean="0"/>
              <a:t> or </a:t>
            </a:r>
            <a:r>
              <a:rPr lang="en-AU" dirty="0" smtClean="0">
                <a:solidFill>
                  <a:srgbClr val="00B0F0"/>
                </a:solidFill>
              </a:rPr>
              <a:t>undirected</a:t>
            </a:r>
          </a:p>
          <a:p>
            <a:pPr lvl="1"/>
            <a:r>
              <a:rPr lang="en-AU" dirty="0" smtClean="0"/>
              <a:t>For example, friends of Facebook are undirected, followers of twitter are directed</a:t>
            </a:r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87951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Types of Graphs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A graph that only has </a:t>
            </a:r>
            <a:r>
              <a:rPr lang="en-AU" i="1" dirty="0" smtClean="0">
                <a:solidFill>
                  <a:srgbClr val="00B0F0"/>
                </a:solidFill>
              </a:rPr>
              <a:t>undirected</a:t>
            </a:r>
            <a:r>
              <a:rPr lang="en-AU" dirty="0" smtClean="0"/>
              <a:t> edges is a </a:t>
            </a:r>
            <a:r>
              <a:rPr lang="en-AU" i="1" dirty="0" smtClean="0">
                <a:solidFill>
                  <a:srgbClr val="00B0F0"/>
                </a:solidFill>
              </a:rPr>
              <a:t>non-directed graph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If a graph has </a:t>
            </a:r>
            <a:r>
              <a:rPr lang="en-AU" i="1" dirty="0" smtClean="0">
                <a:solidFill>
                  <a:srgbClr val="00B0F0"/>
                </a:solidFill>
              </a:rPr>
              <a:t>directed</a:t>
            </a:r>
            <a:r>
              <a:rPr lang="en-AU" dirty="0" smtClean="0">
                <a:solidFill>
                  <a:srgbClr val="00B0F0"/>
                </a:solidFill>
              </a:rPr>
              <a:t> </a:t>
            </a:r>
            <a:r>
              <a:rPr lang="en-AU" dirty="0" smtClean="0"/>
              <a:t>edges then it is a </a:t>
            </a:r>
            <a:r>
              <a:rPr lang="en-AU" i="1" dirty="0" smtClean="0">
                <a:solidFill>
                  <a:srgbClr val="00B0F0"/>
                </a:solidFill>
              </a:rPr>
              <a:t>directed graph</a:t>
            </a:r>
            <a:r>
              <a:rPr lang="en-AU" dirty="0" smtClean="0"/>
              <a:t>, or </a:t>
            </a:r>
            <a:r>
              <a:rPr lang="en-AU" i="1" dirty="0" smtClean="0">
                <a:solidFill>
                  <a:srgbClr val="00B0F0"/>
                </a:solidFill>
              </a:rPr>
              <a:t>digraph</a:t>
            </a:r>
          </a:p>
          <a:p>
            <a:pPr lvl="1"/>
            <a:r>
              <a:rPr lang="en-AU" dirty="0" smtClean="0"/>
              <a:t>If the digraph has a cycle, then it is a </a:t>
            </a:r>
            <a:r>
              <a:rPr lang="en-AU" i="1" dirty="0" smtClean="0">
                <a:solidFill>
                  <a:srgbClr val="00B0F0"/>
                </a:solidFill>
              </a:rPr>
              <a:t>cyclic graph</a:t>
            </a:r>
          </a:p>
          <a:p>
            <a:pPr lvl="2"/>
            <a:r>
              <a:rPr lang="en-AU" dirty="0" smtClean="0"/>
              <a:t>A cycle is a path of at least 3 nodes that starts and ends on the same node</a:t>
            </a:r>
          </a:p>
          <a:p>
            <a:pPr lvl="1"/>
            <a:r>
              <a:rPr lang="en-AU" dirty="0" smtClean="0"/>
              <a:t>If the digraph has no cycles it is an </a:t>
            </a:r>
            <a:r>
              <a:rPr lang="en-AU" i="1" dirty="0" smtClean="0">
                <a:solidFill>
                  <a:srgbClr val="00B0F0"/>
                </a:solidFill>
              </a:rPr>
              <a:t>acyclic graph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505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Types of Graphs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9622"/>
            <a:ext cx="8074088" cy="30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194&quot;&gt;&lt;object type=&quot;3&quot; unique_id=&quot;10195&quot;&gt;&lt;property id=&quot;20148&quot; value=&quot;5&quot;/&gt;&lt;property id=&quot;20300&quot; value=&quot;Slide 1 - &amp;quot;Graphs&amp;quot;&quot;/&gt;&lt;property id=&quot;20307&quot; value=&quot;263&quot;/&gt;&lt;/object&gt;&lt;object type=&quot;3&quot; unique_id=&quot;10201&quot;&gt;&lt;property id=&quot;20148&quot; value=&quot;5&quot;/&gt;&lt;property id=&quot;20300&quot; value=&quot;Slide 51 - &amp;quot;Summary&amp;quot;&quot;/&gt;&lt;property id=&quot;20307&quot; value=&quot;270&quot;/&gt;&lt;/object&gt;&lt;object type=&quot;3&quot; unique_id=&quot;10202&quot;&gt;&lt;property id=&quot;20148&quot; value=&quot;5&quot;/&gt;&lt;property id=&quot;20300&quot; value=&quot;Slide 52 - &amp;quot;References&amp;quot;&quot;/&gt;&lt;property id=&quot;20307&quot; value=&quot;271&quot;/&gt;&lt;/object&gt;&lt;object type=&quot;3&quot; unique_id=&quot;10991&quot;&gt;&lt;property id=&quot;20148&quot; value=&quot;5&quot;/&gt;&lt;property id=&quot;20300&quot; value=&quot;Slide 2 - &amp;quot;Contents&amp;quot;&quot;/&gt;&lt;property id=&quot;20307&quot; value=&quot;272&quot;/&gt;&lt;/object&gt;&lt;object type=&quot;3&quot; unique_id=&quot;10992&quot;&gt;&lt;property id=&quot;20148&quot; value=&quot;5&quot;/&gt;&lt;property id=&quot;20300&quot; value=&quot;Slide 3 - &amp;quot;What is a Graph&amp;quot;&quot;/&gt;&lt;property id=&quot;20307&quot; value=&quot;273&quot;/&gt;&lt;/object&gt;&lt;object type=&quot;3&quot; unique_id=&quot;10993&quot;&gt;&lt;property id=&quot;20148&quot; value=&quot;5&quot;/&gt;&lt;property id=&quot;20300&quot; value=&quot;Slide 4 - &amp;quot;Connecting data&amp;quot;&quot;/&gt;&lt;property id=&quot;20307&quot; value=&quot;274&quot;/&gt;&lt;/object&gt;&lt;object type=&quot;3&quot; unique_id=&quot;10994&quot;&gt;&lt;property id=&quot;20148&quot; value=&quot;5&quot;/&gt;&lt;property id=&quot;20300&quot; value=&quot;Slide 5 - &amp;quot;Connecting data&amp;quot;&quot;/&gt;&lt;property id=&quot;20307&quot; value=&quot;275&quot;/&gt;&lt;/object&gt;&lt;object type=&quot;3&quot; unique_id=&quot;10995&quot;&gt;&lt;property id=&quot;20148&quot; value=&quot;5&quot;/&gt;&lt;property id=&quot;20300&quot; value=&quot;Slide 6 - &amp;quot;Nodes and Edges&amp;quot;&quot;/&gt;&lt;property id=&quot;20307&quot; value=&quot;276&quot;/&gt;&lt;/object&gt;&lt;object type=&quot;3&quot; unique_id=&quot;10996&quot;&gt;&lt;property id=&quot;20148&quot; value=&quot;5&quot;/&gt;&lt;property id=&quot;20300&quot; value=&quot;Slide 7 - &amp;quot;Types of Graphs&amp;quot;&quot;/&gt;&lt;property id=&quot;20307&quot; value=&quot;277&quot;/&gt;&lt;/object&gt;&lt;object type=&quot;3&quot; unique_id=&quot;10997&quot;&gt;&lt;property id=&quot;20148&quot; value=&quot;5&quot;/&gt;&lt;property id=&quot;20300&quot; value=&quot;Slide 8 - &amp;quot;Types of Graphs&amp;quot;&quot;/&gt;&lt;property id=&quot;20307&quot; value=&quot;278&quot;/&gt;&lt;/object&gt;&lt;object type=&quot;3&quot; unique_id=&quot;10998&quot;&gt;&lt;property id=&quot;20148&quot; value=&quot;5&quot;/&gt;&lt;property id=&quot;20300&quot; value=&quot;Slide 9 - &amp;quot;Types of Graphs&amp;quot;&quot;/&gt;&lt;property id=&quot;20307&quot; value=&quot;279&quot;/&gt;&lt;/object&gt;&lt;object type=&quot;3&quot; unique_id=&quot;10999&quot;&gt;&lt;property id=&quot;20148&quot; value=&quot;5&quot;/&gt;&lt;property id=&quot;20300&quot; value=&quot;Slide 10 - &amp;quot;Other Properties of graphs&amp;quot;&quot;/&gt;&lt;property id=&quot;20307&quot; value=&quot;280&quot;/&gt;&lt;/object&gt;&lt;object type=&quot;3&quot; unique_id=&quot;11000&quot;&gt;&lt;property id=&quot;20148&quot; value=&quot;5&quot;/&gt;&lt;property id=&quot;20300&quot; value=&quot;Slide 11 - &amp;quot;Other Properties of graphs&amp;quot;&quot;/&gt;&lt;property id=&quot;20307&quot; value=&quot;281&quot;/&gt;&lt;/object&gt;&lt;object type=&quot;3&quot; unique_id=&quot;11001&quot;&gt;&lt;property id=&quot;20148&quot; value=&quot;5&quot;/&gt;&lt;property id=&quot;20300&quot; value=&quot;Slide 12 - &amp;quot;Other Properties of graphs&amp;quot;&quot;/&gt;&lt;property id=&quot;20307&quot; value=&quot;282&quot;/&gt;&lt;/object&gt;&lt;object type=&quot;3&quot; unique_id=&quot;11002&quot;&gt;&lt;property id=&quot;20148&quot; value=&quot;5&quot;/&gt;&lt;property id=&quot;20300&quot; value=&quot;Slide 13 - &amp;quot;How to Store Graphs&amp;quot;&quot;/&gt;&lt;property id=&quot;20307&quot; value=&quot;283&quot;/&gt;&lt;/object&gt;&lt;object type=&quot;3&quot; unique_id=&quot;11003&quot;&gt;&lt;property id=&quot;20148&quot; value=&quot;5&quot;/&gt;&lt;property id=&quot;20300&quot; value=&quot;Slide 14 - &amp;quot;Adjacency Matrix&amp;quot;&quot;/&gt;&lt;property id=&quot;20307&quot; value=&quot;284&quot;/&gt;&lt;/object&gt;&lt;object type=&quot;3&quot; unique_id=&quot;11004&quot;&gt;&lt;property id=&quot;20148&quot; value=&quot;5&quot;/&gt;&lt;property id=&quot;20300&quot; value=&quot;Slide 15 - &amp;quot;Adjacency Matrix&amp;quot;&quot;/&gt;&lt;property id=&quot;20307&quot; value=&quot;285&quot;/&gt;&lt;/object&gt;&lt;object type=&quot;3&quot; unique_id=&quot;11005&quot;&gt;&lt;property id=&quot;20148&quot; value=&quot;5&quot;/&gt;&lt;property id=&quot;20300&quot; value=&quot;Slide 16 - &amp;quot;Adjacency Matrix&amp;quot;&quot;/&gt;&lt;property id=&quot;20307&quot; value=&quot;286&quot;/&gt;&lt;/object&gt;&lt;object type=&quot;3&quot; unique_id=&quot;11006&quot;&gt;&lt;property id=&quot;20148&quot; value=&quot;5&quot;/&gt;&lt;property id=&quot;20300&quot; value=&quot;Slide 17 - &amp;quot;Adjacency Matrix&amp;quot;&quot;/&gt;&lt;property id=&quot;20307&quot; value=&quot;287&quot;/&gt;&lt;/object&gt;&lt;object type=&quot;3&quot; unique_id=&quot;11007&quot;&gt;&lt;property id=&quot;20148&quot; value=&quot;5&quot;/&gt;&lt;property id=&quot;20300&quot; value=&quot;Slide 18 - &amp;quot;Adjacency List&amp;quot;&quot;/&gt;&lt;property id=&quot;20307&quot; value=&quot;288&quot;/&gt;&lt;/object&gt;&lt;object type=&quot;3&quot; unique_id=&quot;11008&quot;&gt;&lt;property id=&quot;20148&quot; value=&quot;5&quot;/&gt;&lt;property id=&quot;20300&quot; value=&quot;Slide 19 - &amp;quot;Adjacency List&amp;quot;&quot;/&gt;&lt;property id=&quot;20307&quot; value=&quot;289&quot;/&gt;&lt;/object&gt;&lt;object type=&quot;3&quot; unique_id=&quot;11009&quot;&gt;&lt;property id=&quot;20148&quot; value=&quot;5&quot;/&gt;&lt;property id=&quot;20300&quot; value=&quot;Slide 20 - &amp;quot;Adjacency List&amp;quot;&quot;/&gt;&lt;property id=&quot;20307&quot; value=&quot;290&quot;/&gt;&lt;/object&gt;&lt;object type=&quot;3&quot; unique_id=&quot;11010&quot;&gt;&lt;property id=&quot;20148&quot; value=&quot;5&quot;/&gt;&lt;property id=&quot;20300&quot; value=&quot;Slide 21 - &amp;quot;Graph Operations&amp;quot;&quot;/&gt;&lt;property id=&quot;20307&quot; value=&quot;291&quot;/&gt;&lt;/object&gt;&lt;object type=&quot;3&quot; unique_id=&quot;11011&quot;&gt;&lt;property id=&quot;20148&quot; value=&quot;5&quot;/&gt;&lt;property id=&quot;20300&quot; value=&quot;Slide 22 - &amp;quot;Graph Operations – Creating a Graph&amp;quot;&quot;/&gt;&lt;property id=&quot;20307&quot; value=&quot;292&quot;/&gt;&lt;/object&gt;&lt;object type=&quot;3&quot; unique_id=&quot;11012&quot;&gt;&lt;property id=&quot;20148&quot; value=&quot;5&quot;/&gt;&lt;property id=&quot;20300&quot; value=&quot;Slide 23 - &amp;quot;Graph Operations – Inserting a Node&amp;quot;&quot;/&gt;&lt;property id=&quot;20307&quot; value=&quot;293&quot;/&gt;&lt;/object&gt;&lt;object type=&quot;3&quot; unique_id=&quot;11013&quot;&gt;&lt;property id=&quot;20148&quot; value=&quot;5&quot;/&gt;&lt;property id=&quot;20300&quot; value=&quot;Slide 24 - &amp;quot;Graph Operations – Inserting a Node&amp;quot;&quot;/&gt;&lt;property id=&quot;20307&quot; value=&quot;294&quot;/&gt;&lt;/object&gt;&lt;object type=&quot;3&quot; unique_id=&quot;11014&quot;&gt;&lt;property id=&quot;20148&quot; value=&quot;5&quot;/&gt;&lt;property id=&quot;20300&quot; value=&quot;Slide 25 - &amp;quot;Graph Operations – Inserting a Node&amp;quot;&quot;/&gt;&lt;property id=&quot;20307&quot; value=&quot;295&quot;/&gt;&lt;/object&gt;&lt;object type=&quot;3&quot; unique_id=&quot;11015&quot;&gt;&lt;property id=&quot;20148&quot; value=&quot;5&quot;/&gt;&lt;property id=&quot;20300&quot; value=&quot;Slide 26 - &amp;quot;Graph Operations – Inserting an Edge&amp;quot;&quot;/&gt;&lt;property id=&quot;20307&quot; value=&quot;296&quot;/&gt;&lt;/object&gt;&lt;object type=&quot;3&quot; unique_id=&quot;11016&quot;&gt;&lt;property id=&quot;20148&quot; value=&quot;5&quot;/&gt;&lt;property id=&quot;20300&quot; value=&quot;Slide 27 - &amp;quot;Graph Operations – Inserting an Edge&amp;quot;&quot;/&gt;&lt;property id=&quot;20307&quot; value=&quot;297&quot;/&gt;&lt;/object&gt;&lt;object type=&quot;3&quot; unique_id=&quot;11017&quot;&gt;&lt;property id=&quot;20148&quot; value=&quot;5&quot;/&gt;&lt;property id=&quot;20300&quot; value=&quot;Slide 28 - &amp;quot;Graph Operations – Inserting an Edge&amp;quot;&quot;/&gt;&lt;property id=&quot;20307&quot; value=&quot;298&quot;/&gt;&lt;/object&gt;&lt;object type=&quot;3&quot; unique_id=&quot;11018&quot;&gt;&lt;property id=&quot;20148&quot; value=&quot;5&quot;/&gt;&lt;property id=&quot;20300&quot; value=&quot;Slide 29 - &amp;quot;Graph Operations – Inserting an Edge&amp;quot;&quot;/&gt;&lt;property id=&quot;20307&quot; value=&quot;299&quot;/&gt;&lt;/object&gt;&lt;object type=&quot;3&quot; unique_id=&quot;11019&quot;&gt;&lt;property id=&quot;20148&quot; value=&quot;5&quot;/&gt;&lt;property id=&quot;20300&quot; value=&quot;Slide 30 - &amp;quot;Graph Operations – Inserting an Edge&amp;quot;&quot;/&gt;&lt;property id=&quot;20307&quot; value=&quot;300&quot;/&gt;&lt;/object&gt;&lt;object type=&quot;3&quot; unique_id=&quot;11020&quot;&gt;&lt;property id=&quot;20148&quot; value=&quot;5&quot;/&gt;&lt;property id=&quot;20300&quot; value=&quot;Slide 31 - &amp;quot;Graph Operations – Inserting an Edge&amp;quot;&quot;/&gt;&lt;property id=&quot;20307&quot; value=&quot;301&quot;/&gt;&lt;/object&gt;&lt;object type=&quot;3&quot; unique_id=&quot;11021&quot;&gt;&lt;property id=&quot;20148&quot; value=&quot;5&quot;/&gt;&lt;property id=&quot;20300&quot; value=&quot;Slide 32 - &amp;quot;Graph Operations – Removing an Edge&amp;quot;&quot;/&gt;&lt;property id=&quot;20307&quot; value=&quot;302&quot;/&gt;&lt;/object&gt;&lt;object type=&quot;3&quot; unique_id=&quot;11022&quot;&gt;&lt;property id=&quot;20148&quot; value=&quot;5&quot;/&gt;&lt;property id=&quot;20300&quot; value=&quot;Slide 33 - &amp;quot;Graph Operations – Removing a Node&amp;quot;&quot;/&gt;&lt;property id=&quot;20307&quot; value=&quot;303&quot;/&gt;&lt;/object&gt;&lt;object type=&quot;3&quot; unique_id=&quot;11023&quot;&gt;&lt;property id=&quot;20148&quot; value=&quot;5&quot;/&gt;&lt;property id=&quot;20300&quot; value=&quot;Slide 34 - &amp;quot;Graph Operations – Removing Node 4&amp;quot;&quot;/&gt;&lt;property id=&quot;20307&quot; value=&quot;304&quot;/&gt;&lt;/object&gt;&lt;object type=&quot;3&quot; unique_id=&quot;11024&quot;&gt;&lt;property id=&quot;20148&quot; value=&quot;5&quot;/&gt;&lt;property id=&quot;20300&quot; value=&quot;Slide 35 - &amp;quot;Graph Operations – Removing Node 4&amp;quot;&quot;/&gt;&lt;property id=&quot;20307&quot; value=&quot;305&quot;/&gt;&lt;/object&gt;&lt;object type=&quot;3&quot; unique_id=&quot;11025&quot;&gt;&lt;property id=&quot;20148&quot; value=&quot;5&quot;/&gt;&lt;property id=&quot;20300&quot; value=&quot;Slide 36 - &amp;quot;Graph Operations – Removing Node 4&amp;quot;&quot;/&gt;&lt;property id=&quot;20307&quot; value=&quot;306&quot;/&gt;&lt;/object&gt;&lt;object type=&quot;3&quot; unique_id=&quot;11026&quot;&gt;&lt;property id=&quot;20148&quot; value=&quot;5&quot;/&gt;&lt;property id=&quot;20300&quot; value=&quot;Slide 37 - &amp;quot;Graph Operations – Removing Node 4&amp;quot;&quot;/&gt;&lt;property id=&quot;20307&quot; value=&quot;307&quot;/&gt;&lt;/object&gt;&lt;object type=&quot;3&quot; unique_id=&quot;11027&quot;&gt;&lt;property id=&quot;20148&quot; value=&quot;5&quot;/&gt;&lt;property id=&quot;20300&quot; value=&quot;Slide 38 - &amp;quot;Graph Operations – Removing Node 4&amp;quot;&quot;/&gt;&lt;property id=&quot;20307&quot; value=&quot;308&quot;/&gt;&lt;/object&gt;&lt;object type=&quot;3&quot; unique_id=&quot;11028&quot;&gt;&lt;property id=&quot;20148&quot; value=&quot;5&quot;/&gt;&lt;property id=&quot;20300&quot; value=&quot;Slide 39 - &amp;quot;Graph Operations – Removing Node 4&amp;quot;&quot;/&gt;&lt;property id=&quot;20307&quot; value=&quot;309&quot;/&gt;&lt;/object&gt;&lt;object type=&quot;3&quot; unique_id=&quot;11029&quot;&gt;&lt;property id=&quot;20148&quot; value=&quot;5&quot;/&gt;&lt;property id=&quot;20300&quot; value=&quot;Slide 40 - &amp;quot;Graph Operations – Removing Node 4&amp;quot;&quot;/&gt;&lt;property id=&quot;20307&quot; value=&quot;310&quot;/&gt;&lt;/object&gt;&lt;object type=&quot;3&quot; unique_id=&quot;11030&quot;&gt;&lt;property id=&quot;20148&quot; value=&quot;5&quot;/&gt;&lt;property id=&quot;20300&quot; value=&quot;Slide 41 - &amp;quot;Graph Operations – Removing Node 4&amp;quot;&quot;/&gt;&lt;property id=&quot;20307&quot; value=&quot;311&quot;/&gt;&lt;/object&gt;&lt;object type=&quot;3&quot; unique_id=&quot;11031&quot;&gt;&lt;property id=&quot;20148&quot; value=&quot;5&quot;/&gt;&lt;property id=&quot;20300&quot; value=&quot;Slide 42 - &amp;quot;Graph Operations – Removing Node 4&amp;quot;&quot;/&gt;&lt;property id=&quot;20307&quot; value=&quot;312&quot;/&gt;&lt;/object&gt;&lt;object type=&quot;3&quot; unique_id=&quot;11032&quot;&gt;&lt;property id=&quot;20148&quot; value=&quot;5&quot;/&gt;&lt;property id=&quot;20300&quot; value=&quot;Slide 43 - &amp;quot;Graph Operations – Removing Node 4&amp;quot;&quot;/&gt;&lt;property id=&quot;20307&quot; value=&quot;313&quot;/&gt;&lt;/object&gt;&lt;object type=&quot;3&quot; unique_id=&quot;11033&quot;&gt;&lt;property id=&quot;20148&quot; value=&quot;5&quot;/&gt;&lt;property id=&quot;20300&quot; value=&quot;Slide 44 - &amp;quot;Graph Operations – Removing Node 4&amp;quot;&quot;/&gt;&lt;property id=&quot;20307&quot; value=&quot;314&quot;/&gt;&lt;/object&gt;&lt;object type=&quot;3&quot; unique_id=&quot;11034&quot;&gt;&lt;property id=&quot;20148&quot; value=&quot;5&quot;/&gt;&lt;property id=&quot;20300&quot; value=&quot;Slide 45 - &amp;quot;Graph Operations – Removing Node 4&amp;quot;&quot;/&gt;&lt;property id=&quot;20307&quot; value=&quot;315&quot;/&gt;&lt;/object&gt;&lt;object type=&quot;3&quot; unique_id=&quot;11035&quot;&gt;&lt;property id=&quot;20148&quot; value=&quot;5&quot;/&gt;&lt;property id=&quot;20300&quot; value=&quot;Slide 46 - &amp;quot;Graph Operations – Removing Node 4&amp;quot;&quot;/&gt;&lt;property id=&quot;20307&quot; value=&quot;316&quot;/&gt;&lt;/object&gt;&lt;object type=&quot;3&quot; unique_id=&quot;11036&quot;&gt;&lt;property id=&quot;20148&quot; value=&quot;5&quot;/&gt;&lt;property id=&quot;20300&quot; value=&quot;Slide 47 - &amp;quot;Graph Operations – Removing Node 4&amp;quot;&quot;/&gt;&lt;property id=&quot;20307&quot; value=&quot;317&quot;/&gt;&lt;/object&gt;&lt;object type=&quot;3&quot; unique_id=&quot;11037&quot;&gt;&lt;property id=&quot;20148&quot; value=&quot;5&quot;/&gt;&lt;property id=&quot;20300&quot; value=&quot;Slide 48 - &amp;quot;Graph Operations – Removing Node 4&amp;quot;&quot;/&gt;&lt;property id=&quot;20307&quot; value=&quot;318&quot;/&gt;&lt;/object&gt;&lt;object type=&quot;3&quot; unique_id=&quot;11038&quot;&gt;&lt;property id=&quot;20148&quot; value=&quot;5&quot;/&gt;&lt;property id=&quot;20300&quot; value=&quot;Slide 49 - &amp;quot;Non-Directed Graphs&amp;quot;&quot;/&gt;&lt;property id=&quot;20307&quot; value=&quot;319&quot;/&gt;&lt;/object&gt;&lt;object type=&quot;3&quot; unique_id=&quot;11039&quot;&gt;&lt;property id=&quot;20148&quot; value=&quot;5&quot;/&gt;&lt;property id=&quot;20300&quot; value=&quot;Slide 50 - &amp;quot;Graphs in Games&amp;quot;&quot;/&gt;&lt;property id=&quot;20307&quot; value=&quot;320&quot;/&gt;&lt;/object&gt;&lt;/object&gt;&lt;object type=&quot;8&quot; unique_id=&quot;1021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</TotalTime>
  <Words>2069</Words>
  <Application>Microsoft Office PowerPoint</Application>
  <PresentationFormat>On-screen Show (16:9)</PresentationFormat>
  <Paragraphs>791</Paragraphs>
  <Slides>52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Arial</vt:lpstr>
      <vt:lpstr>Calibri</vt:lpstr>
      <vt:lpstr>Office Theme</vt:lpstr>
      <vt:lpstr>Graphs</vt:lpstr>
      <vt:lpstr>Contents</vt:lpstr>
      <vt:lpstr>What is a Graph</vt:lpstr>
      <vt:lpstr>Connecting Data</vt:lpstr>
      <vt:lpstr>Connecting Data</vt:lpstr>
      <vt:lpstr>Nodes and Edges</vt:lpstr>
      <vt:lpstr>Types of Graphs</vt:lpstr>
      <vt:lpstr>Types of Graphs</vt:lpstr>
      <vt:lpstr>Types of Graphs</vt:lpstr>
      <vt:lpstr>Other Properties of Graphs</vt:lpstr>
      <vt:lpstr>Other Properties of Graphs</vt:lpstr>
      <vt:lpstr>Other Properties of Graphs</vt:lpstr>
      <vt:lpstr>How to Store Graphs</vt:lpstr>
      <vt:lpstr>Adjacency Matrix</vt:lpstr>
      <vt:lpstr>Adjacency Matrix</vt:lpstr>
      <vt:lpstr>Adjacency Matrix</vt:lpstr>
      <vt:lpstr>Adjacency Matrix</vt:lpstr>
      <vt:lpstr>Adjacency List</vt:lpstr>
      <vt:lpstr>Adjacency List</vt:lpstr>
      <vt:lpstr>Adjacency List</vt:lpstr>
      <vt:lpstr>Graph Operations</vt:lpstr>
      <vt:lpstr>Graph Operations – Creating a Graph</vt:lpstr>
      <vt:lpstr>Graph Operations – Inserting a Node</vt:lpstr>
      <vt:lpstr>Graph Operations – Inserting a Node</vt:lpstr>
      <vt:lpstr>Graph Operations – Inserting a Node</vt:lpstr>
      <vt:lpstr>Graph Operations – Inserting an Edge</vt:lpstr>
      <vt:lpstr>Graph Operations – Inserting an Edge</vt:lpstr>
      <vt:lpstr>Graph Operations – Inserting an Edge</vt:lpstr>
      <vt:lpstr>Graph Operations – Inserting an Edge</vt:lpstr>
      <vt:lpstr>Graph Operations – Inserting an Edge</vt:lpstr>
      <vt:lpstr>Graph Operations – Inserting an Edge</vt:lpstr>
      <vt:lpstr>Graph Operations – Removing an Edge</vt:lpstr>
      <vt:lpstr>Graph Operations – Removing a Node</vt:lpstr>
      <vt:lpstr>Graph Operations – Removing Node 4</vt:lpstr>
      <vt:lpstr>Graph Operations – Removing Node 4</vt:lpstr>
      <vt:lpstr>Graph Operations – Removing Node 4</vt:lpstr>
      <vt:lpstr>Graph Operations – Removing Node 4</vt:lpstr>
      <vt:lpstr>Graph Operations – Removing Node 4</vt:lpstr>
      <vt:lpstr>Graph Operations – Removing Node 4</vt:lpstr>
      <vt:lpstr>Graph Operations – Removing Node 4</vt:lpstr>
      <vt:lpstr>Graph Operations – Removing Node 4</vt:lpstr>
      <vt:lpstr>Graph Operations – Removing Node 4</vt:lpstr>
      <vt:lpstr>Graph Operations – Removing Node 4</vt:lpstr>
      <vt:lpstr>Graph Operations – Removing Node 4</vt:lpstr>
      <vt:lpstr>Graph Operations – Removing Node 4</vt:lpstr>
      <vt:lpstr>Graph Operations – Removing Node 4</vt:lpstr>
      <vt:lpstr>Graph Operations – Removing Node 4</vt:lpstr>
      <vt:lpstr>Graph Operations – Removing Node 4</vt:lpstr>
      <vt:lpstr>Non-Directed Graphs</vt:lpstr>
      <vt:lpstr>Graphs in Games</vt:lpstr>
      <vt:lpstr>Summary</vt:lpstr>
      <vt:lpstr>Further 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Conan Bourke</cp:lastModifiedBy>
  <cp:revision>36</cp:revision>
  <dcterms:created xsi:type="dcterms:W3CDTF">2014-07-14T04:04:52Z</dcterms:created>
  <dcterms:modified xsi:type="dcterms:W3CDTF">2017-04-21T05:52:51Z</dcterms:modified>
</cp:coreProperties>
</file>