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3" r:id="rId2"/>
    <p:sldId id="265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70" r:id="rId13"/>
    <p:sldId id="271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8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Trees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 Graph that is Connected and Acyclic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Programming – Code Design &amp; Data Structures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Balanced 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313760" cy="33846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Tree is considered </a:t>
            </a:r>
            <a:r>
              <a:rPr lang="en-US" dirty="0">
                <a:solidFill>
                  <a:srgbClr val="00B0F0"/>
                </a:solidFill>
              </a:rPr>
              <a:t>balanced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when the height of its subtrees</a:t>
            </a:r>
            <a:br>
              <a:rPr lang="en-US" dirty="0"/>
            </a:br>
            <a:r>
              <a:rPr lang="en-US" dirty="0"/>
              <a:t>differ by no more than 1</a:t>
            </a:r>
          </a:p>
          <a:p>
            <a:r>
              <a:rPr lang="en-US" dirty="0"/>
              <a:t>Balanced trees are more efficient to search than unbalanced ones</a:t>
            </a:r>
          </a:p>
          <a:p>
            <a:r>
              <a:rPr lang="en-US" dirty="0"/>
              <a:t>There are methods to rebalance a tree, but these can be quite complex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610" y="1419622"/>
            <a:ext cx="3407889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61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Graph Uses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Like a normal graph, a tree’s main use is not for storage</a:t>
            </a:r>
          </a:p>
          <a:p>
            <a:r>
              <a:rPr lang="en-US" dirty="0"/>
              <a:t>Trees are a great way for representing hierarchical data</a:t>
            </a:r>
          </a:p>
          <a:p>
            <a:pPr lvl="1"/>
            <a:r>
              <a:rPr lang="en-US" dirty="0"/>
              <a:t>The bones in a skeleton in computer graphics</a:t>
            </a:r>
          </a:p>
          <a:p>
            <a:pPr lvl="1"/>
            <a:r>
              <a:rPr lang="en-US" dirty="0"/>
              <a:t>Spatial layout of a game level</a:t>
            </a:r>
          </a:p>
          <a:p>
            <a:pPr lvl="2"/>
            <a:r>
              <a:rPr lang="en-US" dirty="0"/>
              <a:t>The entire level is under the root node, divided into sub-trees representing areas of the level, each with more sub-trees representing the game entities within those areas</a:t>
            </a:r>
          </a:p>
          <a:p>
            <a:pPr lvl="1"/>
            <a:r>
              <a:rPr lang="en-US" dirty="0"/>
              <a:t>XML documents</a:t>
            </a:r>
          </a:p>
          <a:p>
            <a:pPr lvl="1"/>
            <a:r>
              <a:rPr lang="en-US" dirty="0"/>
              <a:t>Scene Graph – Parent/Child hierarchies within objects</a:t>
            </a:r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16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AU" dirty="0"/>
              <a:t>Trees are used in a wide range of applications (both within games and the broader software industry)</a:t>
            </a:r>
          </a:p>
          <a:p>
            <a:pPr lvl="1"/>
            <a:r>
              <a:rPr lang="en-AU" dirty="0"/>
              <a:t>You’ll find trees used in spatial partitioning, scene graphs, animation, artificial intelligence, file formats, and in a range of other applications</a:t>
            </a:r>
          </a:p>
          <a:p>
            <a:r>
              <a:rPr lang="en-AU" dirty="0"/>
              <a:t>Nodes in a tree can be a root node, branches or leaves</a:t>
            </a:r>
          </a:p>
          <a:p>
            <a:pPr lvl="1"/>
            <a:r>
              <a:rPr lang="en-AU" dirty="0"/>
              <a:t>There is only one root node in a tree</a:t>
            </a:r>
          </a:p>
          <a:p>
            <a:r>
              <a:rPr lang="en-AU" dirty="0"/>
              <a:t>Trees are connected, acyclic graphs</a:t>
            </a:r>
          </a:p>
          <a:p>
            <a:pPr lvl="1"/>
            <a:r>
              <a:rPr lang="en-AU" dirty="0"/>
              <a:t>All nodes are connected, and there are no loops</a:t>
            </a:r>
          </a:p>
        </p:txBody>
      </p:sp>
    </p:spTree>
    <p:extLst>
      <p:ext uri="{BB962C8B-B14F-4D97-AF65-F5344CB8AC3E}">
        <p14:creationId xmlns:p14="http://schemas.microsoft.com/office/powerpoint/2010/main" val="2276505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/>
          </a:bodyPr>
          <a:lstStyle/>
          <a:p>
            <a:r>
              <a:rPr lang="en-GB" dirty="0"/>
              <a:t>Allen Sherrod, 2007. </a:t>
            </a:r>
            <a:r>
              <a:rPr lang="en-GB" i="1" dirty="0"/>
              <a:t>Data Structures and Algorithms for Game Developers (Charles River Media Game Development)</a:t>
            </a:r>
            <a:r>
              <a:rPr lang="en-GB" dirty="0"/>
              <a:t>. 1 Edition. Course Technology PTR.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2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AU" dirty="0"/>
              <a:t>What Are Trees</a:t>
            </a:r>
          </a:p>
          <a:p>
            <a:endParaRPr lang="en-AU" dirty="0"/>
          </a:p>
          <a:p>
            <a:r>
              <a:rPr lang="en-AU" dirty="0"/>
              <a:t>Where Are Trees Used?</a:t>
            </a:r>
          </a:p>
          <a:p>
            <a:endParaRPr lang="en-AU" dirty="0"/>
          </a:p>
          <a:p>
            <a:r>
              <a:rPr lang="en-AU" dirty="0"/>
              <a:t>Terminology</a:t>
            </a:r>
          </a:p>
          <a:p>
            <a:endParaRPr lang="en-AU" dirty="0"/>
          </a:p>
          <a:p>
            <a:r>
              <a:rPr lang="en-AU" dirty="0"/>
              <a:t>Components of a Tree</a:t>
            </a:r>
          </a:p>
        </p:txBody>
      </p:sp>
    </p:spTree>
    <p:extLst>
      <p:ext uri="{BB962C8B-B14F-4D97-AF65-F5344CB8AC3E}">
        <p14:creationId xmlns:p14="http://schemas.microsoft.com/office/powerpoint/2010/main" val="182121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6552406" cy="33846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tree is a type of directed graph</a:t>
            </a:r>
          </a:p>
          <a:p>
            <a:pPr lvl="1"/>
            <a:r>
              <a:rPr lang="en-US" dirty="0"/>
              <a:t>A minimally connected graph</a:t>
            </a:r>
          </a:p>
          <a:p>
            <a:pPr lvl="2"/>
            <a:r>
              <a:rPr lang="en-AU" dirty="0"/>
              <a:t>means that all edges are necessary to make the graph one big connected graph</a:t>
            </a:r>
          </a:p>
          <a:p>
            <a:pPr lvl="1"/>
            <a:r>
              <a:rPr lang="en-US" dirty="0"/>
              <a:t>The number of edges in a tree is the number of nodes minus one</a:t>
            </a:r>
          </a:p>
          <a:p>
            <a:pPr lvl="1"/>
            <a:r>
              <a:rPr lang="en-US" dirty="0"/>
              <a:t>Only one path between any two nodes</a:t>
            </a:r>
          </a:p>
          <a:p>
            <a:pPr lvl="1"/>
            <a:r>
              <a:rPr lang="en-US" dirty="0"/>
              <a:t>A tree starts with a single </a:t>
            </a:r>
            <a:r>
              <a:rPr lang="en-US" dirty="0">
                <a:solidFill>
                  <a:srgbClr val="00B0F0"/>
                </a:solidFill>
              </a:rPr>
              <a:t>root</a:t>
            </a:r>
            <a:r>
              <a:rPr lang="en-US" dirty="0"/>
              <a:t> node</a:t>
            </a:r>
          </a:p>
          <a:p>
            <a:pPr lvl="1"/>
            <a:r>
              <a:rPr lang="en-US" dirty="0"/>
              <a:t>Each node exists only once within the tree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918230"/>
            <a:ext cx="2128068" cy="181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3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Are Trees Used?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Binary Space Partitioning (BSP trees)</a:t>
            </a:r>
          </a:p>
          <a:p>
            <a:pPr lvl="1"/>
            <a:r>
              <a:rPr lang="en-GB" dirty="0"/>
              <a:t>Sorts the polygons in a game level to allow back-to-front rendering </a:t>
            </a:r>
          </a:p>
          <a:p>
            <a:pPr lvl="1"/>
            <a:r>
              <a:rPr lang="en-GB" dirty="0"/>
              <a:t>First used in Doom (the 1993 one)</a:t>
            </a:r>
          </a:p>
          <a:p>
            <a:r>
              <a:rPr lang="en-GB" dirty="0"/>
              <a:t>Decision Trees and Behaviour Trees</a:t>
            </a:r>
          </a:p>
          <a:p>
            <a:pPr lvl="1"/>
            <a:r>
              <a:rPr lang="en-GB" dirty="0"/>
              <a:t>Both are commonly used in Artificial Intelligence</a:t>
            </a:r>
          </a:p>
          <a:p>
            <a:r>
              <a:rPr lang="en-GB" dirty="0"/>
              <a:t>Monte-Carlo Search Trees</a:t>
            </a:r>
          </a:p>
          <a:p>
            <a:pPr lvl="1"/>
            <a:r>
              <a:rPr lang="en-GB" dirty="0"/>
              <a:t>A method for making optimal decisions in AI</a:t>
            </a:r>
          </a:p>
          <a:p>
            <a:r>
              <a:rPr lang="en-GB" dirty="0"/>
              <a:t>Binary Search Trees</a:t>
            </a:r>
          </a:p>
          <a:p>
            <a:pPr lvl="1"/>
            <a:r>
              <a:rPr lang="en-GB" dirty="0"/>
              <a:t>An efficient approach for searching ordered data</a:t>
            </a:r>
          </a:p>
          <a:p>
            <a:r>
              <a:rPr lang="en-GB" dirty="0"/>
              <a:t>Data Formats</a:t>
            </a:r>
          </a:p>
          <a:p>
            <a:pPr lvl="1"/>
            <a:r>
              <a:rPr lang="en-GB" dirty="0"/>
              <a:t>XML and JSON are popular data formats that use a tree structure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6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Terminology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49" y="1203325"/>
            <a:ext cx="6086475" cy="3384649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Each node, apart from the </a:t>
            </a:r>
            <a:r>
              <a:rPr lang="en-AU" dirty="0">
                <a:solidFill>
                  <a:srgbClr val="00B0F0"/>
                </a:solidFill>
              </a:rPr>
              <a:t>root</a:t>
            </a:r>
            <a:r>
              <a:rPr lang="en-AU" dirty="0"/>
              <a:t> node, must have one and only one edge leading </a:t>
            </a:r>
            <a:r>
              <a:rPr lang="en-AU" i="1" dirty="0"/>
              <a:t>into</a:t>
            </a:r>
            <a:r>
              <a:rPr lang="en-AU" dirty="0"/>
              <a:t> it</a:t>
            </a:r>
          </a:p>
          <a:p>
            <a:pPr lvl="1"/>
            <a:r>
              <a:rPr lang="en-AU" dirty="0"/>
              <a:t>The node at the other end of that edge is known as the </a:t>
            </a:r>
            <a:r>
              <a:rPr lang="en-AU" dirty="0">
                <a:solidFill>
                  <a:srgbClr val="00B0F0"/>
                </a:solidFill>
              </a:rPr>
              <a:t>parent</a:t>
            </a:r>
            <a:endParaRPr lang="en-AU" dirty="0"/>
          </a:p>
          <a:p>
            <a:r>
              <a:rPr lang="en-AU" dirty="0"/>
              <a:t>Each node, including the </a:t>
            </a:r>
            <a:r>
              <a:rPr lang="en-AU" dirty="0">
                <a:solidFill>
                  <a:srgbClr val="00B0F0"/>
                </a:solidFill>
              </a:rPr>
              <a:t>root</a:t>
            </a:r>
            <a:r>
              <a:rPr lang="en-AU" dirty="0"/>
              <a:t>, can have multiple edges leading </a:t>
            </a:r>
            <a:r>
              <a:rPr lang="en-AU" i="1" dirty="0"/>
              <a:t>from</a:t>
            </a:r>
            <a:r>
              <a:rPr lang="en-AU" dirty="0"/>
              <a:t> them</a:t>
            </a:r>
          </a:p>
          <a:p>
            <a:pPr lvl="1"/>
            <a:r>
              <a:rPr lang="en-AU" dirty="0"/>
              <a:t>The nodes at the other end of these nodes are known as </a:t>
            </a:r>
            <a:r>
              <a:rPr lang="en-AU" dirty="0">
                <a:solidFill>
                  <a:srgbClr val="00B0F0"/>
                </a:solidFill>
              </a:rPr>
              <a:t>children</a:t>
            </a:r>
            <a:endParaRPr lang="en-AU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5" y="1206119"/>
            <a:ext cx="27336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9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Tree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Tree graph is usually drawn upside down when compared to a real-world tree</a:t>
            </a:r>
          </a:p>
          <a:p>
            <a:pPr lvl="1"/>
            <a:r>
              <a:rPr lang="en-US" dirty="0"/>
              <a:t>The first node in the tree is the </a:t>
            </a:r>
            <a:r>
              <a:rPr lang="en-US" dirty="0">
                <a:solidFill>
                  <a:srgbClr val="00B0F0"/>
                </a:solidFill>
              </a:rPr>
              <a:t>root </a:t>
            </a:r>
            <a:r>
              <a:rPr lang="en-US" dirty="0"/>
              <a:t>and is located at the very top</a:t>
            </a:r>
          </a:p>
          <a:p>
            <a:pPr lvl="1"/>
            <a:r>
              <a:rPr lang="en-US" dirty="0"/>
              <a:t>Nodes without any child nodes are usually referred to as </a:t>
            </a:r>
            <a:r>
              <a:rPr lang="en-US" dirty="0">
                <a:solidFill>
                  <a:srgbClr val="00B0F0"/>
                </a:solidFill>
              </a:rPr>
              <a:t>leaves</a:t>
            </a:r>
          </a:p>
          <a:p>
            <a:pPr lvl="1"/>
            <a:r>
              <a:rPr lang="en-US" dirty="0"/>
              <a:t>Nodes with child nodes are called </a:t>
            </a:r>
            <a:r>
              <a:rPr lang="en-US" dirty="0">
                <a:solidFill>
                  <a:srgbClr val="00B0F0"/>
                </a:solidFill>
              </a:rPr>
              <a:t>branches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0B0F0"/>
                </a:solidFill>
              </a:rPr>
              <a:t>sub-tree</a:t>
            </a:r>
            <a:r>
              <a:rPr lang="en-US" dirty="0"/>
              <a:t> is a part of the tree that, if removed, would form a tree on its own.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956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of a Tree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14499"/>
            <a:ext cx="47053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66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of a Tree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328270" cy="3384649"/>
          </a:xfrm>
        </p:spPr>
        <p:txBody>
          <a:bodyPr/>
          <a:lstStyle/>
          <a:p>
            <a:r>
              <a:rPr lang="en-US" dirty="0"/>
              <a:t>Nodes in a Tree have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Depth</a:t>
            </a:r>
            <a:r>
              <a:rPr lang="en-US" dirty="0"/>
              <a:t>: the distance of a node from the root node</a:t>
            </a:r>
          </a:p>
          <a:p>
            <a:pPr lvl="2"/>
            <a:r>
              <a:rPr lang="en-US" dirty="0"/>
              <a:t>This is also sometimes referred to as the level of a node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987574"/>
            <a:ext cx="32575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45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of a Tree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328270" cy="3384649"/>
          </a:xfrm>
        </p:spPr>
        <p:txBody>
          <a:bodyPr/>
          <a:lstStyle/>
          <a:p>
            <a:r>
              <a:rPr lang="en-US" dirty="0"/>
              <a:t>Nodes in a Tree have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Height</a:t>
            </a:r>
            <a:r>
              <a:rPr lang="en-US" dirty="0"/>
              <a:t>: is the number of nodes from the current node to the deepest leaf node in that branch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987574"/>
            <a:ext cx="32575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12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</TotalTime>
  <Words>546</Words>
  <Application>Microsoft Office PowerPoint</Application>
  <PresentationFormat>On-screen Show (16:9)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Trees</vt:lpstr>
      <vt:lpstr>Contents</vt:lpstr>
      <vt:lpstr>What are Trees</vt:lpstr>
      <vt:lpstr>Where Are Trees Used?</vt:lpstr>
      <vt:lpstr>Terminology</vt:lpstr>
      <vt:lpstr>Components of a Tree</vt:lpstr>
      <vt:lpstr>Components of a Tree</vt:lpstr>
      <vt:lpstr>Components of a Tree</vt:lpstr>
      <vt:lpstr>Components of a Tree</vt:lpstr>
      <vt:lpstr>Balanced Trees</vt:lpstr>
      <vt:lpstr>Tree Graph Uses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Sam</cp:lastModifiedBy>
  <cp:revision>35</cp:revision>
  <dcterms:created xsi:type="dcterms:W3CDTF">2014-07-14T04:04:52Z</dcterms:created>
  <dcterms:modified xsi:type="dcterms:W3CDTF">2017-04-21T05:40:46Z</dcterms:modified>
</cp:coreProperties>
</file>