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75" r:id="rId4"/>
    <p:sldId id="282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7" autoAdjust="0"/>
  </p:normalViewPr>
  <p:slideViewPr>
    <p:cSldViewPr>
      <p:cViewPr varScale="1">
        <p:scale>
          <a:sx n="114" d="100"/>
          <a:sy n="114" d="100"/>
        </p:scale>
        <p:origin x="5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3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Binary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Deleting a node with one child is still pretty easy</a:t>
            </a:r>
          </a:p>
          <a:p>
            <a:pPr lvl="1"/>
            <a:r>
              <a:rPr lang="en-US" dirty="0"/>
              <a:t>We just need to deal with that node’s one child to make sure we don’t lose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5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55776" y="14192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1475656" y="2248805"/>
            <a:ext cx="576064" cy="5760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767943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76442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1967357" y="1910941"/>
            <a:ext cx="672782" cy="42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1055975" y="2740506"/>
            <a:ext cx="504044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0"/>
          </p:cNvCxnSpPr>
          <p:nvPr/>
        </p:nvCxnSpPr>
        <p:spPr>
          <a:xfrm>
            <a:off x="1967357" y="2740506"/>
            <a:ext cx="397117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8368" y="1578702"/>
            <a:ext cx="35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Lets say we want to remove node 15.</a:t>
            </a:r>
          </a:p>
        </p:txBody>
      </p:sp>
      <p:sp>
        <p:nvSpPr>
          <p:cNvPr id="12" name="Oval 11"/>
          <p:cNvSpPr/>
          <p:nvPr/>
        </p:nvSpPr>
        <p:spPr>
          <a:xfrm>
            <a:off x="3707904" y="2248805"/>
            <a:ext cx="576064" cy="576064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15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4" idx="5"/>
            <a:endCxn id="12" idx="1"/>
          </p:cNvCxnSpPr>
          <p:nvPr/>
        </p:nvCxnSpPr>
        <p:spPr>
          <a:xfrm>
            <a:off x="3047477" y="1910941"/>
            <a:ext cx="744790" cy="42222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89060" y="3363838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2" idx="3"/>
            <a:endCxn id="14" idx="0"/>
          </p:cNvCxnSpPr>
          <p:nvPr/>
        </p:nvCxnSpPr>
        <p:spPr>
          <a:xfrm flipH="1">
            <a:off x="3477092" y="2740506"/>
            <a:ext cx="315175" cy="62333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7477" y="1910941"/>
            <a:ext cx="429615" cy="145289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8368" y="1578702"/>
            <a:ext cx="344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First we change its parent’s pointer to it so that it instead points to its child.</a:t>
            </a:r>
          </a:p>
        </p:txBody>
      </p:sp>
      <p:sp>
        <p:nvSpPr>
          <p:cNvPr id="18" name="Oval 17"/>
          <p:cNvSpPr/>
          <p:nvPr/>
        </p:nvSpPr>
        <p:spPr>
          <a:xfrm>
            <a:off x="3702720" y="2246349"/>
            <a:ext cx="576064" cy="576064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  <a:alpha val="4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H="1">
            <a:off x="3471908" y="2738050"/>
            <a:ext cx="315175" cy="623332"/>
          </a:xfrm>
          <a:prstGeom prst="straightConnector1">
            <a:avLst/>
          </a:prstGeom>
          <a:ln>
            <a:solidFill>
              <a:srgbClr val="C0504D">
                <a:alpha val="44000"/>
              </a:srgb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8368" y="1578702"/>
            <a:ext cx="35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Then we just delete the node…</a:t>
            </a:r>
          </a:p>
        </p:txBody>
      </p:sp>
      <p:sp>
        <p:nvSpPr>
          <p:cNvPr id="21" name="Oval 20"/>
          <p:cNvSpPr/>
          <p:nvPr/>
        </p:nvSpPr>
        <p:spPr>
          <a:xfrm>
            <a:off x="3491880" y="2248805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3047477" y="1910941"/>
            <a:ext cx="732435" cy="33786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0768" y="1731102"/>
            <a:ext cx="35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And we’re done.</a:t>
            </a:r>
          </a:p>
        </p:txBody>
      </p:sp>
    </p:spTree>
    <p:extLst>
      <p:ext uri="{BB962C8B-B14F-4D97-AF65-F5344CB8AC3E}">
        <p14:creationId xmlns:p14="http://schemas.microsoft.com/office/powerpoint/2010/main" val="11356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7" grpId="0"/>
      <p:bldP spid="17" grpId="1"/>
      <p:bldP spid="18" grpId="0" animBg="1"/>
      <p:bldP spid="18" grpId="1" animBg="1"/>
      <p:bldP spid="20" grpId="0"/>
      <p:bldP spid="20" grpId="1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 Node with Two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Deleting a node with two children is hard!</a:t>
            </a:r>
          </a:p>
          <a:p>
            <a:pPr lvl="1"/>
            <a:r>
              <a:rPr lang="en-US" dirty="0"/>
              <a:t>We not only need to keep both children, we need to reorder the tree to keep the values correct</a:t>
            </a:r>
          </a:p>
          <a:p>
            <a:pPr lvl="1"/>
            <a:r>
              <a:rPr lang="en-US" dirty="0"/>
              <a:t>This is difficult and inefficient so instead we cheat and do a sneaky swap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73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 Node with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1559702" y="1336342"/>
            <a:ext cx="576064" cy="57606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479582" y="2165907"/>
            <a:ext cx="576064" cy="5760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1114701" y="314781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971283" y="1828043"/>
            <a:ext cx="672782" cy="42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0"/>
          </p:cNvCxnSpPr>
          <p:nvPr/>
        </p:nvCxnSpPr>
        <p:spPr>
          <a:xfrm>
            <a:off x="971283" y="2657608"/>
            <a:ext cx="431450" cy="490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8368" y="1578702"/>
            <a:ext cx="337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Lets say we want to remove node 10 from this tree. 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This time we’re marking the target node in red to avoid later confusion.</a:t>
            </a:r>
          </a:p>
        </p:txBody>
      </p:sp>
      <p:sp>
        <p:nvSpPr>
          <p:cNvPr id="10" name="Oval 9"/>
          <p:cNvSpPr/>
          <p:nvPr/>
        </p:nvSpPr>
        <p:spPr>
          <a:xfrm>
            <a:off x="2711830" y="2165907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15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4" idx="5"/>
            <a:endCxn id="10" idx="1"/>
          </p:cNvCxnSpPr>
          <p:nvPr/>
        </p:nvCxnSpPr>
        <p:spPr>
          <a:xfrm>
            <a:off x="2051403" y="1828043"/>
            <a:ext cx="744790" cy="42222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72855" y="3147814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2460887" y="2657608"/>
            <a:ext cx="335306" cy="49020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1830" y="410794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14</a:t>
            </a:r>
          </a:p>
        </p:txBody>
      </p:sp>
      <p:cxnSp>
        <p:nvCxnSpPr>
          <p:cNvPr id="15" name="Straight Arrow Connector 14"/>
          <p:cNvCxnSpPr>
            <a:stCxn id="12" idx="5"/>
            <a:endCxn id="14" idx="0"/>
          </p:cNvCxnSpPr>
          <p:nvPr/>
        </p:nvCxnSpPr>
        <p:spPr>
          <a:xfrm>
            <a:off x="2664556" y="3639515"/>
            <a:ext cx="335306" cy="46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275856" y="314781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17</a:t>
            </a:r>
          </a:p>
        </p:txBody>
      </p:sp>
      <p:cxnSp>
        <p:nvCxnSpPr>
          <p:cNvPr id="17" name="Straight Arrow Connector 16"/>
          <p:cNvCxnSpPr>
            <a:stCxn id="10" idx="5"/>
            <a:endCxn id="16" idx="0"/>
          </p:cNvCxnSpPr>
          <p:nvPr/>
        </p:nvCxnSpPr>
        <p:spPr>
          <a:xfrm>
            <a:off x="3203531" y="2657608"/>
            <a:ext cx="360357" cy="490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9582" y="2165907"/>
            <a:ext cx="576064" cy="576064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solidFill>
              <a:srgbClr val="385D8A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1114701" y="3147814"/>
            <a:ext cx="576064" cy="576064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solidFill>
              <a:srgbClr val="385D8A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971283" y="1828043"/>
            <a:ext cx="672782" cy="422227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9" idx="0"/>
          </p:cNvCxnSpPr>
          <p:nvPr/>
        </p:nvCxnSpPr>
        <p:spPr>
          <a:xfrm>
            <a:off x="971283" y="2657608"/>
            <a:ext cx="431450" cy="490206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11830" y="2165907"/>
            <a:ext cx="576064" cy="576064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15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2051403" y="1828043"/>
            <a:ext cx="744790" cy="42222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6991" y="1194551"/>
            <a:ext cx="337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We need to find the smallest value in the tree that is greater than the one we want to remove.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To do this, first we step right once so that now we are only dealing with values greater than the node we are removing.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We know all values to the left are lower so we don’t need to touch any of those.</a:t>
            </a:r>
          </a:p>
        </p:txBody>
      </p:sp>
      <p:sp>
        <p:nvSpPr>
          <p:cNvPr id="25" name="Oval 24"/>
          <p:cNvSpPr/>
          <p:nvPr/>
        </p:nvSpPr>
        <p:spPr>
          <a:xfrm>
            <a:off x="2709538" y="2165907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15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70563" y="3147814"/>
            <a:ext cx="576064" cy="576064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3"/>
            <a:endCxn id="26" idx="0"/>
          </p:cNvCxnSpPr>
          <p:nvPr/>
        </p:nvCxnSpPr>
        <p:spPr>
          <a:xfrm flipH="1">
            <a:off x="2458595" y="2657608"/>
            <a:ext cx="335306" cy="49020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09538" y="4107941"/>
            <a:ext cx="576064" cy="576064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14</a:t>
            </a:r>
          </a:p>
        </p:txBody>
      </p:sp>
      <p:cxnSp>
        <p:nvCxnSpPr>
          <p:cNvPr id="29" name="Straight Arrow Connector 28"/>
          <p:cNvCxnSpPr>
            <a:stCxn id="26" idx="5"/>
            <a:endCxn id="28" idx="0"/>
          </p:cNvCxnSpPr>
          <p:nvPr/>
        </p:nvCxnSpPr>
        <p:spPr>
          <a:xfrm>
            <a:off x="2662264" y="3639515"/>
            <a:ext cx="335306" cy="468426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73564" y="3147814"/>
            <a:ext cx="576064" cy="576064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17</a:t>
            </a:r>
          </a:p>
        </p:txBody>
      </p:sp>
      <p:cxnSp>
        <p:nvCxnSpPr>
          <p:cNvPr id="31" name="Straight Arrow Connector 30"/>
          <p:cNvCxnSpPr>
            <a:stCxn id="25" idx="5"/>
            <a:endCxn id="30" idx="0"/>
          </p:cNvCxnSpPr>
          <p:nvPr/>
        </p:nvCxnSpPr>
        <p:spPr>
          <a:xfrm>
            <a:off x="3201239" y="2657608"/>
            <a:ext cx="360357" cy="490206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13046" y="1379217"/>
            <a:ext cx="3374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Now that we are only dealing with values greater than our target node, we need to find which is the smallest.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To do this we step left as many times as we can until we run out of nodes.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In this case we find it’s node 12.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We won’t be touching any nodes that would be reached by stepping right again since those would be greater.</a:t>
            </a:r>
          </a:p>
        </p:txBody>
      </p:sp>
      <p:sp>
        <p:nvSpPr>
          <p:cNvPr id="33" name="Oval 32"/>
          <p:cNvSpPr/>
          <p:nvPr/>
        </p:nvSpPr>
        <p:spPr>
          <a:xfrm>
            <a:off x="1559702" y="1336342"/>
            <a:ext cx="576064" cy="57606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981852" y="2039156"/>
            <a:ext cx="322640" cy="863555"/>
          </a:xfrm>
          <a:prstGeom prst="straightConnector1">
            <a:avLst/>
          </a:prstGeom>
          <a:ln w="60325">
            <a:solidFill>
              <a:schemeClr val="tx2">
                <a:lumMod val="40000"/>
                <a:lumOff val="60000"/>
                <a:alpha val="2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13046" y="1379217"/>
            <a:ext cx="337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The next step is to copy the value of the node we found (12) over the red node we want to remove.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So now the red node’s original value has been discarded and we have two nodes with the same value.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6839" y="2349882"/>
            <a:ext cx="68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37" name="Multiply 1"/>
          <p:cNvSpPr/>
          <p:nvPr/>
        </p:nvSpPr>
        <p:spPr>
          <a:xfrm>
            <a:off x="1812815" y="2868082"/>
            <a:ext cx="1319025" cy="1152128"/>
          </a:xfrm>
          <a:prstGeom prst="mathMultiply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4613046" y="1379217"/>
            <a:ext cx="337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Now we want to delete the original node 12 since its value has been relocated to the red node.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We do this using one of the two methods discussed previously:</a:t>
            </a:r>
          </a:p>
          <a:p>
            <a:r>
              <a:rPr lang="en-AU" sz="1600" dirty="0">
                <a:solidFill>
                  <a:schemeClr val="bg1"/>
                </a:solidFill>
              </a:rPr>
              <a:t>Either it has no children and we can simply remove it, or it has one and we need to fix up some pointers.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96193" y="2657608"/>
            <a:ext cx="203669" cy="145033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13046" y="1379217"/>
            <a:ext cx="337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In this case it has one child so we change its parent’s pointer so that it instead points to its child.</a:t>
            </a:r>
          </a:p>
        </p:txBody>
      </p:sp>
      <p:sp>
        <p:nvSpPr>
          <p:cNvPr id="41" name="Oval 40"/>
          <p:cNvSpPr/>
          <p:nvPr/>
        </p:nvSpPr>
        <p:spPr>
          <a:xfrm>
            <a:off x="2170563" y="3147814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  <a:alpha val="3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2" name="Straight Arrow Connector 41"/>
          <p:cNvCxnSpPr>
            <a:stCxn id="41" idx="5"/>
          </p:cNvCxnSpPr>
          <p:nvPr/>
        </p:nvCxnSpPr>
        <p:spPr>
          <a:xfrm>
            <a:off x="2662264" y="3639515"/>
            <a:ext cx="335306" cy="468426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13046" y="1379217"/>
            <a:ext cx="337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Then we delete it.</a:t>
            </a:r>
          </a:p>
        </p:txBody>
      </p:sp>
      <p:sp>
        <p:nvSpPr>
          <p:cNvPr id="44" name="Oval 43"/>
          <p:cNvSpPr/>
          <p:nvPr/>
        </p:nvSpPr>
        <p:spPr>
          <a:xfrm>
            <a:off x="1559702" y="1334117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</a:p>
        </p:txBody>
      </p:sp>
      <p:sp>
        <p:nvSpPr>
          <p:cNvPr id="45" name="Oval 44"/>
          <p:cNvSpPr/>
          <p:nvPr/>
        </p:nvSpPr>
        <p:spPr>
          <a:xfrm>
            <a:off x="479582" y="2163682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46" name="Oval 45"/>
          <p:cNvSpPr/>
          <p:nvPr/>
        </p:nvSpPr>
        <p:spPr>
          <a:xfrm>
            <a:off x="1114701" y="3145589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47" name="Straight Arrow Connector 46"/>
          <p:cNvCxnSpPr>
            <a:stCxn id="44" idx="3"/>
            <a:endCxn id="45" idx="7"/>
          </p:cNvCxnSpPr>
          <p:nvPr/>
        </p:nvCxnSpPr>
        <p:spPr>
          <a:xfrm flipH="1">
            <a:off x="971283" y="1825818"/>
            <a:ext cx="672782" cy="42222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46" idx="0"/>
          </p:cNvCxnSpPr>
          <p:nvPr/>
        </p:nvCxnSpPr>
        <p:spPr>
          <a:xfrm>
            <a:off x="971283" y="2655383"/>
            <a:ext cx="431450" cy="4902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11830" y="2163682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15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4" idx="5"/>
            <a:endCxn id="49" idx="1"/>
          </p:cNvCxnSpPr>
          <p:nvPr/>
        </p:nvCxnSpPr>
        <p:spPr>
          <a:xfrm>
            <a:off x="2051403" y="1825818"/>
            <a:ext cx="744790" cy="42222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52" idx="0"/>
          </p:cNvCxnSpPr>
          <p:nvPr/>
        </p:nvCxnSpPr>
        <p:spPr>
          <a:xfrm flipH="1">
            <a:off x="2483310" y="2655383"/>
            <a:ext cx="312883" cy="49020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195278" y="3145589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14</a:t>
            </a:r>
          </a:p>
        </p:txBody>
      </p:sp>
      <p:sp>
        <p:nvSpPr>
          <p:cNvPr id="53" name="Oval 52"/>
          <p:cNvSpPr/>
          <p:nvPr/>
        </p:nvSpPr>
        <p:spPr>
          <a:xfrm>
            <a:off x="3275856" y="3145589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17</a:t>
            </a:r>
          </a:p>
        </p:txBody>
      </p:sp>
      <p:cxnSp>
        <p:nvCxnSpPr>
          <p:cNvPr id="54" name="Straight Arrow Connector 53"/>
          <p:cNvCxnSpPr>
            <a:stCxn id="49" idx="5"/>
            <a:endCxn id="53" idx="0"/>
          </p:cNvCxnSpPr>
          <p:nvPr/>
        </p:nvCxnSpPr>
        <p:spPr>
          <a:xfrm>
            <a:off x="3203531" y="2655383"/>
            <a:ext cx="360357" cy="4902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13046" y="1520752"/>
            <a:ext cx="337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… and finally we’re done.</a:t>
            </a:r>
          </a:p>
        </p:txBody>
      </p:sp>
    </p:spTree>
    <p:extLst>
      <p:ext uri="{BB962C8B-B14F-4D97-AF65-F5344CB8AC3E}">
        <p14:creationId xmlns:p14="http://schemas.microsoft.com/office/powerpoint/2010/main" val="18520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2" grpId="0" animBg="1"/>
      <p:bldP spid="14" grpId="0" animBg="1"/>
      <p:bldP spid="16" grpId="0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2" grpId="0"/>
      <p:bldP spid="32" grpId="1"/>
      <p:bldP spid="33" grpId="0" animBg="1"/>
      <p:bldP spid="33" grpId="1" animBg="1"/>
      <p:bldP spid="35" grpId="0"/>
      <p:bldP spid="35" grpId="1"/>
      <p:bldP spid="36" grpId="0"/>
      <p:bldP spid="36" grpId="1"/>
      <p:bldP spid="37" grpId="0" animBg="1"/>
      <p:bldP spid="37" grpId="1" animBg="1"/>
      <p:bldP spid="38" grpId="0"/>
      <p:bldP spid="38" grpId="1"/>
      <p:bldP spid="40" grpId="0"/>
      <p:bldP spid="40" grpId="1"/>
      <p:bldP spid="41" grpId="0" animBg="1"/>
      <p:bldP spid="41" grpId="1" animBg="1"/>
      <p:bldP spid="43" grpId="0"/>
      <p:bldP spid="43" grpId="1"/>
      <p:bldP spid="44" grpId="0" animBg="1"/>
      <p:bldP spid="45" grpId="0" animBg="1"/>
      <p:bldP spid="46" grpId="0" animBg="1"/>
      <p:bldP spid="49" grpId="0" animBg="1"/>
      <p:bldP spid="52" grpId="0" animBg="1"/>
      <p:bldP spid="53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Binary Trees are just one simple type of tree, there are many others</a:t>
            </a:r>
          </a:p>
          <a:p>
            <a:r>
              <a:rPr lang="en-US" dirty="0"/>
              <a:t>Each node in a binary tree has a maximum of two children</a:t>
            </a:r>
          </a:p>
          <a:p>
            <a:pPr lvl="1"/>
            <a:r>
              <a:rPr lang="en-US" dirty="0"/>
              <a:t>Nodes on the left contain values less than the parent, and nodes on the right values that are greater</a:t>
            </a:r>
          </a:p>
          <a:p>
            <a:r>
              <a:rPr lang="en-US" dirty="0"/>
              <a:t>This makes binary trees very efficient for searching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GB" dirty="0"/>
              <a:t>Allen Sherrod, 2007. </a:t>
            </a:r>
            <a:r>
              <a:rPr lang="en-GB" i="1" dirty="0"/>
              <a:t>Data Structures and Algorithms for Game Developers (Charles River Media Game Development)</a:t>
            </a:r>
            <a:r>
              <a:rPr lang="en-GB" dirty="0"/>
              <a:t>. 1 Edition. Course Technology PTR.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What is a Binary Tree</a:t>
            </a:r>
          </a:p>
          <a:p>
            <a:endParaRPr lang="en-AU" dirty="0"/>
          </a:p>
          <a:p>
            <a:r>
              <a:rPr lang="en-AU" dirty="0"/>
              <a:t>Why Use Binary Trees</a:t>
            </a:r>
          </a:p>
          <a:p>
            <a:endParaRPr lang="en-AU" dirty="0"/>
          </a:p>
          <a:p>
            <a:r>
              <a:rPr lang="en-AU" dirty="0"/>
              <a:t>Node Structure</a:t>
            </a:r>
          </a:p>
          <a:p>
            <a:endParaRPr lang="en-AU" dirty="0"/>
          </a:p>
          <a:p>
            <a:r>
              <a:rPr lang="en-AU" dirty="0"/>
              <a:t>Inserting and Deleting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0278" cy="3384649"/>
          </a:xfrm>
        </p:spPr>
        <p:txBody>
          <a:bodyPr/>
          <a:lstStyle/>
          <a:p>
            <a:r>
              <a:rPr lang="en-US" dirty="0"/>
              <a:t>A tree where each nodes has a maximum of 2 children</a:t>
            </a:r>
          </a:p>
          <a:p>
            <a:pPr lvl="1"/>
            <a:r>
              <a:rPr lang="en-US" dirty="0"/>
              <a:t>The left sub-tree contains key values less than the root</a:t>
            </a:r>
          </a:p>
          <a:p>
            <a:pPr lvl="1"/>
            <a:r>
              <a:rPr lang="en-US" dirty="0"/>
              <a:t>The right sub-tree contains key values greater than the root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03325"/>
            <a:ext cx="3061344" cy="30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Binary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most popular variation of the Binary Tree is the </a:t>
            </a:r>
            <a:r>
              <a:rPr lang="en-GB" i="1" dirty="0"/>
              <a:t>Binary Search Tree</a:t>
            </a:r>
            <a:endParaRPr lang="en-GB" dirty="0"/>
          </a:p>
          <a:p>
            <a:pPr lvl="1"/>
            <a:r>
              <a:rPr lang="en-GB" dirty="0"/>
              <a:t>A quick and efficient search for an item in a collection</a:t>
            </a:r>
          </a:p>
          <a:p>
            <a:r>
              <a:rPr lang="en-GB" dirty="0"/>
              <a:t>When using a list or array to store data, our worst case search time will be O(n)</a:t>
            </a:r>
          </a:p>
          <a:p>
            <a:pPr lvl="1"/>
            <a:r>
              <a:rPr lang="en-GB" dirty="0"/>
              <a:t>If the item is the last in the list, we need to search every item!</a:t>
            </a:r>
          </a:p>
          <a:p>
            <a:r>
              <a:rPr lang="en-GB" dirty="0"/>
              <a:t>Binary search trees use a divide-and-conquer approach</a:t>
            </a:r>
          </a:p>
          <a:p>
            <a:pPr lvl="1"/>
            <a:r>
              <a:rPr lang="en-GB" dirty="0"/>
              <a:t>Is our search item less than the current node? Then go down the left branch. Greater than? Then go down the right branch.</a:t>
            </a:r>
          </a:p>
          <a:p>
            <a:pPr lvl="1"/>
            <a:r>
              <a:rPr lang="en-GB" dirty="0"/>
              <a:t>For a balanced tree, gives an optimal search time of O(log n)</a:t>
            </a:r>
          </a:p>
          <a:p>
            <a:pPr lvl="2"/>
            <a:r>
              <a:rPr lang="en-GB" dirty="0"/>
              <a:t>(that’s much, much better than O(n))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57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544294" cy="33846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node itself is very similar to a graph node</a:t>
            </a:r>
          </a:p>
          <a:p>
            <a:r>
              <a:rPr lang="en-US" dirty="0"/>
              <a:t>There is no need to store edges, we just need to store pointers to child nodes</a:t>
            </a:r>
          </a:p>
          <a:p>
            <a:pPr lvl="1"/>
            <a:r>
              <a:rPr lang="en-US" dirty="0"/>
              <a:t>For a binary tree we just store the two pointers</a:t>
            </a:r>
          </a:p>
          <a:p>
            <a:pPr lvl="1"/>
            <a:r>
              <a:rPr lang="en-US" dirty="0"/>
              <a:t>For more complex tree we might need a list or array of pointers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203325"/>
            <a:ext cx="3182537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TreeNode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//this could also be a pointer </a:t>
            </a: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//to another object if you like    </a:t>
            </a: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highlight>
                  <a:srgbClr val="FFFFFF"/>
                </a:highlight>
                <a:latin typeface="Consolas"/>
              </a:rPr>
              <a:t>value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//Node's children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TreeNode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left;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TreeNode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right;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2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33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Inserting in a Binary Tree is easy</a:t>
            </a:r>
          </a:p>
          <a:p>
            <a:pPr lvl="1"/>
            <a:r>
              <a:rPr lang="en-US" dirty="0"/>
              <a:t>Create a new node to store our new value</a:t>
            </a:r>
          </a:p>
          <a:p>
            <a:pPr lvl="1"/>
            <a:r>
              <a:rPr lang="en-US" dirty="0"/>
              <a:t>Compare the value of our new node to the root, if the new value is lower, check the left child</a:t>
            </a:r>
          </a:p>
          <a:p>
            <a:pPr lvl="2"/>
            <a:r>
              <a:rPr lang="en-US" dirty="0"/>
              <a:t>If higher, check the right child</a:t>
            </a:r>
          </a:p>
          <a:p>
            <a:pPr lvl="1"/>
            <a:r>
              <a:rPr lang="en-US" dirty="0"/>
              <a:t>Compare the new value to the child, and again if lower check left, if higher check right</a:t>
            </a:r>
          </a:p>
          <a:p>
            <a:pPr lvl="1"/>
            <a:r>
              <a:rPr lang="en-US" dirty="0"/>
              <a:t>Keep going until we find an empty leaf, place the new node there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46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2555776" y="14192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1475656" y="2248805"/>
            <a:ext cx="576064" cy="5760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767943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2076442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37" name="Straight Arrow Connector 36"/>
          <p:cNvCxnSpPr>
            <a:stCxn id="33" idx="3"/>
            <a:endCxn id="34" idx="7"/>
          </p:cNvCxnSpPr>
          <p:nvPr/>
        </p:nvCxnSpPr>
        <p:spPr>
          <a:xfrm flipH="1">
            <a:off x="1967357" y="1910941"/>
            <a:ext cx="672782" cy="42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5" idx="0"/>
          </p:cNvCxnSpPr>
          <p:nvPr/>
        </p:nvCxnSpPr>
        <p:spPr>
          <a:xfrm flipH="1">
            <a:off x="1055975" y="2740506"/>
            <a:ext cx="504044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5"/>
            <a:endCxn id="36" idx="0"/>
          </p:cNvCxnSpPr>
          <p:nvPr/>
        </p:nvCxnSpPr>
        <p:spPr>
          <a:xfrm>
            <a:off x="1967357" y="2740506"/>
            <a:ext cx="397117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35373" y="379588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First, we create our new node</a:t>
            </a:r>
          </a:p>
        </p:txBody>
      </p:sp>
      <p:sp>
        <p:nvSpPr>
          <p:cNvPr id="41" name="Oval 40"/>
          <p:cNvSpPr/>
          <p:nvPr/>
        </p:nvSpPr>
        <p:spPr>
          <a:xfrm>
            <a:off x="3707904" y="224880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15</a:t>
            </a:r>
            <a:endParaRPr lang="en-AU" dirty="0"/>
          </a:p>
        </p:txBody>
      </p:sp>
      <p:cxnSp>
        <p:nvCxnSpPr>
          <p:cNvPr id="42" name="Straight Arrow Connector 41"/>
          <p:cNvCxnSpPr>
            <a:stCxn id="33" idx="5"/>
            <a:endCxn id="41" idx="1"/>
          </p:cNvCxnSpPr>
          <p:nvPr/>
        </p:nvCxnSpPr>
        <p:spPr>
          <a:xfrm>
            <a:off x="3047477" y="1910941"/>
            <a:ext cx="744790" cy="42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35573" y="169292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5439529" y="22737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63565" y="2755776"/>
            <a:ext cx="21602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555776" y="1407698"/>
            <a:ext cx="576064" cy="576064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10</a:t>
            </a:r>
          </a:p>
        </p:txBody>
      </p:sp>
      <p:sp>
        <p:nvSpPr>
          <p:cNvPr id="56" name="Oval 55"/>
          <p:cNvSpPr/>
          <p:nvPr/>
        </p:nvSpPr>
        <p:spPr>
          <a:xfrm>
            <a:off x="5835573" y="1688181"/>
            <a:ext cx="576064" cy="576064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>
            <a:off x="3891357" y="339188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Compare to the value of the root:</a:t>
            </a:r>
          </a:p>
          <a:p>
            <a:r>
              <a:rPr lang="en-AU" dirty="0">
                <a:solidFill>
                  <a:schemeClr val="bg1"/>
                </a:solidFill>
              </a:rPr>
              <a:t> - If lower, check left child.</a:t>
            </a:r>
          </a:p>
          <a:p>
            <a:r>
              <a:rPr lang="en-AU" dirty="0">
                <a:solidFill>
                  <a:schemeClr val="bg1"/>
                </a:solidFill>
              </a:rPr>
              <a:t> - if greater, check right child.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1920" y="135505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59" name="Curved Connector 7"/>
          <p:cNvCxnSpPr/>
          <p:nvPr/>
        </p:nvCxnSpPr>
        <p:spPr>
          <a:xfrm>
            <a:off x="3419872" y="1692921"/>
            <a:ext cx="2232248" cy="302383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5600" y="1915021"/>
            <a:ext cx="744790" cy="42222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707904" y="2249534"/>
            <a:ext cx="576064" cy="576064"/>
          </a:xfrm>
          <a:prstGeom prst="ellips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15</a:t>
            </a:r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3891357" y="339188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value is greater so we move to the right child and compare again.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73027" y="162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73" name="Curved Connector 7"/>
          <p:cNvCxnSpPr/>
          <p:nvPr/>
        </p:nvCxnSpPr>
        <p:spPr>
          <a:xfrm flipV="1">
            <a:off x="4499992" y="1995304"/>
            <a:ext cx="1152128" cy="337864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23928" y="37958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This time the value was lower, so we move left… and run into a null pointer.</a:t>
            </a:r>
          </a:p>
        </p:txBody>
      </p:sp>
      <p:cxnSp>
        <p:nvCxnSpPr>
          <p:cNvPr id="75" name="Curved Connector 7"/>
          <p:cNvCxnSpPr/>
          <p:nvPr/>
        </p:nvCxnSpPr>
        <p:spPr>
          <a:xfrm flipV="1">
            <a:off x="3983569" y="1995305"/>
            <a:ext cx="1668551" cy="1526900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419872" y="2740506"/>
            <a:ext cx="372395" cy="62333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64175" y="3467204"/>
            <a:ext cx="84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3928" y="37958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That means we’ve found a valid spot and we insert our node.</a:t>
            </a:r>
          </a:p>
        </p:txBody>
      </p:sp>
      <p:sp>
        <p:nvSpPr>
          <p:cNvPr id="79" name="Oval 78"/>
          <p:cNvSpPr/>
          <p:nvPr/>
        </p:nvSpPr>
        <p:spPr>
          <a:xfrm>
            <a:off x="3189060" y="3363838"/>
            <a:ext cx="576064" cy="576064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5835573" y="1692921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  <a:alpha val="3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913820" y="2248805"/>
            <a:ext cx="1810308" cy="1199772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  <a:alpha val="2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0" grpId="0"/>
      <p:bldP spid="43" grpId="0" animBg="1"/>
      <p:bldP spid="44" grpId="0"/>
      <p:bldP spid="55" grpId="0" animBg="1"/>
      <p:bldP spid="55" grpId="1" animBg="1"/>
      <p:bldP spid="56" grpId="0" animBg="1"/>
      <p:bldP spid="57" grpId="0"/>
      <p:bldP spid="57" grpId="1"/>
      <p:bldP spid="58" grpId="0"/>
      <p:bldP spid="58" grpId="1"/>
      <p:bldP spid="70" grpId="0" animBg="1"/>
      <p:bldP spid="70" grpId="1" animBg="1"/>
      <p:bldP spid="71" grpId="0"/>
      <p:bldP spid="71" grpId="1"/>
      <p:bldP spid="72" grpId="0"/>
      <p:bldP spid="72" grpId="1"/>
      <p:bldP spid="74" grpId="0"/>
      <p:bldP spid="74" grpId="1"/>
      <p:bldP spid="77" grpId="0"/>
      <p:bldP spid="77" grpId="1"/>
      <p:bldP spid="78" grpId="0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Deleting nodes can be quite difficult</a:t>
            </a:r>
          </a:p>
          <a:p>
            <a:r>
              <a:rPr lang="en-US" dirty="0"/>
              <a:t>There are three different situations we need to deal with</a:t>
            </a:r>
          </a:p>
          <a:p>
            <a:pPr lvl="1"/>
            <a:r>
              <a:rPr lang="en-US" dirty="0"/>
              <a:t>Deleting a leaf</a:t>
            </a:r>
          </a:p>
          <a:p>
            <a:pPr lvl="1"/>
            <a:r>
              <a:rPr lang="en-US" dirty="0"/>
              <a:t>Deleting a node with one child</a:t>
            </a:r>
          </a:p>
          <a:p>
            <a:pPr lvl="1"/>
            <a:r>
              <a:rPr lang="en-US" dirty="0"/>
              <a:t>Deleting a node with two children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55776" y="14192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1475656" y="2248805"/>
            <a:ext cx="576064" cy="5760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767943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76442" y="33638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1967357" y="1910941"/>
            <a:ext cx="672782" cy="42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1055975" y="2740506"/>
            <a:ext cx="504044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0"/>
          </p:cNvCxnSpPr>
          <p:nvPr/>
        </p:nvCxnSpPr>
        <p:spPr>
          <a:xfrm>
            <a:off x="1967357" y="2740506"/>
            <a:ext cx="397117" cy="62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8368" y="157870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Deleting a leaf is easy.</a:t>
            </a:r>
          </a:p>
          <a:p>
            <a:r>
              <a:rPr lang="en-AU" dirty="0">
                <a:solidFill>
                  <a:schemeClr val="bg1"/>
                </a:solidFill>
              </a:rPr>
              <a:t>If we want to remove node 12…</a:t>
            </a:r>
          </a:p>
        </p:txBody>
      </p:sp>
      <p:sp>
        <p:nvSpPr>
          <p:cNvPr id="12" name="Oval 11"/>
          <p:cNvSpPr/>
          <p:nvPr/>
        </p:nvSpPr>
        <p:spPr>
          <a:xfrm>
            <a:off x="3707904" y="2248805"/>
            <a:ext cx="576064" cy="576064"/>
          </a:xfrm>
          <a:prstGeom prst="ellipse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15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4" idx="5"/>
            <a:endCxn id="12" idx="1"/>
          </p:cNvCxnSpPr>
          <p:nvPr/>
        </p:nvCxnSpPr>
        <p:spPr>
          <a:xfrm>
            <a:off x="3047477" y="1910941"/>
            <a:ext cx="744790" cy="42222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89060" y="3363838"/>
            <a:ext cx="576064" cy="576064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12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2" idx="3"/>
            <a:endCxn id="14" idx="0"/>
          </p:cNvCxnSpPr>
          <p:nvPr/>
        </p:nvCxnSpPr>
        <p:spPr>
          <a:xfrm flipH="1">
            <a:off x="3477092" y="2740506"/>
            <a:ext cx="315175" cy="62333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5490" y="158582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We simply delete it…</a:t>
            </a:r>
          </a:p>
        </p:txBody>
      </p:sp>
      <p:sp>
        <p:nvSpPr>
          <p:cNvPr id="17" name="Oval 16"/>
          <p:cNvSpPr/>
          <p:nvPr/>
        </p:nvSpPr>
        <p:spPr>
          <a:xfrm>
            <a:off x="3196182" y="3370959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  <a:alpha val="3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4798368" y="1578702"/>
            <a:ext cx="344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Then set the parent’s pointer to it to null and we’re done.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4175" y="3467204"/>
            <a:ext cx="84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450" y="2740506"/>
            <a:ext cx="318818" cy="62499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/>
      <p:bldP spid="16" grpId="1"/>
      <p:bldP spid="17" grpId="0" animBg="1"/>
      <p:bldP spid="17" grpId="1" animBg="1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1050</Words>
  <Application>Microsoft Office PowerPoint</Application>
  <PresentationFormat>On-screen Show (16:9)</PresentationFormat>
  <Paragraphs>162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Binary Trees</vt:lpstr>
      <vt:lpstr>Contents</vt:lpstr>
      <vt:lpstr>What is a Binary Tree</vt:lpstr>
      <vt:lpstr>Why Use Binary Trees</vt:lpstr>
      <vt:lpstr>Node Structure</vt:lpstr>
      <vt:lpstr>Inserting</vt:lpstr>
      <vt:lpstr>Inserting</vt:lpstr>
      <vt:lpstr>Deleting Nodes</vt:lpstr>
      <vt:lpstr>Deleting A Leaf</vt:lpstr>
      <vt:lpstr>Deleting a Node with One Child</vt:lpstr>
      <vt:lpstr>Deleting a Node with One Child</vt:lpstr>
      <vt:lpstr>Deleting a Node with Two Children</vt:lpstr>
      <vt:lpstr>Deleting a Node with Two Children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42</cp:revision>
  <dcterms:created xsi:type="dcterms:W3CDTF">2014-07-14T04:04:52Z</dcterms:created>
  <dcterms:modified xsi:type="dcterms:W3CDTF">2017-04-24T00:36:00Z</dcterms:modified>
</cp:coreProperties>
</file>