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63" r:id="rId2"/>
    <p:sldId id="272" r:id="rId3"/>
    <p:sldId id="273" r:id="rId4"/>
    <p:sldId id="274" r:id="rId5"/>
    <p:sldId id="275" r:id="rId6"/>
    <p:sldId id="276" r:id="rId7"/>
    <p:sldId id="277" r:id="rId8"/>
    <p:sldId id="278" r:id="rId9"/>
    <p:sldId id="279" r:id="rId10"/>
    <p:sldId id="280" r:id="rId11"/>
    <p:sldId id="281" r:id="rId12"/>
    <p:sldId id="282" r:id="rId13"/>
    <p:sldId id="283" r:id="rId14"/>
    <p:sldId id="284" r:id="rId15"/>
    <p:sldId id="285" r:id="rId16"/>
    <p:sldId id="286" r:id="rId17"/>
    <p:sldId id="287" r:id="rId18"/>
    <p:sldId id="288" r:id="rId19"/>
    <p:sldId id="289" r:id="rId20"/>
    <p:sldId id="290" r:id="rId21"/>
    <p:sldId id="291" r:id="rId22"/>
    <p:sldId id="292" r:id="rId23"/>
    <p:sldId id="293" r:id="rId24"/>
    <p:sldId id="294" r:id="rId25"/>
    <p:sldId id="295" r:id="rId26"/>
    <p:sldId id="296" r:id="rId27"/>
    <p:sldId id="297" r:id="rId28"/>
    <p:sldId id="298" r:id="rId29"/>
    <p:sldId id="299" r:id="rId30"/>
    <p:sldId id="300" r:id="rId31"/>
    <p:sldId id="301" r:id="rId32"/>
    <p:sldId id="302" r:id="rId33"/>
    <p:sldId id="303" r:id="rId34"/>
    <p:sldId id="304" r:id="rId35"/>
    <p:sldId id="305" r:id="rId36"/>
    <p:sldId id="306" r:id="rId37"/>
  </p:sldIdLst>
  <p:sldSz cx="9144000" cy="5143500" type="screen16x9"/>
  <p:notesSz cx="6858000" cy="9144000"/>
  <p:custDataLst>
    <p:tags r:id="rId3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62" d="100"/>
          <a:sy n="162" d="100"/>
        </p:scale>
        <p:origin x="144" y="18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Binary Search</c:v>
                </c:pt>
              </c:strCache>
            </c:strRef>
          </c:tx>
          <c:spPr>
            <a:ln w="22225" cap="rnd">
              <a:solidFill>
                <a:schemeClr val="accent1"/>
              </a:solidFill>
              <a:round/>
            </a:ln>
            <a:effectLst/>
          </c:spPr>
          <c:marker>
            <c:symbol val="none"/>
          </c:marker>
          <c:cat>
            <c:numRef>
              <c:f>Sheet1!$A$2:$A$11</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Sheet1!$B$2:$B$11</c:f>
              <c:numCache>
                <c:formatCode>General</c:formatCode>
                <c:ptCount val="10"/>
                <c:pt idx="0">
                  <c:v>1</c:v>
                </c:pt>
                <c:pt idx="1">
                  <c:v>2</c:v>
                </c:pt>
                <c:pt idx="2">
                  <c:v>3</c:v>
                </c:pt>
                <c:pt idx="3">
                  <c:v>4</c:v>
                </c:pt>
                <c:pt idx="4">
                  <c:v>5</c:v>
                </c:pt>
                <c:pt idx="5">
                  <c:v>6</c:v>
                </c:pt>
                <c:pt idx="6">
                  <c:v>7</c:v>
                </c:pt>
                <c:pt idx="7">
                  <c:v>8</c:v>
                </c:pt>
                <c:pt idx="8">
                  <c:v>9</c:v>
                </c:pt>
                <c:pt idx="9">
                  <c:v>10</c:v>
                </c:pt>
              </c:numCache>
            </c:numRef>
          </c:val>
          <c:smooth val="0"/>
          <c:extLst>
            <c:ext xmlns:c16="http://schemas.microsoft.com/office/drawing/2014/chart" uri="{C3380CC4-5D6E-409C-BE32-E72D297353CC}">
              <c16:uniqueId val="{00000000-C8A7-4DE4-B788-CE603C237DFC}"/>
            </c:ext>
          </c:extLst>
        </c:ser>
        <c:ser>
          <c:idx val="1"/>
          <c:order val="1"/>
          <c:tx>
            <c:strRef>
              <c:f>Sheet1!$C$1</c:f>
              <c:strCache>
                <c:ptCount val="1"/>
                <c:pt idx="0">
                  <c:v>Red-Black</c:v>
                </c:pt>
              </c:strCache>
            </c:strRef>
          </c:tx>
          <c:spPr>
            <a:ln w="22225" cap="rnd">
              <a:solidFill>
                <a:schemeClr val="accent2"/>
              </a:solidFill>
              <a:round/>
            </a:ln>
            <a:effectLst/>
          </c:spPr>
          <c:marker>
            <c:symbol val="none"/>
          </c:marker>
          <c:cat>
            <c:numRef>
              <c:f>Sheet1!$A$2:$A$11</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Sheet1!$C$2:$C$11</c:f>
              <c:numCache>
                <c:formatCode>General</c:formatCode>
                <c:ptCount val="10"/>
                <c:pt idx="0">
                  <c:v>0</c:v>
                </c:pt>
                <c:pt idx="1">
                  <c:v>0.3010299956639812</c:v>
                </c:pt>
                <c:pt idx="2">
                  <c:v>0.47712125471966244</c:v>
                </c:pt>
                <c:pt idx="3">
                  <c:v>0.6020599913279624</c:v>
                </c:pt>
                <c:pt idx="4">
                  <c:v>0.69897000433601886</c:v>
                </c:pt>
                <c:pt idx="5">
                  <c:v>0.77815125038364363</c:v>
                </c:pt>
                <c:pt idx="6">
                  <c:v>0.84509804001425681</c:v>
                </c:pt>
                <c:pt idx="7">
                  <c:v>0.90308998699194354</c:v>
                </c:pt>
                <c:pt idx="8">
                  <c:v>0.95424250943932487</c:v>
                </c:pt>
                <c:pt idx="9">
                  <c:v>1</c:v>
                </c:pt>
              </c:numCache>
            </c:numRef>
          </c:val>
          <c:smooth val="0"/>
          <c:extLst>
            <c:ext xmlns:c16="http://schemas.microsoft.com/office/drawing/2014/chart" uri="{C3380CC4-5D6E-409C-BE32-E72D297353CC}">
              <c16:uniqueId val="{00000001-C8A7-4DE4-B788-CE603C237DFC}"/>
            </c:ext>
          </c:extLst>
        </c:ser>
        <c:dLbls>
          <c:showLegendKey val="0"/>
          <c:showVal val="0"/>
          <c:showCatName val="0"/>
          <c:showSerName val="0"/>
          <c:showPercent val="0"/>
          <c:showBubbleSize val="0"/>
        </c:dLbls>
        <c:smooth val="0"/>
        <c:axId val="348482080"/>
        <c:axId val="348482640"/>
        <c:extLst>
          <c:ext xmlns:c15="http://schemas.microsoft.com/office/drawing/2012/chart" uri="{02D57815-91ED-43cb-92C2-25804820EDAC}">
            <c15:filteredLineSeries>
              <c15:ser>
                <c:idx val="2"/>
                <c:order val="2"/>
                <c:tx>
                  <c:strRef>
                    <c:extLst>
                      <c:ext uri="{02D57815-91ED-43cb-92C2-25804820EDAC}">
                        <c15:formulaRef>
                          <c15:sqref>Sheet1!$D$1</c15:sqref>
                        </c15:formulaRef>
                      </c:ext>
                    </c:extLst>
                    <c:strCache>
                      <c:ptCount val="1"/>
                      <c:pt idx="0">
                        <c:v>Column1</c:v>
                      </c:pt>
                    </c:strCache>
                  </c:strRef>
                </c:tx>
                <c:spPr>
                  <a:ln w="22225" cap="rnd">
                    <a:solidFill>
                      <a:schemeClr val="accent3"/>
                    </a:solidFill>
                    <a:round/>
                  </a:ln>
                  <a:effectLst/>
                </c:spPr>
                <c:marker>
                  <c:symbol val="none"/>
                </c:marker>
                <c:cat>
                  <c:numRef>
                    <c:extLst>
                      <c:ext uri="{02D57815-91ED-43cb-92C2-25804820EDAC}">
                        <c15:formulaRef>
                          <c15:sqref>Sheet1!$A$2:$A$11</c15:sqref>
                        </c15:formulaRef>
                      </c:ext>
                    </c:extLst>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extLst>
                      <c:ext uri="{02D57815-91ED-43cb-92C2-25804820EDAC}">
                        <c15:formulaRef>
                          <c15:sqref>Sheet1!$D$2:$D$11</c15:sqref>
                        </c15:formulaRef>
                      </c:ext>
                    </c:extLst>
                    <c:numCache>
                      <c:formatCode>General</c:formatCode>
                      <c:ptCount val="10"/>
                    </c:numCache>
                  </c:numRef>
                </c:val>
                <c:smooth val="0"/>
                <c:extLst>
                  <c:ext xmlns:c16="http://schemas.microsoft.com/office/drawing/2014/chart" uri="{C3380CC4-5D6E-409C-BE32-E72D297353CC}">
                    <c16:uniqueId val="{00000002-C8A7-4DE4-B788-CE603C237DFC}"/>
                  </c:ext>
                </c:extLst>
              </c15:ser>
            </c15:filteredLineSeries>
          </c:ext>
        </c:extLst>
      </c:lineChart>
      <c:catAx>
        <c:axId val="348482080"/>
        <c:scaling>
          <c:orientation val="minMax"/>
        </c:scaling>
        <c:delete val="0"/>
        <c:axPos val="b"/>
        <c:majorGridlines>
          <c:spPr>
            <a:ln w="9525" cap="flat" cmpd="sng" algn="ctr">
              <a:solidFill>
                <a:schemeClr val="dk1">
                  <a:lumMod val="15000"/>
                  <a:lumOff val="85000"/>
                  <a:alpha val="54000"/>
                </a:schemeClr>
              </a:solidFill>
              <a:round/>
            </a:ln>
            <a:effectLst/>
          </c:spPr>
        </c:majorGridlines>
        <c:minorGridlines>
          <c:spPr>
            <a:ln w="9525" cap="flat" cmpd="sng" algn="ctr">
              <a:solidFill>
                <a:schemeClr val="dk1">
                  <a:lumMod val="15000"/>
                  <a:lumOff val="85000"/>
                  <a:alpha val="51000"/>
                </a:schemeClr>
              </a:solidFill>
              <a:round/>
            </a:ln>
            <a:effectLst/>
          </c:spPr>
        </c:minorGridlines>
        <c:title>
          <c:tx>
            <c:rich>
              <a:bodyPr rot="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r>
                  <a:rPr lang="en-AU"/>
                  <a:t>Number of Nodes</a:t>
                </a:r>
              </a:p>
            </c:rich>
          </c:tx>
          <c:layout/>
          <c:overlay val="0"/>
          <c:spPr>
            <a:noFill/>
            <a:ln>
              <a:noFill/>
            </a:ln>
            <a:effectLst/>
          </c:spPr>
          <c:txPr>
            <a:bodyPr rot="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348482640"/>
        <c:crosses val="autoZero"/>
        <c:auto val="1"/>
        <c:lblAlgn val="ctr"/>
        <c:lblOffset val="100"/>
        <c:noMultiLvlLbl val="0"/>
      </c:catAx>
      <c:valAx>
        <c:axId val="348482640"/>
        <c:scaling>
          <c:orientation val="minMax"/>
        </c:scaling>
        <c:delete val="0"/>
        <c:axPos val="l"/>
        <c:majorGridlines>
          <c:spPr>
            <a:ln w="9525" cap="flat" cmpd="sng" algn="ctr">
              <a:solidFill>
                <a:schemeClr val="dk1">
                  <a:lumMod val="15000"/>
                  <a:lumOff val="85000"/>
                  <a:alpha val="54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r>
                  <a:rPr lang="en-AU" dirty="0"/>
                  <a:t>Time Complexity</a:t>
                </a:r>
              </a:p>
            </c:rich>
          </c:tx>
          <c:layout/>
          <c:overlay val="0"/>
          <c:spPr>
            <a:noFill/>
            <a:ln>
              <a:noFill/>
            </a:ln>
            <a:effectLst/>
          </c:spPr>
          <c:txPr>
            <a:bodyPr rot="-540000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348482080"/>
        <c:crosses val="autoZero"/>
        <c:crossBetween val="between"/>
      </c:valAx>
      <c:spPr>
        <a:pattFill prst="ltDnDiag">
          <a:fgClr>
            <a:schemeClr val="dk1">
              <a:lumMod val="15000"/>
              <a:lumOff val="85000"/>
            </a:schemeClr>
          </a:fgClr>
          <a:bgClr>
            <a:schemeClr val="lt1"/>
          </a:bgClr>
        </a:patt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2">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alpha val="54000"/>
          </a:schemeClr>
        </a:solidFill>
        <a:round/>
      </a:ln>
    </cs:spPr>
  </cs:gridlineMajor>
  <cs:gridlineMinor>
    <cs:lnRef idx="0"/>
    <cs:fillRef idx="0"/>
    <cs:effectRef idx="0"/>
    <cs:fontRef idx="minor">
      <a:schemeClr val="dk1"/>
    </cs:fontRef>
    <cs:spPr>
      <a:ln w="9525" cap="flat" cmpd="sng" algn="ctr">
        <a:solidFill>
          <a:schemeClr val="dk1">
            <a:lumMod val="15000"/>
            <a:lumOff val="85000"/>
            <a:alpha val="51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95DE15-1CB2-4A24-AFFF-D3DDE89DC4AB}" type="datetimeFigureOut">
              <a:rPr lang="en-GB" smtClean="0"/>
              <a:t>01/06/2017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BD1121-D736-4287-BB14-2A76EC012B8F}" type="slidenum">
              <a:rPr lang="en-GB" smtClean="0"/>
              <a:t>‹#›</a:t>
            </a:fld>
            <a:endParaRPr lang="en-GB"/>
          </a:p>
        </p:txBody>
      </p:sp>
    </p:spTree>
    <p:extLst>
      <p:ext uri="{BB962C8B-B14F-4D97-AF65-F5344CB8AC3E}">
        <p14:creationId xmlns:p14="http://schemas.microsoft.com/office/powerpoint/2010/main" val="2972164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55576" y="771550"/>
            <a:ext cx="7632848" cy="1728192"/>
          </a:xfrm>
        </p:spPr>
        <p:txBody>
          <a:bodyPr>
            <a:normAutofit/>
          </a:bodyPr>
          <a:lstStyle>
            <a:lvl1pPr algn="l">
              <a:defRPr sz="4800"/>
            </a:lvl1pPr>
          </a:lstStyle>
          <a:p>
            <a:r>
              <a:rPr lang="en-US" dirty="0"/>
              <a:t>Click to edit title</a:t>
            </a:r>
            <a:endParaRPr lang="en-AU" dirty="0"/>
          </a:p>
        </p:txBody>
      </p:sp>
      <p:sp>
        <p:nvSpPr>
          <p:cNvPr id="3" name="Subtitle 2"/>
          <p:cNvSpPr>
            <a:spLocks noGrp="1"/>
          </p:cNvSpPr>
          <p:nvPr>
            <p:ph type="subTitle" idx="1" hasCustomPrompt="1"/>
          </p:nvPr>
        </p:nvSpPr>
        <p:spPr>
          <a:xfrm>
            <a:off x="755576" y="2571750"/>
            <a:ext cx="7632848" cy="1152128"/>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a:t>
            </a:r>
            <a:endParaRPr lang="en-AU" dirty="0"/>
          </a:p>
        </p:txBody>
      </p:sp>
      <p:sp>
        <p:nvSpPr>
          <p:cNvPr id="8" name="Text Placeholder 7"/>
          <p:cNvSpPr>
            <a:spLocks noGrp="1"/>
          </p:cNvSpPr>
          <p:nvPr>
            <p:ph type="body" sz="quarter" idx="11" hasCustomPrompt="1"/>
          </p:nvPr>
        </p:nvSpPr>
        <p:spPr>
          <a:xfrm>
            <a:off x="755650" y="4386138"/>
            <a:ext cx="7272734" cy="345852"/>
          </a:xfrm>
        </p:spPr>
        <p:txBody>
          <a:bodyPr>
            <a:noAutofit/>
          </a:bodyPr>
          <a:lstStyle>
            <a:lvl1pPr marL="0" indent="0">
              <a:buNone/>
              <a:defRPr sz="1400" baseline="0">
                <a:solidFill>
                  <a:schemeClr val="bg1">
                    <a:lumMod val="75000"/>
                  </a:schemeClr>
                </a:solidFill>
              </a:defRPr>
            </a:lvl1pPr>
            <a:lvl2pPr marL="457200" indent="0">
              <a:buNone/>
              <a:defRPr sz="1200">
                <a:solidFill>
                  <a:schemeClr val="bg1">
                    <a:lumMod val="75000"/>
                  </a:schemeClr>
                </a:solidFill>
              </a:defRPr>
            </a:lvl2pPr>
            <a:lvl3pPr marL="914400" indent="0">
              <a:buNone/>
              <a:defRPr sz="1100">
                <a:solidFill>
                  <a:schemeClr val="bg1">
                    <a:lumMod val="75000"/>
                  </a:schemeClr>
                </a:solidFill>
              </a:defRPr>
            </a:lvl3pPr>
            <a:lvl4pPr marL="1371600" indent="0">
              <a:buNone/>
              <a:defRPr sz="1050">
                <a:solidFill>
                  <a:schemeClr val="bg1">
                    <a:lumMod val="75000"/>
                  </a:schemeClr>
                </a:solidFill>
              </a:defRPr>
            </a:lvl4pPr>
            <a:lvl5pPr marL="1828800" indent="0">
              <a:buNone/>
              <a:defRPr sz="1050">
                <a:solidFill>
                  <a:schemeClr val="bg1">
                    <a:lumMod val="75000"/>
                  </a:schemeClr>
                </a:solidFill>
              </a:defRPr>
            </a:lvl5pPr>
          </a:lstStyle>
          <a:p>
            <a:pPr lvl="0"/>
            <a:r>
              <a:rPr lang="en-US" dirty="0"/>
              <a:t>Click to add or edit date and editor</a:t>
            </a:r>
            <a:endParaRPr lang="en-GB" dirty="0"/>
          </a:p>
        </p:txBody>
      </p:sp>
      <p:sp>
        <p:nvSpPr>
          <p:cNvPr id="10" name="Text Placeholder 9"/>
          <p:cNvSpPr>
            <a:spLocks noGrp="1"/>
          </p:cNvSpPr>
          <p:nvPr>
            <p:ph type="body" sz="quarter" idx="12" hasCustomPrompt="1"/>
          </p:nvPr>
        </p:nvSpPr>
        <p:spPr>
          <a:xfrm>
            <a:off x="755650" y="3827810"/>
            <a:ext cx="7632774" cy="486320"/>
          </a:xfrm>
        </p:spPr>
        <p:txBody>
          <a:bodyPr>
            <a:noAutofit/>
          </a:bodyPr>
          <a:lstStyle>
            <a:lvl1pPr marL="0" indent="0">
              <a:buNone/>
              <a:defRPr sz="2400" baseline="0">
                <a:solidFill>
                  <a:srgbClr val="00B0F0"/>
                </a:solidFill>
              </a:defRPr>
            </a:lvl1pPr>
          </a:lstStyle>
          <a:p>
            <a:pPr lvl="0"/>
            <a:r>
              <a:rPr lang="en-US" dirty="0"/>
              <a:t>Click to edit COURSE AREA - Topic</a:t>
            </a:r>
            <a:endParaRPr lang="en-GB" dirty="0"/>
          </a:p>
        </p:txBody>
      </p:sp>
    </p:spTree>
    <p:extLst>
      <p:ext uri="{BB962C8B-B14F-4D97-AF65-F5344CB8AC3E}">
        <p14:creationId xmlns:p14="http://schemas.microsoft.com/office/powerpoint/2010/main" val="3131876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23528" y="205979"/>
            <a:ext cx="8363272" cy="857250"/>
          </a:xfrm>
          <a:prstGeom prst="rect">
            <a:avLst/>
          </a:prstGeom>
        </p:spPr>
        <p:txBody>
          <a:bodyPr vert="horz" lIns="91440" tIns="45720" rIns="91440" bIns="45720" rtlCol="0" anchor="ctr">
            <a:normAutofit/>
          </a:bodyPr>
          <a:lstStyle>
            <a:lvl1pPr>
              <a:defRPr sz="3600"/>
            </a:lvl1pPr>
          </a:lstStyle>
          <a:p>
            <a:r>
              <a:rPr lang="en-US" dirty="0"/>
              <a:t>Click to edit title</a:t>
            </a:r>
            <a:endParaRPr lang="en-AU" dirty="0"/>
          </a:p>
        </p:txBody>
      </p:sp>
      <p:sp>
        <p:nvSpPr>
          <p:cNvPr id="11" name="Text Placeholder 10"/>
          <p:cNvSpPr>
            <a:spLocks noGrp="1"/>
          </p:cNvSpPr>
          <p:nvPr>
            <p:ph type="body" sz="quarter" idx="10" hasCustomPrompt="1"/>
          </p:nvPr>
        </p:nvSpPr>
        <p:spPr>
          <a:xfrm>
            <a:off x="323850" y="1203325"/>
            <a:ext cx="7776542" cy="3384649"/>
          </a:xfrm>
        </p:spPr>
        <p:txBody>
          <a:bodyPr/>
          <a:lstStyle>
            <a:lvl1pPr>
              <a:defRPr/>
            </a:lvl1pPr>
          </a:lstStyle>
          <a:p>
            <a:pPr lvl="0"/>
            <a:r>
              <a:rPr lang="en-US" dirty="0"/>
              <a:t>Click to edit text </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798109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content and notes">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23527" y="205979"/>
            <a:ext cx="8641085" cy="857250"/>
          </a:xfrm>
          <a:prstGeom prst="rect">
            <a:avLst/>
          </a:prstGeom>
        </p:spPr>
        <p:txBody>
          <a:bodyPr vert="horz" lIns="91440" tIns="45720" rIns="91440" bIns="45720" rtlCol="0" anchor="ctr">
            <a:normAutofit/>
          </a:bodyPr>
          <a:lstStyle/>
          <a:p>
            <a:r>
              <a:rPr lang="en-US" dirty="0"/>
              <a:t>Click to edit title</a:t>
            </a:r>
            <a:endParaRPr lang="en-AU" dirty="0"/>
          </a:p>
        </p:txBody>
      </p:sp>
      <p:sp>
        <p:nvSpPr>
          <p:cNvPr id="3" name="Text Placeholder 2"/>
          <p:cNvSpPr>
            <a:spLocks noGrp="1"/>
          </p:cNvSpPr>
          <p:nvPr>
            <p:ph type="body" sz="quarter" idx="10" hasCustomPrompt="1"/>
          </p:nvPr>
        </p:nvSpPr>
        <p:spPr>
          <a:xfrm>
            <a:off x="6659563" y="1200151"/>
            <a:ext cx="2305050" cy="3394074"/>
          </a:xfrm>
        </p:spPr>
        <p:txBody>
          <a:bodyPr>
            <a:normAutofit/>
          </a:bodyPr>
          <a:lstStyle>
            <a:lvl1pPr marL="0" indent="0">
              <a:buNone/>
              <a:defRPr sz="1200">
                <a:solidFill>
                  <a:schemeClr val="bg1">
                    <a:lumMod val="7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NOTES</a:t>
            </a:r>
          </a:p>
          <a:p>
            <a:pPr lvl="0"/>
            <a:r>
              <a:rPr lang="en-US" dirty="0"/>
              <a:t>Click to edit notes</a:t>
            </a:r>
            <a:endParaRPr lang="en-GB" dirty="0"/>
          </a:p>
        </p:txBody>
      </p:sp>
      <p:sp>
        <p:nvSpPr>
          <p:cNvPr id="11" name="Text Placeholder 10"/>
          <p:cNvSpPr>
            <a:spLocks noGrp="1"/>
          </p:cNvSpPr>
          <p:nvPr>
            <p:ph type="body" sz="quarter" idx="11"/>
          </p:nvPr>
        </p:nvSpPr>
        <p:spPr>
          <a:xfrm>
            <a:off x="323850" y="1200150"/>
            <a:ext cx="6192838" cy="33940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969564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3528" y="1203598"/>
            <a:ext cx="5486400" cy="374441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dirty="0"/>
          </a:p>
        </p:txBody>
      </p:sp>
      <p:sp>
        <p:nvSpPr>
          <p:cNvPr id="4" name="Text Placeholder 3"/>
          <p:cNvSpPr>
            <a:spLocks noGrp="1"/>
          </p:cNvSpPr>
          <p:nvPr>
            <p:ph type="body" sz="half" idx="2" hasCustomPrompt="1"/>
          </p:nvPr>
        </p:nvSpPr>
        <p:spPr>
          <a:xfrm>
            <a:off x="5950496" y="1203598"/>
            <a:ext cx="2736304" cy="2832497"/>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text</a:t>
            </a:r>
          </a:p>
        </p:txBody>
      </p:sp>
      <p:sp>
        <p:nvSpPr>
          <p:cNvPr id="8" name="Title Placeholder 1"/>
          <p:cNvSpPr>
            <a:spLocks noGrp="1"/>
          </p:cNvSpPr>
          <p:nvPr>
            <p:ph type="title" hasCustomPrompt="1"/>
          </p:nvPr>
        </p:nvSpPr>
        <p:spPr>
          <a:xfrm>
            <a:off x="323528" y="205979"/>
            <a:ext cx="8363272" cy="857250"/>
          </a:xfrm>
          <a:prstGeom prst="rect">
            <a:avLst/>
          </a:prstGeom>
        </p:spPr>
        <p:txBody>
          <a:bodyPr vert="horz" lIns="91440" tIns="45720" rIns="91440" bIns="45720" rtlCol="0" anchor="ctr">
            <a:normAutofit/>
          </a:bodyPr>
          <a:lstStyle/>
          <a:p>
            <a:r>
              <a:rPr lang="en-US" dirty="0"/>
              <a:t>Click to edit title</a:t>
            </a:r>
            <a:endParaRPr lang="en-AU" dirty="0"/>
          </a:p>
        </p:txBody>
      </p:sp>
    </p:spTree>
    <p:extLst>
      <p:ext uri="{BB962C8B-B14F-4D97-AF65-F5344CB8AC3E}">
        <p14:creationId xmlns:p14="http://schemas.microsoft.com/office/powerpoint/2010/main" val="1896256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xercise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2411760" y="205979"/>
            <a:ext cx="6552852" cy="857250"/>
          </a:xfrm>
          <a:prstGeom prst="rect">
            <a:avLst/>
          </a:prstGeom>
        </p:spPr>
        <p:txBody>
          <a:bodyPr vert="horz" lIns="91440" tIns="45720" rIns="91440" bIns="45720" rtlCol="0" anchor="ctr">
            <a:normAutofit/>
          </a:bodyPr>
          <a:lstStyle/>
          <a:p>
            <a:r>
              <a:rPr lang="en-US" dirty="0"/>
              <a:t>Click to edit title</a:t>
            </a:r>
            <a:endParaRPr lang="en-AU" dirty="0"/>
          </a:p>
        </p:txBody>
      </p:sp>
      <p:sp>
        <p:nvSpPr>
          <p:cNvPr id="3" name="Text Placeholder 2"/>
          <p:cNvSpPr>
            <a:spLocks noGrp="1"/>
          </p:cNvSpPr>
          <p:nvPr>
            <p:ph type="body" sz="quarter" idx="10" hasCustomPrompt="1"/>
          </p:nvPr>
        </p:nvSpPr>
        <p:spPr>
          <a:xfrm>
            <a:off x="6659563" y="1200151"/>
            <a:ext cx="2305050" cy="3394074"/>
          </a:xfrm>
        </p:spPr>
        <p:txBody>
          <a:bodyPr>
            <a:normAutofit/>
          </a:bodyPr>
          <a:lstStyle>
            <a:lvl1pPr marL="0" indent="0">
              <a:buNone/>
              <a:defRPr sz="1200">
                <a:solidFill>
                  <a:schemeClr val="bg1">
                    <a:lumMod val="7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NOTES</a:t>
            </a:r>
          </a:p>
          <a:p>
            <a:pPr lvl="0"/>
            <a:r>
              <a:rPr lang="en-US" dirty="0"/>
              <a:t>Click to edit notes</a:t>
            </a:r>
            <a:endParaRPr lang="en-GB" dirty="0"/>
          </a:p>
        </p:txBody>
      </p:sp>
      <p:sp>
        <p:nvSpPr>
          <p:cNvPr id="2" name="TextBox 1"/>
          <p:cNvSpPr txBox="1"/>
          <p:nvPr userDrawn="1"/>
        </p:nvSpPr>
        <p:spPr>
          <a:xfrm>
            <a:off x="179513" y="311438"/>
            <a:ext cx="2160240" cy="646331"/>
          </a:xfrm>
          <a:prstGeom prst="rect">
            <a:avLst/>
          </a:prstGeom>
          <a:noFill/>
        </p:spPr>
        <p:txBody>
          <a:bodyPr wrap="square" rtlCol="0">
            <a:spAutoFit/>
          </a:bodyPr>
          <a:lstStyle/>
          <a:p>
            <a:r>
              <a:rPr lang="en-AU" sz="3600" dirty="0">
                <a:solidFill>
                  <a:schemeClr val="bg1"/>
                </a:solidFill>
              </a:rPr>
              <a:t>EXCERCISE</a:t>
            </a:r>
            <a:endParaRPr lang="en-GB" sz="3600" dirty="0">
              <a:solidFill>
                <a:schemeClr val="bg1"/>
              </a:solidFill>
            </a:endParaRPr>
          </a:p>
        </p:txBody>
      </p:sp>
      <p:sp>
        <p:nvSpPr>
          <p:cNvPr id="5" name="Text Placeholder 4"/>
          <p:cNvSpPr>
            <a:spLocks noGrp="1"/>
          </p:cNvSpPr>
          <p:nvPr>
            <p:ph type="body" sz="quarter" idx="11"/>
          </p:nvPr>
        </p:nvSpPr>
        <p:spPr>
          <a:xfrm>
            <a:off x="250825" y="1200150"/>
            <a:ext cx="6265863" cy="3394075"/>
          </a:xfrm>
        </p:spPr>
        <p:txBody>
          <a:bodyPr/>
          <a:lstStyle>
            <a:lvl1pPr marL="514350" indent="-514350">
              <a:buFont typeface="+mj-lt"/>
              <a:buAutoNum type="arabicPeriod"/>
              <a:defRPr/>
            </a:lvl1pPr>
            <a:lvl2pPr marL="914400" indent="-457200">
              <a:buFont typeface="+mj-lt"/>
              <a:buAutoNum type="alphaLcParenR"/>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526096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xercis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108520" y="205979"/>
            <a:ext cx="9433048" cy="8572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itle Placeholder 1"/>
          <p:cNvSpPr>
            <a:spLocks noGrp="1"/>
          </p:cNvSpPr>
          <p:nvPr>
            <p:ph type="title" hasCustomPrompt="1"/>
          </p:nvPr>
        </p:nvSpPr>
        <p:spPr>
          <a:xfrm>
            <a:off x="2411760" y="205979"/>
            <a:ext cx="6552852" cy="857250"/>
          </a:xfrm>
          <a:prstGeom prst="rect">
            <a:avLst/>
          </a:prstGeom>
        </p:spPr>
        <p:txBody>
          <a:bodyPr vert="horz" lIns="91440" tIns="45720" rIns="91440" bIns="45720" rtlCol="0" anchor="ctr">
            <a:normAutofit/>
          </a:bodyPr>
          <a:lstStyle/>
          <a:p>
            <a:r>
              <a:rPr lang="en-US" dirty="0"/>
              <a:t>Click to edit title</a:t>
            </a:r>
            <a:endParaRPr lang="en-AU" dirty="0"/>
          </a:p>
        </p:txBody>
      </p:sp>
      <p:sp>
        <p:nvSpPr>
          <p:cNvPr id="3" name="Text Placeholder 2"/>
          <p:cNvSpPr>
            <a:spLocks noGrp="1"/>
          </p:cNvSpPr>
          <p:nvPr>
            <p:ph type="body" sz="quarter" idx="10" hasCustomPrompt="1"/>
          </p:nvPr>
        </p:nvSpPr>
        <p:spPr>
          <a:xfrm>
            <a:off x="6659563" y="1200151"/>
            <a:ext cx="2305050" cy="3394074"/>
          </a:xfrm>
        </p:spPr>
        <p:txBody>
          <a:bodyPr>
            <a:normAutofit/>
          </a:bodyPr>
          <a:lstStyle>
            <a:lvl1pPr marL="0" indent="0">
              <a:buNone/>
              <a:defRPr sz="12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NOTES</a:t>
            </a:r>
          </a:p>
          <a:p>
            <a:pPr lvl="0"/>
            <a:r>
              <a:rPr lang="en-US" dirty="0"/>
              <a:t>Click to edit notes</a:t>
            </a:r>
            <a:endParaRPr lang="en-GB" dirty="0"/>
          </a:p>
        </p:txBody>
      </p:sp>
      <p:sp>
        <p:nvSpPr>
          <p:cNvPr id="2" name="TextBox 1"/>
          <p:cNvSpPr txBox="1"/>
          <p:nvPr userDrawn="1"/>
        </p:nvSpPr>
        <p:spPr>
          <a:xfrm>
            <a:off x="179513" y="311438"/>
            <a:ext cx="2160240" cy="646331"/>
          </a:xfrm>
          <a:prstGeom prst="rect">
            <a:avLst/>
          </a:prstGeom>
          <a:noFill/>
        </p:spPr>
        <p:txBody>
          <a:bodyPr wrap="square" rtlCol="0">
            <a:spAutoFit/>
          </a:bodyPr>
          <a:lstStyle/>
          <a:p>
            <a:r>
              <a:rPr lang="en-AU" sz="3600" dirty="0">
                <a:solidFill>
                  <a:schemeClr val="bg1"/>
                </a:solidFill>
              </a:rPr>
              <a:t>EXCERCISE</a:t>
            </a:r>
            <a:endParaRPr lang="en-GB" sz="3600" dirty="0">
              <a:solidFill>
                <a:schemeClr val="bg1"/>
              </a:solidFill>
            </a:endParaRPr>
          </a:p>
        </p:txBody>
      </p:sp>
      <p:sp>
        <p:nvSpPr>
          <p:cNvPr id="8" name="Text Placeholder 7"/>
          <p:cNvSpPr>
            <a:spLocks noGrp="1"/>
          </p:cNvSpPr>
          <p:nvPr>
            <p:ph type="body" sz="quarter" idx="11"/>
          </p:nvPr>
        </p:nvSpPr>
        <p:spPr>
          <a:xfrm>
            <a:off x="323850" y="1200150"/>
            <a:ext cx="6264275" cy="3394075"/>
          </a:xfrm>
        </p:spPr>
        <p:txBody>
          <a:bodyPr/>
          <a:lstStyle>
            <a:lvl1pPr marL="514350" indent="-514350">
              <a:buFont typeface="+mj-lt"/>
              <a:buAutoNum type="arabicPeriod"/>
              <a:defRPr>
                <a:solidFill>
                  <a:schemeClr val="tx1">
                    <a:lumMod val="95000"/>
                    <a:lumOff val="5000"/>
                  </a:schemeClr>
                </a:solidFill>
              </a:defRPr>
            </a:lvl1pPr>
            <a:lvl2pPr marL="914400" indent="-457200">
              <a:buFont typeface="+mj-lt"/>
              <a:buAutoNum type="alphaLcParenR"/>
              <a:defRPr>
                <a:solidFill>
                  <a:schemeClr val="tx1">
                    <a:lumMod val="95000"/>
                    <a:lumOff val="5000"/>
                  </a:schemeClr>
                </a:solidFill>
              </a:defRPr>
            </a:lvl2pPr>
            <a:lvl3pPr marL="1371600" indent="-457200">
              <a:buFont typeface="Arial" panose="020B0604020202020204" pitchFamily="34" charset="0"/>
              <a:buChar char="•"/>
              <a:defRPr>
                <a:solidFill>
                  <a:schemeClr val="tx1">
                    <a:lumMod val="95000"/>
                    <a:lumOff val="5000"/>
                  </a:schemeClr>
                </a:solidFill>
              </a:defRPr>
            </a:lvl3pPr>
            <a:lvl4pPr marL="1714500" indent="-342900">
              <a:buFont typeface="Arial" panose="020B0604020202020204" pitchFamily="34" charset="0"/>
              <a:buChar char="•"/>
              <a:defRPr>
                <a:solidFill>
                  <a:schemeClr val="tx1">
                    <a:lumMod val="95000"/>
                    <a:lumOff val="5000"/>
                  </a:schemeClr>
                </a:solidFill>
              </a:defRPr>
            </a:lvl4pPr>
            <a:lvl5pPr marL="2171700" indent="-342900">
              <a:buFont typeface="Arial" panose="020B0604020202020204" pitchFamily="34" charset="0"/>
              <a:buChar char="•"/>
              <a:defRPr>
                <a:solidFill>
                  <a:schemeClr val="tx1">
                    <a:lumMod val="95000"/>
                    <a:lumOff val="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872776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23528" y="205979"/>
            <a:ext cx="8363272" cy="857250"/>
          </a:xfrm>
          <a:prstGeom prst="rect">
            <a:avLst/>
          </a:prstGeom>
        </p:spPr>
        <p:txBody>
          <a:bodyPr vert="horz" lIns="91440" tIns="45720" rIns="91440" bIns="45720" rtlCol="0" anchor="ctr">
            <a:normAutofit/>
          </a:bodyPr>
          <a:lstStyle/>
          <a:p>
            <a:r>
              <a:rPr lang="en-US" dirty="0"/>
              <a:t>Click to edit title</a:t>
            </a:r>
            <a:endParaRPr lang="en-AU" dirty="0"/>
          </a:p>
        </p:txBody>
      </p:sp>
      <p:sp>
        <p:nvSpPr>
          <p:cNvPr id="3" name="Text Placeholder 2"/>
          <p:cNvSpPr>
            <a:spLocks noGrp="1"/>
          </p:cNvSpPr>
          <p:nvPr>
            <p:ph type="body" idx="1"/>
          </p:nvPr>
        </p:nvSpPr>
        <p:spPr>
          <a:xfrm>
            <a:off x="323528" y="1200151"/>
            <a:ext cx="7776864" cy="3394472"/>
          </a:xfrm>
          <a:prstGeom prst="rect">
            <a:avLst/>
          </a:prstGeom>
        </p:spPr>
        <p:txBody>
          <a:bodyPr vert="horz" lIns="91440" tIns="45720" rIns="91440" bIns="45720" rtlCol="0">
            <a:norm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Tree>
    <p:extLst>
      <p:ext uri="{BB962C8B-B14F-4D97-AF65-F5344CB8AC3E}">
        <p14:creationId xmlns:p14="http://schemas.microsoft.com/office/powerpoint/2010/main" val="23196743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8" r:id="rId3"/>
    <p:sldLayoutId id="2147483657" r:id="rId4"/>
    <p:sldLayoutId id="2147483659" r:id="rId5"/>
    <p:sldLayoutId id="2147483660" r:id="rId6"/>
  </p:sldLayoutIdLst>
  <p:hf hdr="0" ftr="0" dt="0"/>
  <p:txStyles>
    <p:titleStyle>
      <a:lvl1pPr algn="l" defTabSz="914400" rtl="0" eaLnBrk="1" latinLnBrk="0" hangingPunct="1">
        <a:spcBef>
          <a:spcPct val="0"/>
        </a:spcBef>
        <a:buNone/>
        <a:defRPr sz="3600" b="0" i="0" u="none" kern="1200">
          <a:solidFill>
            <a:srgbClr val="00B0F0"/>
          </a:solidFill>
          <a:latin typeface="+mj-lt"/>
          <a:ea typeface="+mj-ea"/>
          <a:cs typeface="+mj-cs"/>
        </a:defRPr>
      </a:lvl1pPr>
    </p:titleStyle>
    <p:bodyStyle>
      <a:lvl1pPr marL="342900" indent="-342900" algn="l" defTabSz="914400" rtl="0" eaLnBrk="1" latinLnBrk="0" hangingPunct="1">
        <a:spcBef>
          <a:spcPct val="20000"/>
        </a:spcBef>
        <a:buClr>
          <a:srgbClr val="92D050"/>
        </a:buClr>
        <a:buFont typeface="Arial" panose="020B0604020202020204" pitchFamily="34" charset="0"/>
        <a:buChar char="•"/>
        <a:defRPr sz="2800" kern="1200">
          <a:solidFill>
            <a:schemeClr val="bg1"/>
          </a:solidFill>
          <a:latin typeface="+mn-lt"/>
          <a:ea typeface="+mn-ea"/>
          <a:cs typeface="+mn-cs"/>
        </a:defRPr>
      </a:lvl1pPr>
      <a:lvl2pPr marL="742950" indent="-285750" algn="l" defTabSz="914400" rtl="0" eaLnBrk="1" latinLnBrk="0" hangingPunct="1">
        <a:spcBef>
          <a:spcPct val="20000"/>
        </a:spcBef>
        <a:buClr>
          <a:srgbClr val="00B0F0"/>
        </a:buClr>
        <a:buFont typeface="Arial" panose="020B0604020202020204" pitchFamily="34" charset="0"/>
        <a:buChar char="–"/>
        <a:defRPr sz="2400" b="0" i="0" u="none" kern="1200">
          <a:solidFill>
            <a:schemeClr val="bg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cs.usfca.edu/~galles/visualization/RedBlack.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www.cs.umd.edu/~meesh/420/Notes/PMQuadtree/pm_quadtree_samet.pdf" TargetMode="External"/><Relationship Id="rId2" Type="http://schemas.openxmlformats.org/officeDocument/2006/relationships/hyperlink" Target="https://www.cs.princeton.edu/~rs/talks/LLRB/LLRB.pdf" TargetMode="External"/><Relationship Id="rId1" Type="http://schemas.openxmlformats.org/officeDocument/2006/relationships/slideLayout" Target="../slideLayouts/slideLayout2.xml"/><Relationship Id="rId4" Type="http://schemas.openxmlformats.org/officeDocument/2006/relationships/hyperlink" Target="http://web.cs.wpi.edu/~matt/courses/cs563/talks/bsp/bsp.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a:t>Advanced Trees</a:t>
            </a:r>
            <a:endParaRPr lang="en-GB" dirty="0"/>
          </a:p>
        </p:txBody>
      </p:sp>
      <p:sp>
        <p:nvSpPr>
          <p:cNvPr id="3" name="Subtitle 2"/>
          <p:cNvSpPr>
            <a:spLocks noGrp="1"/>
          </p:cNvSpPr>
          <p:nvPr>
            <p:ph type="subTitle" idx="1"/>
          </p:nvPr>
        </p:nvSpPr>
        <p:spPr/>
        <p:txBody>
          <a:bodyPr/>
          <a:lstStyle/>
          <a:p>
            <a:r>
              <a:rPr lang="en-AU" dirty="0"/>
              <a:t>Red-Black Trees and Spatial Trees</a:t>
            </a:r>
          </a:p>
          <a:p>
            <a:endParaRPr lang="en-GB" dirty="0"/>
          </a:p>
        </p:txBody>
      </p:sp>
      <p:sp>
        <p:nvSpPr>
          <p:cNvPr id="4" name="Text Placeholder 3"/>
          <p:cNvSpPr>
            <a:spLocks noGrp="1"/>
          </p:cNvSpPr>
          <p:nvPr>
            <p:ph type="body" sz="quarter" idx="11"/>
          </p:nvPr>
        </p:nvSpPr>
        <p:spPr/>
        <p:txBody>
          <a:bodyPr/>
          <a:lstStyle/>
          <a:p>
            <a:endParaRPr lang="en-GB" dirty="0"/>
          </a:p>
        </p:txBody>
      </p:sp>
      <p:sp>
        <p:nvSpPr>
          <p:cNvPr id="5" name="Text Placeholder 4"/>
          <p:cNvSpPr>
            <a:spLocks noGrp="1"/>
          </p:cNvSpPr>
          <p:nvPr>
            <p:ph type="body" sz="quarter" idx="12"/>
          </p:nvPr>
        </p:nvSpPr>
        <p:spPr/>
        <p:txBody>
          <a:bodyPr/>
          <a:lstStyle/>
          <a:p>
            <a:r>
              <a:rPr lang="en-AU" dirty="0"/>
              <a:t>Programming – Code </a:t>
            </a:r>
            <a:r>
              <a:rPr lang="en-AU"/>
              <a:t>Design &amp; </a:t>
            </a:r>
            <a:r>
              <a:rPr lang="en-AU" dirty="0"/>
              <a:t>Data Structures</a:t>
            </a:r>
            <a:endParaRPr lang="en-GB" dirty="0"/>
          </a:p>
        </p:txBody>
      </p:sp>
    </p:spTree>
    <p:extLst>
      <p:ext uri="{BB962C8B-B14F-4D97-AF65-F5344CB8AC3E}">
        <p14:creationId xmlns:p14="http://schemas.microsoft.com/office/powerpoint/2010/main" val="1041550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a:t>Performance</a:t>
            </a:r>
          </a:p>
        </p:txBody>
      </p:sp>
      <p:sp>
        <p:nvSpPr>
          <p:cNvPr id="5" name="Content Placeholder 4"/>
          <p:cNvSpPr>
            <a:spLocks noGrp="1"/>
          </p:cNvSpPr>
          <p:nvPr>
            <p:ph idx="4294967295"/>
          </p:nvPr>
        </p:nvSpPr>
        <p:spPr>
          <a:xfrm>
            <a:off x="323528" y="1200150"/>
            <a:ext cx="7704856" cy="1227584"/>
          </a:xfrm>
          <a:prstGeom prst="rect">
            <a:avLst/>
          </a:prstGeom>
        </p:spPr>
        <p:txBody>
          <a:bodyPr>
            <a:normAutofit fontScale="77500" lnSpcReduction="20000"/>
          </a:bodyPr>
          <a:lstStyle/>
          <a:p>
            <a:r>
              <a:rPr lang="en-AU" dirty="0"/>
              <a:t>Significantly more efficient than a normal binary search tree:</a:t>
            </a:r>
          </a:p>
          <a:p>
            <a:pPr lvl="1"/>
            <a:r>
              <a:rPr lang="en-AU" dirty="0"/>
              <a:t>Binary Tree Search: O(n)</a:t>
            </a:r>
          </a:p>
          <a:p>
            <a:pPr lvl="1"/>
            <a:r>
              <a:rPr lang="en-AU" dirty="0"/>
              <a:t>Red-Black Tree Search: O(log(n))</a:t>
            </a:r>
          </a:p>
          <a:p>
            <a:pPr lvl="1"/>
            <a:endParaRPr lang="en-AU" dirty="0"/>
          </a:p>
        </p:txBody>
      </p:sp>
      <p:graphicFrame>
        <p:nvGraphicFramePr>
          <p:cNvPr id="40" name="Chart 39"/>
          <p:cNvGraphicFramePr/>
          <p:nvPr>
            <p:extLst/>
          </p:nvPr>
        </p:nvGraphicFramePr>
        <p:xfrm>
          <a:off x="2555776" y="2283718"/>
          <a:ext cx="3984104" cy="265606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19752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a:t>Insertion</a:t>
            </a:r>
            <a:endParaRPr lang="en-AU" dirty="0"/>
          </a:p>
        </p:txBody>
      </p:sp>
      <p:sp>
        <p:nvSpPr>
          <p:cNvPr id="5" name="Content Placeholder 4"/>
          <p:cNvSpPr>
            <a:spLocks noGrp="1"/>
          </p:cNvSpPr>
          <p:nvPr>
            <p:ph idx="10"/>
          </p:nvPr>
        </p:nvSpPr>
        <p:spPr/>
        <p:txBody>
          <a:bodyPr>
            <a:normAutofit lnSpcReduction="10000"/>
          </a:bodyPr>
          <a:lstStyle/>
          <a:p>
            <a:r>
              <a:rPr lang="en-AU" dirty="0"/>
              <a:t>New nodes are inserted just like in a binary tree except that the node starts red</a:t>
            </a:r>
          </a:p>
          <a:p>
            <a:r>
              <a:rPr lang="en-AU" dirty="0"/>
              <a:t>Once the node has been inserted, nodes can be repositioned or recoloured to keep the rules and the balance of the tree intact</a:t>
            </a:r>
          </a:p>
          <a:p>
            <a:pPr lvl="1"/>
            <a:r>
              <a:rPr lang="en-AU" dirty="0"/>
              <a:t>The algorithm itself is beyond the scope of this lesson</a:t>
            </a:r>
          </a:p>
          <a:p>
            <a:pPr lvl="1"/>
            <a:r>
              <a:rPr lang="en-AU" dirty="0"/>
              <a:t>We can watch it here: </a:t>
            </a:r>
          </a:p>
          <a:p>
            <a:pPr lvl="2"/>
            <a:r>
              <a:rPr lang="en-AU" dirty="0">
                <a:hlinkClick r:id="rId2"/>
              </a:rPr>
              <a:t>https://www.cs.usfca.edu/~galles/visualization/RedBlack.html</a:t>
            </a:r>
            <a:endParaRPr lang="en-AU" dirty="0"/>
          </a:p>
          <a:p>
            <a:pPr lvl="1"/>
            <a:endParaRPr lang="en-AU" dirty="0"/>
          </a:p>
          <a:p>
            <a:pPr lvl="1"/>
            <a:endParaRPr lang="en-AU" dirty="0"/>
          </a:p>
        </p:txBody>
      </p:sp>
    </p:spTree>
    <p:extLst>
      <p:ext uri="{BB962C8B-B14F-4D97-AF65-F5344CB8AC3E}">
        <p14:creationId xmlns:p14="http://schemas.microsoft.com/office/powerpoint/2010/main" val="411430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a:t>Spatial Trees</a:t>
            </a:r>
            <a:endParaRPr lang="en-AU" dirty="0"/>
          </a:p>
        </p:txBody>
      </p:sp>
      <p:sp>
        <p:nvSpPr>
          <p:cNvPr id="5" name="Content Placeholder 4"/>
          <p:cNvSpPr>
            <a:spLocks noGrp="1"/>
          </p:cNvSpPr>
          <p:nvPr>
            <p:ph idx="10"/>
          </p:nvPr>
        </p:nvSpPr>
        <p:spPr/>
        <p:txBody>
          <a:bodyPr>
            <a:normAutofit fontScale="77500" lnSpcReduction="20000"/>
          </a:bodyPr>
          <a:lstStyle/>
          <a:p>
            <a:r>
              <a:rPr lang="en-AU" dirty="0"/>
              <a:t>Spatial Trees are used to describe </a:t>
            </a:r>
            <a:r>
              <a:rPr lang="en-AU" dirty="0">
                <a:solidFill>
                  <a:srgbClr val="00B0F0"/>
                </a:solidFill>
              </a:rPr>
              <a:t>physical space </a:t>
            </a:r>
            <a:r>
              <a:rPr lang="en-AU" dirty="0"/>
              <a:t>in a tree structure</a:t>
            </a:r>
          </a:p>
          <a:p>
            <a:r>
              <a:rPr lang="en-AU" dirty="0"/>
              <a:t>Used for physics calculations, AI, rendering, or even just to work out how close two objects are to one another</a:t>
            </a:r>
          </a:p>
          <a:p>
            <a:r>
              <a:rPr lang="en-AU" dirty="0"/>
              <a:t>Very useful in games: Imagine the player has just thrown a grenade and we need to damage all enemies caught within its blast</a:t>
            </a:r>
          </a:p>
          <a:p>
            <a:pPr lvl="1"/>
            <a:r>
              <a:rPr lang="en-AU" dirty="0"/>
              <a:t>We could test against every enemy in the level to see how far away they are but this could be very expensive if there are a lot of enemies</a:t>
            </a:r>
          </a:p>
          <a:p>
            <a:pPr lvl="1"/>
            <a:r>
              <a:rPr lang="en-AU" dirty="0"/>
              <a:t>A spatial tree allows us to narrow down our search first to just those enemies that are roughly in the same area as the explosion, and then perform more precise checks against them</a:t>
            </a:r>
          </a:p>
          <a:p>
            <a:pPr lvl="1"/>
            <a:endParaRPr lang="en-AU" dirty="0"/>
          </a:p>
        </p:txBody>
      </p:sp>
    </p:spTree>
    <p:extLst>
      <p:ext uri="{BB962C8B-B14F-4D97-AF65-F5344CB8AC3E}">
        <p14:creationId xmlns:p14="http://schemas.microsoft.com/office/powerpoint/2010/main" val="2053056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p:cNvSpPr/>
          <p:nvPr/>
        </p:nvSpPr>
        <p:spPr>
          <a:xfrm>
            <a:off x="6006840" y="2241979"/>
            <a:ext cx="405424" cy="405424"/>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Title 3"/>
          <p:cNvSpPr>
            <a:spLocks noGrp="1"/>
          </p:cNvSpPr>
          <p:nvPr>
            <p:ph type="title"/>
          </p:nvPr>
        </p:nvSpPr>
        <p:spPr/>
        <p:txBody>
          <a:bodyPr/>
          <a:lstStyle/>
          <a:p>
            <a:r>
              <a:rPr lang="en-AU"/>
              <a:t>The problem…</a:t>
            </a:r>
            <a:endParaRPr lang="en-AU" dirty="0"/>
          </a:p>
        </p:txBody>
      </p:sp>
      <p:sp>
        <p:nvSpPr>
          <p:cNvPr id="5" name="Content Placeholder 4"/>
          <p:cNvSpPr>
            <a:spLocks noGrp="1"/>
          </p:cNvSpPr>
          <p:nvPr>
            <p:ph idx="10"/>
          </p:nvPr>
        </p:nvSpPr>
        <p:spPr>
          <a:xfrm>
            <a:off x="323850" y="1203325"/>
            <a:ext cx="4723118" cy="3384649"/>
          </a:xfrm>
        </p:spPr>
        <p:txBody>
          <a:bodyPr>
            <a:normAutofit/>
          </a:bodyPr>
          <a:lstStyle/>
          <a:p>
            <a:r>
              <a:rPr lang="en-AU" dirty="0"/>
              <a:t>The green diamond throws a grenade (yellow circle)</a:t>
            </a:r>
          </a:p>
          <a:p>
            <a:r>
              <a:rPr lang="en-AU" dirty="0"/>
              <a:t>How many of the red enemies are inside the blast?</a:t>
            </a:r>
          </a:p>
          <a:p>
            <a:r>
              <a:rPr lang="en-AU" dirty="0"/>
              <a:t>We could check all of them, but that’s expensive</a:t>
            </a:r>
          </a:p>
        </p:txBody>
      </p:sp>
      <p:sp>
        <p:nvSpPr>
          <p:cNvPr id="2" name="Rectangle 1"/>
          <p:cNvSpPr/>
          <p:nvPr/>
        </p:nvSpPr>
        <p:spPr>
          <a:xfrm>
            <a:off x="5220174" y="1347614"/>
            <a:ext cx="2736304" cy="2736304"/>
          </a:xfrm>
          <a:prstGeom prst="rect">
            <a:avLst/>
          </a:prstGeom>
          <a:noFill/>
          <a:ln>
            <a:solidFill>
              <a:srgbClr val="FF000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Diamond 7"/>
          <p:cNvSpPr/>
          <p:nvPr/>
        </p:nvSpPr>
        <p:spPr>
          <a:xfrm>
            <a:off x="5405363" y="2401436"/>
            <a:ext cx="154147" cy="202320"/>
          </a:xfrm>
          <a:prstGeom prst="diamond">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Oval 10"/>
          <p:cNvSpPr/>
          <p:nvPr/>
        </p:nvSpPr>
        <p:spPr>
          <a:xfrm>
            <a:off x="6064374" y="2344451"/>
            <a:ext cx="72008" cy="96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9" name="Oval 88"/>
          <p:cNvSpPr/>
          <p:nvPr/>
        </p:nvSpPr>
        <p:spPr>
          <a:xfrm>
            <a:off x="6216774" y="2496851"/>
            <a:ext cx="72008" cy="96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0" name="Oval 89"/>
          <p:cNvSpPr/>
          <p:nvPr/>
        </p:nvSpPr>
        <p:spPr>
          <a:xfrm>
            <a:off x="6271362" y="1713708"/>
            <a:ext cx="72008" cy="96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1" name="Oval 90"/>
          <p:cNvSpPr/>
          <p:nvPr/>
        </p:nvSpPr>
        <p:spPr>
          <a:xfrm>
            <a:off x="6845533" y="2178344"/>
            <a:ext cx="72008" cy="96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3" name="Oval 92"/>
          <p:cNvSpPr/>
          <p:nvPr/>
        </p:nvSpPr>
        <p:spPr>
          <a:xfrm>
            <a:off x="6161578" y="3110599"/>
            <a:ext cx="72008" cy="96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4" name="Oval 93"/>
          <p:cNvSpPr/>
          <p:nvPr/>
        </p:nvSpPr>
        <p:spPr>
          <a:xfrm>
            <a:off x="7567764" y="1709363"/>
            <a:ext cx="72008" cy="96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5" name="Oval 94"/>
          <p:cNvSpPr/>
          <p:nvPr/>
        </p:nvSpPr>
        <p:spPr>
          <a:xfrm>
            <a:off x="5558789" y="1707628"/>
            <a:ext cx="72008" cy="96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63" name="Straight Arrow Connector 62"/>
          <p:cNvCxnSpPr>
            <a:stCxn id="8" idx="3"/>
          </p:cNvCxnSpPr>
          <p:nvPr/>
        </p:nvCxnSpPr>
        <p:spPr>
          <a:xfrm flipV="1">
            <a:off x="5559510" y="2454838"/>
            <a:ext cx="619313" cy="47758"/>
          </a:xfrm>
          <a:prstGeom prst="straightConnector1">
            <a:avLst/>
          </a:prstGeom>
          <a:ln w="60325">
            <a:solidFill>
              <a:schemeClr val="accent1">
                <a:shade val="95000"/>
                <a:satMod val="105000"/>
                <a:alpha val="41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3" name="Oval 52"/>
          <p:cNvSpPr/>
          <p:nvPr/>
        </p:nvSpPr>
        <p:spPr>
          <a:xfrm>
            <a:off x="6313978" y="3262999"/>
            <a:ext cx="72008" cy="96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4" name="Oval 53"/>
          <p:cNvSpPr/>
          <p:nvPr/>
        </p:nvSpPr>
        <p:spPr>
          <a:xfrm>
            <a:off x="6116299" y="3293239"/>
            <a:ext cx="72008" cy="96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5" name="Oval 54"/>
          <p:cNvSpPr/>
          <p:nvPr/>
        </p:nvSpPr>
        <p:spPr>
          <a:xfrm>
            <a:off x="5620154" y="3723878"/>
            <a:ext cx="72008" cy="96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6" name="Oval 55"/>
          <p:cNvSpPr/>
          <p:nvPr/>
        </p:nvSpPr>
        <p:spPr>
          <a:xfrm>
            <a:off x="7112363" y="2382167"/>
            <a:ext cx="72008" cy="96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7" name="Oval 56"/>
          <p:cNvSpPr/>
          <p:nvPr/>
        </p:nvSpPr>
        <p:spPr>
          <a:xfrm>
            <a:off x="7040355" y="2214189"/>
            <a:ext cx="72008" cy="96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6156924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a:t>Spatial Trees</a:t>
            </a:r>
          </a:p>
        </p:txBody>
      </p:sp>
      <p:sp>
        <p:nvSpPr>
          <p:cNvPr id="5" name="Content Placeholder 4"/>
          <p:cNvSpPr>
            <a:spLocks noGrp="1"/>
          </p:cNvSpPr>
          <p:nvPr>
            <p:ph idx="10"/>
          </p:nvPr>
        </p:nvSpPr>
        <p:spPr/>
        <p:txBody>
          <a:bodyPr>
            <a:normAutofit fontScale="77500" lnSpcReduction="20000"/>
          </a:bodyPr>
          <a:lstStyle/>
          <a:p>
            <a:r>
              <a:rPr lang="en-AU" dirty="0"/>
              <a:t>The most common types of spatial trees are:</a:t>
            </a:r>
          </a:p>
          <a:p>
            <a:pPr lvl="1"/>
            <a:r>
              <a:rPr lang="en-AU" dirty="0" err="1">
                <a:solidFill>
                  <a:srgbClr val="00B0F0"/>
                </a:solidFill>
              </a:rPr>
              <a:t>Quadtrees</a:t>
            </a:r>
            <a:endParaRPr lang="en-AU" dirty="0">
              <a:solidFill>
                <a:srgbClr val="00B0F0"/>
              </a:solidFill>
            </a:endParaRPr>
          </a:p>
          <a:p>
            <a:pPr lvl="2"/>
            <a:r>
              <a:rPr lang="en-AU" dirty="0"/>
              <a:t>Fairly easy to implement and good for top-down or 2D games</a:t>
            </a:r>
          </a:p>
          <a:p>
            <a:pPr lvl="2"/>
            <a:r>
              <a:rPr lang="en-AU" dirty="0"/>
              <a:t>e.g. RTS games, retro RPGs, </a:t>
            </a:r>
            <a:r>
              <a:rPr lang="en-AU" dirty="0" err="1"/>
              <a:t>etc</a:t>
            </a:r>
            <a:endParaRPr lang="en-AU" dirty="0"/>
          </a:p>
          <a:p>
            <a:pPr lvl="1"/>
            <a:r>
              <a:rPr lang="en-AU" dirty="0">
                <a:solidFill>
                  <a:srgbClr val="00B0F0"/>
                </a:solidFill>
              </a:rPr>
              <a:t>Binary Space Partition Trees (BSP Trees)</a:t>
            </a:r>
          </a:p>
          <a:p>
            <a:pPr lvl="2"/>
            <a:r>
              <a:rPr lang="en-AU" dirty="0"/>
              <a:t>Used in a lot of old famous FPS games (Unreal, Quake, Half-Life, Portal, </a:t>
            </a:r>
            <a:r>
              <a:rPr lang="en-AU" dirty="0" err="1"/>
              <a:t>etc</a:t>
            </a:r>
            <a:r>
              <a:rPr lang="en-AU" dirty="0"/>
              <a:t>)</a:t>
            </a:r>
          </a:p>
          <a:p>
            <a:pPr lvl="2"/>
            <a:r>
              <a:rPr lang="en-AU" dirty="0"/>
              <a:t>Not used as much now</a:t>
            </a:r>
          </a:p>
          <a:p>
            <a:pPr lvl="1"/>
            <a:r>
              <a:rPr lang="en-AU" dirty="0" err="1">
                <a:solidFill>
                  <a:srgbClr val="00B0F0"/>
                </a:solidFill>
              </a:rPr>
              <a:t>Octrees</a:t>
            </a:r>
            <a:endParaRPr lang="en-AU" dirty="0">
              <a:solidFill>
                <a:srgbClr val="00B0F0"/>
              </a:solidFill>
            </a:endParaRPr>
          </a:p>
          <a:p>
            <a:pPr lvl="2"/>
            <a:r>
              <a:rPr lang="en-AU" dirty="0"/>
              <a:t>Good for when objects are clustered in 3D space</a:t>
            </a:r>
          </a:p>
          <a:p>
            <a:pPr lvl="2"/>
            <a:r>
              <a:rPr lang="en-AU" dirty="0"/>
              <a:t>e.g. space games, games where height is as important as width and length</a:t>
            </a:r>
          </a:p>
          <a:p>
            <a:pPr lvl="1"/>
            <a:r>
              <a:rPr lang="en-AU" dirty="0">
                <a:solidFill>
                  <a:srgbClr val="00B0F0"/>
                </a:solidFill>
              </a:rPr>
              <a:t>K-D Trees</a:t>
            </a:r>
          </a:p>
          <a:p>
            <a:pPr lvl="2"/>
            <a:r>
              <a:rPr lang="en-AU" dirty="0"/>
              <a:t>A hybrid of BSP and Quad trees</a:t>
            </a:r>
          </a:p>
          <a:p>
            <a:pPr lvl="1"/>
            <a:endParaRPr lang="en-AU" dirty="0"/>
          </a:p>
          <a:p>
            <a:pPr lvl="1"/>
            <a:endParaRPr lang="en-AU" dirty="0"/>
          </a:p>
        </p:txBody>
      </p:sp>
    </p:spTree>
    <p:extLst>
      <p:ext uri="{BB962C8B-B14F-4D97-AF65-F5344CB8AC3E}">
        <p14:creationId xmlns:p14="http://schemas.microsoft.com/office/powerpoint/2010/main" val="37663353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a:t>Quadtrees</a:t>
            </a:r>
            <a:endParaRPr lang="en-AU" dirty="0"/>
          </a:p>
        </p:txBody>
      </p:sp>
      <p:sp>
        <p:nvSpPr>
          <p:cNvPr id="5" name="Content Placeholder 4"/>
          <p:cNvSpPr>
            <a:spLocks noGrp="1"/>
          </p:cNvSpPr>
          <p:nvPr>
            <p:ph idx="10"/>
          </p:nvPr>
        </p:nvSpPr>
        <p:spPr>
          <a:xfrm>
            <a:off x="323850" y="1203325"/>
            <a:ext cx="7776542" cy="792361"/>
          </a:xfrm>
        </p:spPr>
        <p:txBody>
          <a:bodyPr>
            <a:normAutofit fontScale="92500" lnSpcReduction="20000"/>
          </a:bodyPr>
          <a:lstStyle/>
          <a:p>
            <a:r>
              <a:rPr lang="en-AU" dirty="0"/>
              <a:t>First we treat the level as a giant square and add that to our tree as the root node</a:t>
            </a:r>
          </a:p>
          <a:p>
            <a:pPr lvl="1"/>
            <a:endParaRPr lang="en-AU" dirty="0"/>
          </a:p>
          <a:p>
            <a:pPr lvl="1"/>
            <a:endParaRPr lang="en-AU" dirty="0"/>
          </a:p>
        </p:txBody>
      </p:sp>
      <p:sp>
        <p:nvSpPr>
          <p:cNvPr id="2" name="Rectangle 1"/>
          <p:cNvSpPr/>
          <p:nvPr/>
        </p:nvSpPr>
        <p:spPr>
          <a:xfrm>
            <a:off x="4860032" y="1995686"/>
            <a:ext cx="2736304" cy="273630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Oval 9"/>
          <p:cNvSpPr/>
          <p:nvPr/>
        </p:nvSpPr>
        <p:spPr>
          <a:xfrm>
            <a:off x="2267744" y="1995686"/>
            <a:ext cx="288032" cy="288032"/>
          </a:xfrm>
          <a:prstGeom prst="ellipse">
            <a:avLst/>
          </a:prstGeom>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rgbClr val="FF0000"/>
                </a:solidFill>
              </a:rPr>
              <a:t>R</a:t>
            </a:r>
          </a:p>
        </p:txBody>
      </p:sp>
      <p:cxnSp>
        <p:nvCxnSpPr>
          <p:cNvPr id="12" name="Straight Arrow Connector 11"/>
          <p:cNvCxnSpPr/>
          <p:nvPr/>
        </p:nvCxnSpPr>
        <p:spPr>
          <a:xfrm flipH="1" flipV="1">
            <a:off x="2815355" y="2162394"/>
            <a:ext cx="1728192" cy="144016"/>
          </a:xfrm>
          <a:prstGeom prst="straightConnector1">
            <a:avLst/>
          </a:prstGeom>
          <a:ln w="88900">
            <a:solidFill>
              <a:schemeClr val="accent1">
                <a:shade val="95000"/>
                <a:satMod val="105000"/>
                <a:alpha val="48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50070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a:t>Quadtrees</a:t>
            </a:r>
            <a:endParaRPr lang="en-AU" dirty="0"/>
          </a:p>
        </p:txBody>
      </p:sp>
      <p:sp>
        <p:nvSpPr>
          <p:cNvPr id="5" name="Content Placeholder 4"/>
          <p:cNvSpPr>
            <a:spLocks noGrp="1"/>
          </p:cNvSpPr>
          <p:nvPr>
            <p:ph idx="10"/>
          </p:nvPr>
        </p:nvSpPr>
        <p:spPr>
          <a:xfrm>
            <a:off x="323850" y="1203325"/>
            <a:ext cx="7776542" cy="789971"/>
          </a:xfrm>
        </p:spPr>
        <p:txBody>
          <a:bodyPr>
            <a:normAutofit fontScale="85000" lnSpcReduction="10000"/>
          </a:bodyPr>
          <a:lstStyle/>
          <a:p>
            <a:r>
              <a:rPr lang="en-AU" dirty="0"/>
              <a:t>Then we divide the level into four large squares (quads), and each of these is added as a child of the root</a:t>
            </a:r>
          </a:p>
          <a:p>
            <a:pPr lvl="1"/>
            <a:endParaRPr lang="en-AU" dirty="0"/>
          </a:p>
          <a:p>
            <a:pPr lvl="1"/>
            <a:endParaRPr lang="en-AU" dirty="0"/>
          </a:p>
        </p:txBody>
      </p:sp>
      <p:sp>
        <p:nvSpPr>
          <p:cNvPr id="2" name="Rectangle 1"/>
          <p:cNvSpPr/>
          <p:nvPr/>
        </p:nvSpPr>
        <p:spPr>
          <a:xfrm>
            <a:off x="4860032" y="1995686"/>
            <a:ext cx="2736304" cy="273630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Oval 9"/>
          <p:cNvSpPr/>
          <p:nvPr/>
        </p:nvSpPr>
        <p:spPr>
          <a:xfrm>
            <a:off x="2267744" y="1995686"/>
            <a:ext cx="288032" cy="288032"/>
          </a:xfrm>
          <a:prstGeom prst="ellipse">
            <a:avLst/>
          </a:prstGeom>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rgbClr val="FF0000"/>
                </a:solidFill>
              </a:rPr>
              <a:t>R</a:t>
            </a:r>
          </a:p>
        </p:txBody>
      </p:sp>
      <p:cxnSp>
        <p:nvCxnSpPr>
          <p:cNvPr id="12" name="Straight Arrow Connector 11"/>
          <p:cNvCxnSpPr/>
          <p:nvPr/>
        </p:nvCxnSpPr>
        <p:spPr>
          <a:xfrm flipH="1">
            <a:off x="4197063" y="2715766"/>
            <a:ext cx="518953" cy="22514"/>
          </a:xfrm>
          <a:prstGeom prst="straightConnector1">
            <a:avLst/>
          </a:prstGeom>
          <a:ln w="88900">
            <a:solidFill>
              <a:schemeClr val="accent1">
                <a:shade val="95000"/>
                <a:satMod val="105000"/>
                <a:alpha val="48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p:cNvCxnSpPr>
            <a:stCxn id="2" idx="0"/>
            <a:endCxn id="2" idx="2"/>
          </p:cNvCxnSpPr>
          <p:nvPr/>
        </p:nvCxnSpPr>
        <p:spPr>
          <a:xfrm>
            <a:off x="6228184" y="1995686"/>
            <a:ext cx="0" cy="273630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2" idx="1"/>
            <a:endCxn id="2" idx="3"/>
          </p:cNvCxnSpPr>
          <p:nvPr/>
        </p:nvCxnSpPr>
        <p:spPr>
          <a:xfrm>
            <a:off x="4860032" y="3363838"/>
            <a:ext cx="2736304"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759555" y="2571750"/>
            <a:ext cx="288032" cy="288032"/>
          </a:xfrm>
          <a:prstGeom prst="ellipse">
            <a:avLst/>
          </a:prstGeom>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2">
                    <a:lumMod val="20000"/>
                    <a:lumOff val="80000"/>
                  </a:schemeClr>
                </a:solidFill>
              </a:rPr>
              <a:t>A</a:t>
            </a:r>
          </a:p>
        </p:txBody>
      </p:sp>
      <p:sp>
        <p:nvSpPr>
          <p:cNvPr id="14" name="Oval 13"/>
          <p:cNvSpPr/>
          <p:nvPr/>
        </p:nvSpPr>
        <p:spPr>
          <a:xfrm>
            <a:off x="1759229" y="2571750"/>
            <a:ext cx="288032" cy="288032"/>
          </a:xfrm>
          <a:prstGeom prst="ellipse">
            <a:avLst/>
          </a:prstGeom>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2">
                    <a:lumMod val="20000"/>
                    <a:lumOff val="80000"/>
                  </a:schemeClr>
                </a:solidFill>
              </a:rPr>
              <a:t>B</a:t>
            </a:r>
          </a:p>
        </p:txBody>
      </p:sp>
      <p:sp>
        <p:nvSpPr>
          <p:cNvPr id="15" name="Oval 14"/>
          <p:cNvSpPr/>
          <p:nvPr/>
        </p:nvSpPr>
        <p:spPr>
          <a:xfrm>
            <a:off x="2758903" y="2571750"/>
            <a:ext cx="288032" cy="288032"/>
          </a:xfrm>
          <a:prstGeom prst="ellipse">
            <a:avLst/>
          </a:prstGeom>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2">
                    <a:lumMod val="20000"/>
                    <a:lumOff val="80000"/>
                  </a:schemeClr>
                </a:solidFill>
              </a:rPr>
              <a:t>C</a:t>
            </a:r>
          </a:p>
        </p:txBody>
      </p:sp>
      <p:sp>
        <p:nvSpPr>
          <p:cNvPr id="16" name="Oval 15"/>
          <p:cNvSpPr/>
          <p:nvPr/>
        </p:nvSpPr>
        <p:spPr>
          <a:xfrm>
            <a:off x="3754802" y="2571750"/>
            <a:ext cx="288032" cy="288032"/>
          </a:xfrm>
          <a:prstGeom prst="ellipse">
            <a:avLst/>
          </a:prstGeom>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2">
                    <a:lumMod val="20000"/>
                    <a:lumOff val="80000"/>
                  </a:schemeClr>
                </a:solidFill>
              </a:rPr>
              <a:t>D</a:t>
            </a:r>
          </a:p>
        </p:txBody>
      </p:sp>
      <p:cxnSp>
        <p:nvCxnSpPr>
          <p:cNvPr id="19" name="Straight Arrow Connector 18"/>
          <p:cNvCxnSpPr>
            <a:stCxn id="10" idx="3"/>
            <a:endCxn id="13" idx="0"/>
          </p:cNvCxnSpPr>
          <p:nvPr/>
        </p:nvCxnSpPr>
        <p:spPr>
          <a:xfrm flipH="1">
            <a:off x="903571" y="2241537"/>
            <a:ext cx="1406354" cy="330213"/>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3"/>
            <a:endCxn id="14" idx="0"/>
          </p:cNvCxnSpPr>
          <p:nvPr/>
        </p:nvCxnSpPr>
        <p:spPr>
          <a:xfrm flipH="1">
            <a:off x="1903245" y="2241537"/>
            <a:ext cx="406680" cy="330213"/>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0" idx="5"/>
            <a:endCxn id="15" idx="0"/>
          </p:cNvCxnSpPr>
          <p:nvPr/>
        </p:nvCxnSpPr>
        <p:spPr>
          <a:xfrm>
            <a:off x="2513595" y="2241537"/>
            <a:ext cx="389324" cy="330213"/>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16" idx="0"/>
          </p:cNvCxnSpPr>
          <p:nvPr/>
        </p:nvCxnSpPr>
        <p:spPr>
          <a:xfrm>
            <a:off x="2553676" y="2241537"/>
            <a:ext cx="1345142" cy="330213"/>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859930" y="1998077"/>
            <a:ext cx="461705" cy="369332"/>
          </a:xfrm>
          <a:prstGeom prst="rect">
            <a:avLst/>
          </a:prstGeom>
          <a:noFill/>
        </p:spPr>
        <p:txBody>
          <a:bodyPr wrap="square" rtlCol="0">
            <a:spAutoFit/>
          </a:bodyPr>
          <a:lstStyle/>
          <a:p>
            <a:r>
              <a:rPr lang="en-AU" dirty="0">
                <a:solidFill>
                  <a:schemeClr val="tx2">
                    <a:lumMod val="20000"/>
                    <a:lumOff val="80000"/>
                  </a:schemeClr>
                </a:solidFill>
              </a:rPr>
              <a:t>A</a:t>
            </a:r>
          </a:p>
        </p:txBody>
      </p:sp>
      <p:sp>
        <p:nvSpPr>
          <p:cNvPr id="30" name="TextBox 29"/>
          <p:cNvSpPr txBox="1"/>
          <p:nvPr/>
        </p:nvSpPr>
        <p:spPr>
          <a:xfrm>
            <a:off x="6265407" y="1998077"/>
            <a:ext cx="461705" cy="369332"/>
          </a:xfrm>
          <a:prstGeom prst="rect">
            <a:avLst/>
          </a:prstGeom>
          <a:noFill/>
        </p:spPr>
        <p:txBody>
          <a:bodyPr wrap="square" rtlCol="0">
            <a:spAutoFit/>
          </a:bodyPr>
          <a:lstStyle/>
          <a:p>
            <a:r>
              <a:rPr lang="en-AU" dirty="0">
                <a:solidFill>
                  <a:schemeClr val="tx2">
                    <a:lumMod val="20000"/>
                    <a:lumOff val="80000"/>
                  </a:schemeClr>
                </a:solidFill>
              </a:rPr>
              <a:t>B</a:t>
            </a:r>
          </a:p>
        </p:txBody>
      </p:sp>
      <p:sp>
        <p:nvSpPr>
          <p:cNvPr id="31" name="TextBox 30"/>
          <p:cNvSpPr txBox="1"/>
          <p:nvPr/>
        </p:nvSpPr>
        <p:spPr>
          <a:xfrm>
            <a:off x="4859930" y="3366229"/>
            <a:ext cx="461705" cy="369332"/>
          </a:xfrm>
          <a:prstGeom prst="rect">
            <a:avLst/>
          </a:prstGeom>
          <a:noFill/>
        </p:spPr>
        <p:txBody>
          <a:bodyPr wrap="square" rtlCol="0">
            <a:spAutoFit/>
          </a:bodyPr>
          <a:lstStyle/>
          <a:p>
            <a:r>
              <a:rPr lang="en-AU" dirty="0">
                <a:solidFill>
                  <a:schemeClr val="tx2">
                    <a:lumMod val="20000"/>
                    <a:lumOff val="80000"/>
                  </a:schemeClr>
                </a:solidFill>
              </a:rPr>
              <a:t>C</a:t>
            </a:r>
          </a:p>
        </p:txBody>
      </p:sp>
      <p:sp>
        <p:nvSpPr>
          <p:cNvPr id="32" name="TextBox 31"/>
          <p:cNvSpPr txBox="1"/>
          <p:nvPr/>
        </p:nvSpPr>
        <p:spPr>
          <a:xfrm>
            <a:off x="6265406" y="3366229"/>
            <a:ext cx="461705" cy="369332"/>
          </a:xfrm>
          <a:prstGeom prst="rect">
            <a:avLst/>
          </a:prstGeom>
          <a:noFill/>
        </p:spPr>
        <p:txBody>
          <a:bodyPr wrap="square" rtlCol="0">
            <a:spAutoFit/>
          </a:bodyPr>
          <a:lstStyle/>
          <a:p>
            <a:r>
              <a:rPr lang="en-AU" dirty="0">
                <a:solidFill>
                  <a:schemeClr val="tx2">
                    <a:lumMod val="20000"/>
                    <a:lumOff val="80000"/>
                  </a:schemeClr>
                </a:solidFill>
              </a:rPr>
              <a:t>D</a:t>
            </a:r>
          </a:p>
        </p:txBody>
      </p:sp>
    </p:spTree>
    <p:extLst>
      <p:ext uri="{BB962C8B-B14F-4D97-AF65-F5344CB8AC3E}">
        <p14:creationId xmlns:p14="http://schemas.microsoft.com/office/powerpoint/2010/main" val="9712320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a:t>Quadtrees</a:t>
            </a:r>
            <a:endParaRPr lang="en-AU" dirty="0"/>
          </a:p>
        </p:txBody>
      </p:sp>
      <p:sp>
        <p:nvSpPr>
          <p:cNvPr id="5" name="Content Placeholder 4"/>
          <p:cNvSpPr>
            <a:spLocks noGrp="1"/>
          </p:cNvSpPr>
          <p:nvPr>
            <p:ph idx="10"/>
          </p:nvPr>
        </p:nvSpPr>
        <p:spPr>
          <a:xfrm>
            <a:off x="323850" y="1203326"/>
            <a:ext cx="7776542" cy="756992"/>
          </a:xfrm>
        </p:spPr>
        <p:txBody>
          <a:bodyPr>
            <a:normAutofit fontScale="85000" lnSpcReduction="10000"/>
          </a:bodyPr>
          <a:lstStyle/>
          <a:p>
            <a:r>
              <a:rPr lang="en-AU" dirty="0"/>
              <a:t>Then we divide each quad into four more squares, and each of these is added as a child of its parent quad</a:t>
            </a:r>
          </a:p>
          <a:p>
            <a:pPr lvl="1"/>
            <a:endParaRPr lang="en-AU" dirty="0"/>
          </a:p>
          <a:p>
            <a:pPr lvl="1"/>
            <a:endParaRPr lang="en-AU" dirty="0"/>
          </a:p>
        </p:txBody>
      </p:sp>
      <p:sp>
        <p:nvSpPr>
          <p:cNvPr id="2" name="Rectangle 1"/>
          <p:cNvSpPr/>
          <p:nvPr/>
        </p:nvSpPr>
        <p:spPr>
          <a:xfrm>
            <a:off x="4860032" y="1995686"/>
            <a:ext cx="2736304" cy="273630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Oval 9"/>
          <p:cNvSpPr/>
          <p:nvPr/>
        </p:nvSpPr>
        <p:spPr>
          <a:xfrm>
            <a:off x="2267744" y="1995686"/>
            <a:ext cx="288032" cy="288032"/>
          </a:xfrm>
          <a:prstGeom prst="ellipse">
            <a:avLst/>
          </a:prstGeom>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rgbClr val="FF0000"/>
                </a:solidFill>
              </a:rPr>
              <a:t>R</a:t>
            </a:r>
          </a:p>
        </p:txBody>
      </p:sp>
      <p:cxnSp>
        <p:nvCxnSpPr>
          <p:cNvPr id="12" name="Straight Arrow Connector 11"/>
          <p:cNvCxnSpPr/>
          <p:nvPr/>
        </p:nvCxnSpPr>
        <p:spPr>
          <a:xfrm flipH="1">
            <a:off x="4517049" y="3060399"/>
            <a:ext cx="129316" cy="940776"/>
          </a:xfrm>
          <a:prstGeom prst="straightConnector1">
            <a:avLst/>
          </a:prstGeom>
          <a:ln w="88900">
            <a:solidFill>
              <a:schemeClr val="accent1">
                <a:shade val="95000"/>
                <a:satMod val="105000"/>
                <a:alpha val="48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p:cNvCxnSpPr>
            <a:stCxn id="2" idx="0"/>
            <a:endCxn id="2" idx="2"/>
          </p:cNvCxnSpPr>
          <p:nvPr/>
        </p:nvCxnSpPr>
        <p:spPr>
          <a:xfrm>
            <a:off x="6228184" y="1995686"/>
            <a:ext cx="0" cy="273630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2" idx="1"/>
            <a:endCxn id="2" idx="3"/>
          </p:cNvCxnSpPr>
          <p:nvPr/>
        </p:nvCxnSpPr>
        <p:spPr>
          <a:xfrm>
            <a:off x="4860032" y="3363838"/>
            <a:ext cx="2736304"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759555" y="2571750"/>
            <a:ext cx="288032" cy="288032"/>
          </a:xfrm>
          <a:prstGeom prst="ellipse">
            <a:avLst/>
          </a:prstGeom>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2">
                    <a:lumMod val="20000"/>
                    <a:lumOff val="80000"/>
                  </a:schemeClr>
                </a:solidFill>
              </a:rPr>
              <a:t>A</a:t>
            </a:r>
          </a:p>
        </p:txBody>
      </p:sp>
      <p:sp>
        <p:nvSpPr>
          <p:cNvPr id="14" name="Oval 13"/>
          <p:cNvSpPr/>
          <p:nvPr/>
        </p:nvSpPr>
        <p:spPr>
          <a:xfrm>
            <a:off x="1759229" y="2571750"/>
            <a:ext cx="288032" cy="288032"/>
          </a:xfrm>
          <a:prstGeom prst="ellipse">
            <a:avLst/>
          </a:prstGeom>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2">
                    <a:lumMod val="20000"/>
                    <a:lumOff val="80000"/>
                  </a:schemeClr>
                </a:solidFill>
              </a:rPr>
              <a:t>B</a:t>
            </a:r>
          </a:p>
        </p:txBody>
      </p:sp>
      <p:sp>
        <p:nvSpPr>
          <p:cNvPr id="15" name="Oval 14"/>
          <p:cNvSpPr/>
          <p:nvPr/>
        </p:nvSpPr>
        <p:spPr>
          <a:xfrm>
            <a:off x="2758903" y="2571750"/>
            <a:ext cx="288032" cy="288032"/>
          </a:xfrm>
          <a:prstGeom prst="ellipse">
            <a:avLst/>
          </a:prstGeom>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2">
                    <a:lumMod val="20000"/>
                    <a:lumOff val="80000"/>
                  </a:schemeClr>
                </a:solidFill>
              </a:rPr>
              <a:t>C</a:t>
            </a:r>
          </a:p>
        </p:txBody>
      </p:sp>
      <p:sp>
        <p:nvSpPr>
          <p:cNvPr id="16" name="Oval 15"/>
          <p:cNvSpPr/>
          <p:nvPr/>
        </p:nvSpPr>
        <p:spPr>
          <a:xfrm>
            <a:off x="3754802" y="2571750"/>
            <a:ext cx="288032" cy="288032"/>
          </a:xfrm>
          <a:prstGeom prst="ellipse">
            <a:avLst/>
          </a:prstGeom>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2">
                    <a:lumMod val="20000"/>
                    <a:lumOff val="80000"/>
                  </a:schemeClr>
                </a:solidFill>
              </a:rPr>
              <a:t>D</a:t>
            </a:r>
          </a:p>
        </p:txBody>
      </p:sp>
      <p:cxnSp>
        <p:nvCxnSpPr>
          <p:cNvPr id="19" name="Straight Arrow Connector 18"/>
          <p:cNvCxnSpPr>
            <a:stCxn id="10" idx="3"/>
            <a:endCxn id="13" idx="0"/>
          </p:cNvCxnSpPr>
          <p:nvPr/>
        </p:nvCxnSpPr>
        <p:spPr>
          <a:xfrm flipH="1">
            <a:off x="903571" y="2241537"/>
            <a:ext cx="1406354" cy="330213"/>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3"/>
            <a:endCxn id="14" idx="0"/>
          </p:cNvCxnSpPr>
          <p:nvPr/>
        </p:nvCxnSpPr>
        <p:spPr>
          <a:xfrm flipH="1">
            <a:off x="1903245" y="2241537"/>
            <a:ext cx="406680" cy="330213"/>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0" idx="5"/>
            <a:endCxn id="15" idx="0"/>
          </p:cNvCxnSpPr>
          <p:nvPr/>
        </p:nvCxnSpPr>
        <p:spPr>
          <a:xfrm>
            <a:off x="2513595" y="2241537"/>
            <a:ext cx="389324" cy="330213"/>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0" idx="5"/>
            <a:endCxn id="16" idx="0"/>
          </p:cNvCxnSpPr>
          <p:nvPr/>
        </p:nvCxnSpPr>
        <p:spPr>
          <a:xfrm>
            <a:off x="2513595" y="2241537"/>
            <a:ext cx="1385223" cy="330213"/>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859930" y="1998077"/>
            <a:ext cx="461705" cy="369332"/>
          </a:xfrm>
          <a:prstGeom prst="rect">
            <a:avLst/>
          </a:prstGeom>
          <a:noFill/>
        </p:spPr>
        <p:txBody>
          <a:bodyPr wrap="square" rtlCol="0">
            <a:spAutoFit/>
          </a:bodyPr>
          <a:lstStyle/>
          <a:p>
            <a:r>
              <a:rPr lang="en-AU" dirty="0">
                <a:solidFill>
                  <a:schemeClr val="tx2">
                    <a:lumMod val="20000"/>
                    <a:lumOff val="80000"/>
                  </a:schemeClr>
                </a:solidFill>
              </a:rPr>
              <a:t>A</a:t>
            </a:r>
          </a:p>
        </p:txBody>
      </p:sp>
      <p:sp>
        <p:nvSpPr>
          <p:cNvPr id="30" name="TextBox 29"/>
          <p:cNvSpPr txBox="1"/>
          <p:nvPr/>
        </p:nvSpPr>
        <p:spPr>
          <a:xfrm>
            <a:off x="6265407" y="1998077"/>
            <a:ext cx="461705" cy="369332"/>
          </a:xfrm>
          <a:prstGeom prst="rect">
            <a:avLst/>
          </a:prstGeom>
          <a:noFill/>
        </p:spPr>
        <p:txBody>
          <a:bodyPr wrap="square" rtlCol="0">
            <a:spAutoFit/>
          </a:bodyPr>
          <a:lstStyle/>
          <a:p>
            <a:r>
              <a:rPr lang="en-AU" dirty="0">
                <a:solidFill>
                  <a:schemeClr val="tx2">
                    <a:lumMod val="20000"/>
                    <a:lumOff val="80000"/>
                  </a:schemeClr>
                </a:solidFill>
              </a:rPr>
              <a:t>B</a:t>
            </a:r>
          </a:p>
        </p:txBody>
      </p:sp>
      <p:sp>
        <p:nvSpPr>
          <p:cNvPr id="31" name="TextBox 30"/>
          <p:cNvSpPr txBox="1"/>
          <p:nvPr/>
        </p:nvSpPr>
        <p:spPr>
          <a:xfrm>
            <a:off x="4859930" y="3366229"/>
            <a:ext cx="461705" cy="369332"/>
          </a:xfrm>
          <a:prstGeom prst="rect">
            <a:avLst/>
          </a:prstGeom>
          <a:noFill/>
        </p:spPr>
        <p:txBody>
          <a:bodyPr wrap="square" rtlCol="0">
            <a:spAutoFit/>
          </a:bodyPr>
          <a:lstStyle/>
          <a:p>
            <a:r>
              <a:rPr lang="en-AU" dirty="0">
                <a:solidFill>
                  <a:schemeClr val="tx2">
                    <a:lumMod val="20000"/>
                    <a:lumOff val="80000"/>
                  </a:schemeClr>
                </a:solidFill>
              </a:rPr>
              <a:t>C</a:t>
            </a:r>
          </a:p>
        </p:txBody>
      </p:sp>
      <p:sp>
        <p:nvSpPr>
          <p:cNvPr id="32" name="TextBox 31"/>
          <p:cNvSpPr txBox="1"/>
          <p:nvPr/>
        </p:nvSpPr>
        <p:spPr>
          <a:xfrm>
            <a:off x="6265406" y="3366229"/>
            <a:ext cx="461705" cy="369332"/>
          </a:xfrm>
          <a:prstGeom prst="rect">
            <a:avLst/>
          </a:prstGeom>
          <a:noFill/>
        </p:spPr>
        <p:txBody>
          <a:bodyPr wrap="square" rtlCol="0">
            <a:spAutoFit/>
          </a:bodyPr>
          <a:lstStyle/>
          <a:p>
            <a:r>
              <a:rPr lang="en-AU" dirty="0">
                <a:solidFill>
                  <a:schemeClr val="tx2">
                    <a:lumMod val="20000"/>
                    <a:lumOff val="80000"/>
                  </a:schemeClr>
                </a:solidFill>
              </a:rPr>
              <a:t>D</a:t>
            </a:r>
          </a:p>
        </p:txBody>
      </p:sp>
      <p:cxnSp>
        <p:nvCxnSpPr>
          <p:cNvPr id="7" name="Straight Connector 6"/>
          <p:cNvCxnSpPr/>
          <p:nvPr/>
        </p:nvCxnSpPr>
        <p:spPr>
          <a:xfrm>
            <a:off x="5528885" y="1995686"/>
            <a:ext cx="0" cy="1368152"/>
          </a:xfrm>
          <a:prstGeom prst="line">
            <a:avLst/>
          </a:prstGeom>
          <a:ln w="127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4859930" y="2678393"/>
            <a:ext cx="1368254" cy="0"/>
          </a:xfrm>
          <a:prstGeom prst="line">
            <a:avLst/>
          </a:prstGeom>
          <a:ln w="127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6897037" y="1995686"/>
            <a:ext cx="0" cy="1368152"/>
          </a:xfrm>
          <a:prstGeom prst="line">
            <a:avLst/>
          </a:prstGeom>
          <a:ln w="127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6228082" y="2678393"/>
            <a:ext cx="1368254" cy="0"/>
          </a:xfrm>
          <a:prstGeom prst="line">
            <a:avLst/>
          </a:prstGeom>
          <a:ln w="127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528885" y="3356911"/>
            <a:ext cx="0" cy="1368152"/>
          </a:xfrm>
          <a:prstGeom prst="line">
            <a:avLst/>
          </a:prstGeom>
          <a:ln w="127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859930" y="4039618"/>
            <a:ext cx="1368254" cy="0"/>
          </a:xfrm>
          <a:prstGeom prst="line">
            <a:avLst/>
          </a:prstGeom>
          <a:ln w="127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897037" y="3356911"/>
            <a:ext cx="0" cy="1368152"/>
          </a:xfrm>
          <a:prstGeom prst="line">
            <a:avLst/>
          </a:prstGeom>
          <a:ln w="127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6228082" y="4039618"/>
            <a:ext cx="1368254" cy="0"/>
          </a:xfrm>
          <a:prstGeom prst="line">
            <a:avLst/>
          </a:prstGeom>
          <a:ln w="127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238424" y="2318727"/>
            <a:ext cx="461705" cy="369332"/>
          </a:xfrm>
          <a:prstGeom prst="rect">
            <a:avLst/>
          </a:prstGeom>
          <a:noFill/>
        </p:spPr>
        <p:txBody>
          <a:bodyPr wrap="square" rtlCol="0">
            <a:spAutoFit/>
          </a:bodyPr>
          <a:lstStyle/>
          <a:p>
            <a:r>
              <a:rPr lang="en-AU" dirty="0">
                <a:solidFill>
                  <a:schemeClr val="accent3">
                    <a:lumMod val="60000"/>
                    <a:lumOff val="40000"/>
                  </a:schemeClr>
                </a:solidFill>
              </a:rPr>
              <a:t>1</a:t>
            </a:r>
          </a:p>
        </p:txBody>
      </p:sp>
      <p:sp>
        <p:nvSpPr>
          <p:cNvPr id="38" name="TextBox 37"/>
          <p:cNvSpPr txBox="1"/>
          <p:nvPr/>
        </p:nvSpPr>
        <p:spPr>
          <a:xfrm>
            <a:off x="5516914" y="2325654"/>
            <a:ext cx="461705" cy="369332"/>
          </a:xfrm>
          <a:prstGeom prst="rect">
            <a:avLst/>
          </a:prstGeom>
          <a:noFill/>
        </p:spPr>
        <p:txBody>
          <a:bodyPr wrap="square" rtlCol="0">
            <a:spAutoFit/>
          </a:bodyPr>
          <a:lstStyle/>
          <a:p>
            <a:r>
              <a:rPr lang="en-AU" dirty="0">
                <a:solidFill>
                  <a:schemeClr val="accent3">
                    <a:lumMod val="60000"/>
                    <a:lumOff val="40000"/>
                  </a:schemeClr>
                </a:solidFill>
              </a:rPr>
              <a:t>2</a:t>
            </a:r>
          </a:p>
        </p:txBody>
      </p:sp>
      <p:sp>
        <p:nvSpPr>
          <p:cNvPr id="39" name="TextBox 38"/>
          <p:cNvSpPr txBox="1"/>
          <p:nvPr/>
        </p:nvSpPr>
        <p:spPr>
          <a:xfrm>
            <a:off x="5234382" y="2659008"/>
            <a:ext cx="461705" cy="369332"/>
          </a:xfrm>
          <a:prstGeom prst="rect">
            <a:avLst/>
          </a:prstGeom>
          <a:noFill/>
        </p:spPr>
        <p:txBody>
          <a:bodyPr wrap="square" rtlCol="0">
            <a:spAutoFit/>
          </a:bodyPr>
          <a:lstStyle/>
          <a:p>
            <a:r>
              <a:rPr lang="en-AU" dirty="0">
                <a:solidFill>
                  <a:schemeClr val="accent3">
                    <a:lumMod val="60000"/>
                    <a:lumOff val="40000"/>
                  </a:schemeClr>
                </a:solidFill>
              </a:rPr>
              <a:t>3</a:t>
            </a:r>
          </a:p>
        </p:txBody>
      </p:sp>
      <p:sp>
        <p:nvSpPr>
          <p:cNvPr id="40" name="TextBox 39"/>
          <p:cNvSpPr txBox="1"/>
          <p:nvPr/>
        </p:nvSpPr>
        <p:spPr>
          <a:xfrm>
            <a:off x="5520956" y="2658166"/>
            <a:ext cx="461705" cy="369332"/>
          </a:xfrm>
          <a:prstGeom prst="rect">
            <a:avLst/>
          </a:prstGeom>
          <a:noFill/>
        </p:spPr>
        <p:txBody>
          <a:bodyPr wrap="square" rtlCol="0">
            <a:spAutoFit/>
          </a:bodyPr>
          <a:lstStyle/>
          <a:p>
            <a:r>
              <a:rPr lang="en-AU" dirty="0">
                <a:solidFill>
                  <a:schemeClr val="accent3">
                    <a:lumMod val="60000"/>
                    <a:lumOff val="40000"/>
                  </a:schemeClr>
                </a:solidFill>
              </a:rPr>
              <a:t>4</a:t>
            </a:r>
          </a:p>
        </p:txBody>
      </p:sp>
      <p:sp>
        <p:nvSpPr>
          <p:cNvPr id="41" name="TextBox 40"/>
          <p:cNvSpPr txBox="1"/>
          <p:nvPr/>
        </p:nvSpPr>
        <p:spPr>
          <a:xfrm>
            <a:off x="6606959" y="2312407"/>
            <a:ext cx="461705" cy="369332"/>
          </a:xfrm>
          <a:prstGeom prst="rect">
            <a:avLst/>
          </a:prstGeom>
          <a:noFill/>
        </p:spPr>
        <p:txBody>
          <a:bodyPr wrap="square" rtlCol="0">
            <a:spAutoFit/>
          </a:bodyPr>
          <a:lstStyle/>
          <a:p>
            <a:r>
              <a:rPr lang="en-AU" dirty="0">
                <a:solidFill>
                  <a:schemeClr val="accent3">
                    <a:lumMod val="60000"/>
                    <a:lumOff val="40000"/>
                  </a:schemeClr>
                </a:solidFill>
              </a:rPr>
              <a:t>1</a:t>
            </a:r>
          </a:p>
        </p:txBody>
      </p:sp>
      <p:sp>
        <p:nvSpPr>
          <p:cNvPr id="42" name="TextBox 41"/>
          <p:cNvSpPr txBox="1"/>
          <p:nvPr/>
        </p:nvSpPr>
        <p:spPr>
          <a:xfrm>
            <a:off x="6885449" y="2319334"/>
            <a:ext cx="461705" cy="369332"/>
          </a:xfrm>
          <a:prstGeom prst="rect">
            <a:avLst/>
          </a:prstGeom>
          <a:noFill/>
        </p:spPr>
        <p:txBody>
          <a:bodyPr wrap="square" rtlCol="0">
            <a:spAutoFit/>
          </a:bodyPr>
          <a:lstStyle/>
          <a:p>
            <a:r>
              <a:rPr lang="en-AU" dirty="0">
                <a:solidFill>
                  <a:schemeClr val="accent3">
                    <a:lumMod val="60000"/>
                    <a:lumOff val="40000"/>
                  </a:schemeClr>
                </a:solidFill>
              </a:rPr>
              <a:t>2</a:t>
            </a:r>
          </a:p>
        </p:txBody>
      </p:sp>
      <p:sp>
        <p:nvSpPr>
          <p:cNvPr id="43" name="TextBox 42"/>
          <p:cNvSpPr txBox="1"/>
          <p:nvPr/>
        </p:nvSpPr>
        <p:spPr>
          <a:xfrm>
            <a:off x="6602917" y="2652688"/>
            <a:ext cx="461705" cy="369332"/>
          </a:xfrm>
          <a:prstGeom prst="rect">
            <a:avLst/>
          </a:prstGeom>
          <a:noFill/>
        </p:spPr>
        <p:txBody>
          <a:bodyPr wrap="square" rtlCol="0">
            <a:spAutoFit/>
          </a:bodyPr>
          <a:lstStyle/>
          <a:p>
            <a:r>
              <a:rPr lang="en-AU" dirty="0">
                <a:solidFill>
                  <a:schemeClr val="accent3">
                    <a:lumMod val="60000"/>
                    <a:lumOff val="40000"/>
                  </a:schemeClr>
                </a:solidFill>
              </a:rPr>
              <a:t>3</a:t>
            </a:r>
          </a:p>
        </p:txBody>
      </p:sp>
      <p:sp>
        <p:nvSpPr>
          <p:cNvPr id="44" name="TextBox 43"/>
          <p:cNvSpPr txBox="1"/>
          <p:nvPr/>
        </p:nvSpPr>
        <p:spPr>
          <a:xfrm>
            <a:off x="6889491" y="2651846"/>
            <a:ext cx="461705" cy="369332"/>
          </a:xfrm>
          <a:prstGeom prst="rect">
            <a:avLst/>
          </a:prstGeom>
          <a:noFill/>
        </p:spPr>
        <p:txBody>
          <a:bodyPr wrap="square" rtlCol="0">
            <a:spAutoFit/>
          </a:bodyPr>
          <a:lstStyle/>
          <a:p>
            <a:r>
              <a:rPr lang="en-AU" dirty="0">
                <a:solidFill>
                  <a:schemeClr val="accent3">
                    <a:lumMod val="60000"/>
                    <a:lumOff val="40000"/>
                  </a:schemeClr>
                </a:solidFill>
              </a:rPr>
              <a:t>4</a:t>
            </a:r>
          </a:p>
        </p:txBody>
      </p:sp>
      <p:sp>
        <p:nvSpPr>
          <p:cNvPr id="45" name="TextBox 44"/>
          <p:cNvSpPr txBox="1"/>
          <p:nvPr/>
        </p:nvSpPr>
        <p:spPr>
          <a:xfrm>
            <a:off x="5235481" y="3669608"/>
            <a:ext cx="461705" cy="369332"/>
          </a:xfrm>
          <a:prstGeom prst="rect">
            <a:avLst/>
          </a:prstGeom>
          <a:noFill/>
        </p:spPr>
        <p:txBody>
          <a:bodyPr wrap="square" rtlCol="0">
            <a:spAutoFit/>
          </a:bodyPr>
          <a:lstStyle/>
          <a:p>
            <a:r>
              <a:rPr lang="en-AU" dirty="0">
                <a:solidFill>
                  <a:schemeClr val="accent3">
                    <a:lumMod val="60000"/>
                    <a:lumOff val="40000"/>
                  </a:schemeClr>
                </a:solidFill>
              </a:rPr>
              <a:t>1</a:t>
            </a:r>
          </a:p>
        </p:txBody>
      </p:sp>
      <p:sp>
        <p:nvSpPr>
          <p:cNvPr id="46" name="TextBox 45"/>
          <p:cNvSpPr txBox="1"/>
          <p:nvPr/>
        </p:nvSpPr>
        <p:spPr>
          <a:xfrm>
            <a:off x="5513971" y="3676535"/>
            <a:ext cx="461705" cy="369332"/>
          </a:xfrm>
          <a:prstGeom prst="rect">
            <a:avLst/>
          </a:prstGeom>
          <a:noFill/>
        </p:spPr>
        <p:txBody>
          <a:bodyPr wrap="square" rtlCol="0">
            <a:spAutoFit/>
          </a:bodyPr>
          <a:lstStyle/>
          <a:p>
            <a:r>
              <a:rPr lang="en-AU" dirty="0">
                <a:solidFill>
                  <a:schemeClr val="accent3">
                    <a:lumMod val="60000"/>
                    <a:lumOff val="40000"/>
                  </a:schemeClr>
                </a:solidFill>
              </a:rPr>
              <a:t>2</a:t>
            </a:r>
          </a:p>
        </p:txBody>
      </p:sp>
      <p:sp>
        <p:nvSpPr>
          <p:cNvPr id="47" name="TextBox 46"/>
          <p:cNvSpPr txBox="1"/>
          <p:nvPr/>
        </p:nvSpPr>
        <p:spPr>
          <a:xfrm>
            <a:off x="5231439" y="4009889"/>
            <a:ext cx="461705" cy="369332"/>
          </a:xfrm>
          <a:prstGeom prst="rect">
            <a:avLst/>
          </a:prstGeom>
          <a:noFill/>
        </p:spPr>
        <p:txBody>
          <a:bodyPr wrap="square" rtlCol="0">
            <a:spAutoFit/>
          </a:bodyPr>
          <a:lstStyle/>
          <a:p>
            <a:r>
              <a:rPr lang="en-AU" dirty="0">
                <a:solidFill>
                  <a:schemeClr val="accent3">
                    <a:lumMod val="60000"/>
                    <a:lumOff val="40000"/>
                  </a:schemeClr>
                </a:solidFill>
              </a:rPr>
              <a:t>3</a:t>
            </a:r>
          </a:p>
        </p:txBody>
      </p:sp>
      <p:sp>
        <p:nvSpPr>
          <p:cNvPr id="48" name="TextBox 47"/>
          <p:cNvSpPr txBox="1"/>
          <p:nvPr/>
        </p:nvSpPr>
        <p:spPr>
          <a:xfrm>
            <a:off x="5518013" y="4009047"/>
            <a:ext cx="461705" cy="369332"/>
          </a:xfrm>
          <a:prstGeom prst="rect">
            <a:avLst/>
          </a:prstGeom>
          <a:noFill/>
        </p:spPr>
        <p:txBody>
          <a:bodyPr wrap="square" rtlCol="0">
            <a:spAutoFit/>
          </a:bodyPr>
          <a:lstStyle/>
          <a:p>
            <a:r>
              <a:rPr lang="en-AU" dirty="0">
                <a:solidFill>
                  <a:schemeClr val="accent3">
                    <a:lumMod val="60000"/>
                    <a:lumOff val="40000"/>
                  </a:schemeClr>
                </a:solidFill>
              </a:rPr>
              <a:t>4</a:t>
            </a:r>
          </a:p>
        </p:txBody>
      </p:sp>
      <p:sp>
        <p:nvSpPr>
          <p:cNvPr id="49" name="TextBox 48"/>
          <p:cNvSpPr txBox="1"/>
          <p:nvPr/>
        </p:nvSpPr>
        <p:spPr>
          <a:xfrm>
            <a:off x="6602917" y="3669608"/>
            <a:ext cx="461705" cy="369332"/>
          </a:xfrm>
          <a:prstGeom prst="rect">
            <a:avLst/>
          </a:prstGeom>
          <a:noFill/>
        </p:spPr>
        <p:txBody>
          <a:bodyPr wrap="square" rtlCol="0">
            <a:spAutoFit/>
          </a:bodyPr>
          <a:lstStyle/>
          <a:p>
            <a:r>
              <a:rPr lang="en-AU" dirty="0">
                <a:solidFill>
                  <a:schemeClr val="accent3">
                    <a:lumMod val="60000"/>
                    <a:lumOff val="40000"/>
                  </a:schemeClr>
                </a:solidFill>
              </a:rPr>
              <a:t>1</a:t>
            </a:r>
          </a:p>
        </p:txBody>
      </p:sp>
      <p:sp>
        <p:nvSpPr>
          <p:cNvPr id="50" name="TextBox 49"/>
          <p:cNvSpPr txBox="1"/>
          <p:nvPr/>
        </p:nvSpPr>
        <p:spPr>
          <a:xfrm>
            <a:off x="6881407" y="3676535"/>
            <a:ext cx="461705" cy="369332"/>
          </a:xfrm>
          <a:prstGeom prst="rect">
            <a:avLst/>
          </a:prstGeom>
          <a:noFill/>
        </p:spPr>
        <p:txBody>
          <a:bodyPr wrap="square" rtlCol="0">
            <a:spAutoFit/>
          </a:bodyPr>
          <a:lstStyle/>
          <a:p>
            <a:r>
              <a:rPr lang="en-AU" dirty="0">
                <a:solidFill>
                  <a:schemeClr val="accent3">
                    <a:lumMod val="60000"/>
                    <a:lumOff val="40000"/>
                  </a:schemeClr>
                </a:solidFill>
              </a:rPr>
              <a:t>2</a:t>
            </a:r>
          </a:p>
        </p:txBody>
      </p:sp>
      <p:sp>
        <p:nvSpPr>
          <p:cNvPr id="51" name="TextBox 50"/>
          <p:cNvSpPr txBox="1"/>
          <p:nvPr/>
        </p:nvSpPr>
        <p:spPr>
          <a:xfrm>
            <a:off x="6598875" y="4009889"/>
            <a:ext cx="461705" cy="369332"/>
          </a:xfrm>
          <a:prstGeom prst="rect">
            <a:avLst/>
          </a:prstGeom>
          <a:noFill/>
        </p:spPr>
        <p:txBody>
          <a:bodyPr wrap="square" rtlCol="0">
            <a:spAutoFit/>
          </a:bodyPr>
          <a:lstStyle/>
          <a:p>
            <a:r>
              <a:rPr lang="en-AU" dirty="0">
                <a:solidFill>
                  <a:schemeClr val="accent3">
                    <a:lumMod val="60000"/>
                    <a:lumOff val="40000"/>
                  </a:schemeClr>
                </a:solidFill>
              </a:rPr>
              <a:t>3</a:t>
            </a:r>
          </a:p>
        </p:txBody>
      </p:sp>
      <p:sp>
        <p:nvSpPr>
          <p:cNvPr id="52" name="TextBox 51"/>
          <p:cNvSpPr txBox="1"/>
          <p:nvPr/>
        </p:nvSpPr>
        <p:spPr>
          <a:xfrm>
            <a:off x="6885449" y="4009047"/>
            <a:ext cx="461705" cy="369332"/>
          </a:xfrm>
          <a:prstGeom prst="rect">
            <a:avLst/>
          </a:prstGeom>
          <a:noFill/>
        </p:spPr>
        <p:txBody>
          <a:bodyPr wrap="square" rtlCol="0">
            <a:spAutoFit/>
          </a:bodyPr>
          <a:lstStyle/>
          <a:p>
            <a:r>
              <a:rPr lang="en-AU" dirty="0">
                <a:solidFill>
                  <a:schemeClr val="accent3">
                    <a:lumMod val="60000"/>
                    <a:lumOff val="40000"/>
                  </a:schemeClr>
                </a:solidFill>
              </a:rPr>
              <a:t>4</a:t>
            </a:r>
          </a:p>
        </p:txBody>
      </p:sp>
      <p:sp>
        <p:nvSpPr>
          <p:cNvPr id="53" name="Oval 52"/>
          <p:cNvSpPr/>
          <p:nvPr/>
        </p:nvSpPr>
        <p:spPr>
          <a:xfrm>
            <a:off x="162010" y="3316265"/>
            <a:ext cx="288032" cy="288032"/>
          </a:xfrm>
          <a:prstGeom prst="ellipse">
            <a:avLst/>
          </a:prstGeom>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accent3">
                    <a:lumMod val="60000"/>
                    <a:lumOff val="40000"/>
                  </a:schemeClr>
                </a:solidFill>
              </a:rPr>
              <a:t>1</a:t>
            </a:r>
          </a:p>
        </p:txBody>
      </p:sp>
      <p:sp>
        <p:nvSpPr>
          <p:cNvPr id="54" name="Oval 53"/>
          <p:cNvSpPr/>
          <p:nvPr/>
        </p:nvSpPr>
        <p:spPr>
          <a:xfrm>
            <a:off x="513522" y="3324337"/>
            <a:ext cx="288032" cy="288032"/>
          </a:xfrm>
          <a:prstGeom prst="ellipse">
            <a:avLst/>
          </a:prstGeom>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accent3">
                    <a:lumMod val="60000"/>
                    <a:lumOff val="40000"/>
                  </a:schemeClr>
                </a:solidFill>
              </a:rPr>
              <a:t>2</a:t>
            </a:r>
          </a:p>
        </p:txBody>
      </p:sp>
      <p:sp>
        <p:nvSpPr>
          <p:cNvPr id="55" name="Oval 54"/>
          <p:cNvSpPr/>
          <p:nvPr/>
        </p:nvSpPr>
        <p:spPr>
          <a:xfrm>
            <a:off x="874161" y="3316372"/>
            <a:ext cx="288032" cy="288032"/>
          </a:xfrm>
          <a:prstGeom prst="ellipse">
            <a:avLst/>
          </a:prstGeom>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accent3">
                    <a:lumMod val="60000"/>
                    <a:lumOff val="40000"/>
                  </a:schemeClr>
                </a:solidFill>
              </a:rPr>
              <a:t>3</a:t>
            </a:r>
          </a:p>
        </p:txBody>
      </p:sp>
      <p:sp>
        <p:nvSpPr>
          <p:cNvPr id="56" name="Oval 55"/>
          <p:cNvSpPr/>
          <p:nvPr/>
        </p:nvSpPr>
        <p:spPr>
          <a:xfrm>
            <a:off x="1207564" y="3305044"/>
            <a:ext cx="288032" cy="288032"/>
          </a:xfrm>
          <a:prstGeom prst="ellipse">
            <a:avLst/>
          </a:prstGeom>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accent3">
                    <a:lumMod val="60000"/>
                    <a:lumOff val="40000"/>
                  </a:schemeClr>
                </a:solidFill>
              </a:rPr>
              <a:t>4</a:t>
            </a:r>
          </a:p>
        </p:txBody>
      </p:sp>
      <p:cxnSp>
        <p:nvCxnSpPr>
          <p:cNvPr id="57" name="Straight Arrow Connector 56"/>
          <p:cNvCxnSpPr>
            <a:stCxn id="13" idx="3"/>
            <a:endCxn id="53" idx="0"/>
          </p:cNvCxnSpPr>
          <p:nvPr/>
        </p:nvCxnSpPr>
        <p:spPr>
          <a:xfrm flipH="1">
            <a:off x="306026" y="2817601"/>
            <a:ext cx="495710" cy="498664"/>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13" idx="3"/>
            <a:endCxn id="54" idx="0"/>
          </p:cNvCxnSpPr>
          <p:nvPr/>
        </p:nvCxnSpPr>
        <p:spPr>
          <a:xfrm flipH="1">
            <a:off x="657538" y="2817601"/>
            <a:ext cx="144198" cy="506736"/>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13" idx="5"/>
            <a:endCxn id="55" idx="0"/>
          </p:cNvCxnSpPr>
          <p:nvPr/>
        </p:nvCxnSpPr>
        <p:spPr>
          <a:xfrm>
            <a:off x="1005406" y="2817601"/>
            <a:ext cx="12771" cy="498771"/>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13" idx="5"/>
            <a:endCxn id="56" idx="0"/>
          </p:cNvCxnSpPr>
          <p:nvPr/>
        </p:nvCxnSpPr>
        <p:spPr>
          <a:xfrm>
            <a:off x="1005406" y="2817601"/>
            <a:ext cx="346174" cy="487443"/>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5" name="Oval 64"/>
          <p:cNvSpPr/>
          <p:nvPr/>
        </p:nvSpPr>
        <p:spPr>
          <a:xfrm>
            <a:off x="1247748" y="4147527"/>
            <a:ext cx="288032" cy="288032"/>
          </a:xfrm>
          <a:prstGeom prst="ellipse">
            <a:avLst/>
          </a:prstGeom>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accent3">
                    <a:lumMod val="60000"/>
                    <a:lumOff val="40000"/>
                  </a:schemeClr>
                </a:solidFill>
              </a:rPr>
              <a:t>1</a:t>
            </a:r>
          </a:p>
        </p:txBody>
      </p:sp>
      <p:sp>
        <p:nvSpPr>
          <p:cNvPr id="66" name="Oval 65"/>
          <p:cNvSpPr/>
          <p:nvPr/>
        </p:nvSpPr>
        <p:spPr>
          <a:xfrm>
            <a:off x="1601802" y="4147527"/>
            <a:ext cx="288032" cy="288032"/>
          </a:xfrm>
          <a:prstGeom prst="ellipse">
            <a:avLst/>
          </a:prstGeom>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accent3">
                    <a:lumMod val="60000"/>
                    <a:lumOff val="40000"/>
                  </a:schemeClr>
                </a:solidFill>
              </a:rPr>
              <a:t>2</a:t>
            </a:r>
          </a:p>
        </p:txBody>
      </p:sp>
      <p:sp>
        <p:nvSpPr>
          <p:cNvPr id="67" name="Oval 66"/>
          <p:cNvSpPr/>
          <p:nvPr/>
        </p:nvSpPr>
        <p:spPr>
          <a:xfrm>
            <a:off x="1931387" y="4150053"/>
            <a:ext cx="288032" cy="288032"/>
          </a:xfrm>
          <a:prstGeom prst="ellipse">
            <a:avLst/>
          </a:prstGeom>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accent3">
                    <a:lumMod val="60000"/>
                    <a:lumOff val="40000"/>
                  </a:schemeClr>
                </a:solidFill>
              </a:rPr>
              <a:t>3</a:t>
            </a:r>
          </a:p>
        </p:txBody>
      </p:sp>
      <p:sp>
        <p:nvSpPr>
          <p:cNvPr id="68" name="Oval 67"/>
          <p:cNvSpPr/>
          <p:nvPr/>
        </p:nvSpPr>
        <p:spPr>
          <a:xfrm>
            <a:off x="2264790" y="4167293"/>
            <a:ext cx="288032" cy="288032"/>
          </a:xfrm>
          <a:prstGeom prst="ellipse">
            <a:avLst/>
          </a:prstGeom>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accent3">
                    <a:lumMod val="60000"/>
                    <a:lumOff val="40000"/>
                  </a:schemeClr>
                </a:solidFill>
              </a:rPr>
              <a:t>4</a:t>
            </a:r>
          </a:p>
        </p:txBody>
      </p:sp>
      <p:cxnSp>
        <p:nvCxnSpPr>
          <p:cNvPr id="69" name="Straight Arrow Connector 68"/>
          <p:cNvCxnSpPr>
            <a:stCxn id="14" idx="3"/>
            <a:endCxn id="65" idx="0"/>
          </p:cNvCxnSpPr>
          <p:nvPr/>
        </p:nvCxnSpPr>
        <p:spPr>
          <a:xfrm flipH="1">
            <a:off x="1391764" y="2817601"/>
            <a:ext cx="409646" cy="1329926"/>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14" idx="3"/>
            <a:endCxn id="66" idx="0"/>
          </p:cNvCxnSpPr>
          <p:nvPr/>
        </p:nvCxnSpPr>
        <p:spPr>
          <a:xfrm flipH="1">
            <a:off x="1745818" y="2817601"/>
            <a:ext cx="55592" cy="1329926"/>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14" idx="5"/>
            <a:endCxn id="67" idx="0"/>
          </p:cNvCxnSpPr>
          <p:nvPr/>
        </p:nvCxnSpPr>
        <p:spPr>
          <a:xfrm>
            <a:off x="2005080" y="2817601"/>
            <a:ext cx="70323" cy="1332452"/>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14" idx="5"/>
            <a:endCxn id="68" idx="0"/>
          </p:cNvCxnSpPr>
          <p:nvPr/>
        </p:nvCxnSpPr>
        <p:spPr>
          <a:xfrm>
            <a:off x="2005080" y="2817601"/>
            <a:ext cx="403726" cy="1349692"/>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3" name="Oval 72"/>
          <p:cNvSpPr/>
          <p:nvPr/>
        </p:nvSpPr>
        <p:spPr>
          <a:xfrm>
            <a:off x="2279760" y="3294879"/>
            <a:ext cx="288032" cy="288032"/>
          </a:xfrm>
          <a:prstGeom prst="ellipse">
            <a:avLst/>
          </a:prstGeom>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accent3">
                    <a:lumMod val="60000"/>
                    <a:lumOff val="40000"/>
                  </a:schemeClr>
                </a:solidFill>
              </a:rPr>
              <a:t>1</a:t>
            </a:r>
          </a:p>
        </p:txBody>
      </p:sp>
      <p:sp>
        <p:nvSpPr>
          <p:cNvPr id="74" name="Oval 73"/>
          <p:cNvSpPr/>
          <p:nvPr/>
        </p:nvSpPr>
        <p:spPr>
          <a:xfrm>
            <a:off x="2607232" y="3286720"/>
            <a:ext cx="288032" cy="288032"/>
          </a:xfrm>
          <a:prstGeom prst="ellipse">
            <a:avLst/>
          </a:prstGeom>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accent3">
                    <a:lumMod val="60000"/>
                    <a:lumOff val="40000"/>
                  </a:schemeClr>
                </a:solidFill>
              </a:rPr>
              <a:t>2</a:t>
            </a:r>
          </a:p>
        </p:txBody>
      </p:sp>
      <p:sp>
        <p:nvSpPr>
          <p:cNvPr id="75" name="Oval 74"/>
          <p:cNvSpPr/>
          <p:nvPr/>
        </p:nvSpPr>
        <p:spPr>
          <a:xfrm>
            <a:off x="2932274" y="3286720"/>
            <a:ext cx="288032" cy="288032"/>
          </a:xfrm>
          <a:prstGeom prst="ellipse">
            <a:avLst/>
          </a:prstGeom>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accent3">
                    <a:lumMod val="60000"/>
                    <a:lumOff val="40000"/>
                  </a:schemeClr>
                </a:solidFill>
              </a:rPr>
              <a:t>3</a:t>
            </a:r>
          </a:p>
        </p:txBody>
      </p:sp>
      <p:sp>
        <p:nvSpPr>
          <p:cNvPr id="76" name="Oval 75"/>
          <p:cNvSpPr/>
          <p:nvPr/>
        </p:nvSpPr>
        <p:spPr>
          <a:xfrm>
            <a:off x="3265677" y="3303197"/>
            <a:ext cx="288032" cy="288032"/>
          </a:xfrm>
          <a:prstGeom prst="ellipse">
            <a:avLst/>
          </a:prstGeom>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accent3">
                    <a:lumMod val="60000"/>
                    <a:lumOff val="40000"/>
                  </a:schemeClr>
                </a:solidFill>
              </a:rPr>
              <a:t>4</a:t>
            </a:r>
          </a:p>
        </p:txBody>
      </p:sp>
      <p:cxnSp>
        <p:nvCxnSpPr>
          <p:cNvPr id="77" name="Straight Arrow Connector 76"/>
          <p:cNvCxnSpPr>
            <a:stCxn id="15" idx="3"/>
            <a:endCxn id="73" idx="0"/>
          </p:cNvCxnSpPr>
          <p:nvPr/>
        </p:nvCxnSpPr>
        <p:spPr>
          <a:xfrm flipH="1">
            <a:off x="2423776" y="2817601"/>
            <a:ext cx="377308" cy="477278"/>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15" idx="3"/>
            <a:endCxn id="74" idx="0"/>
          </p:cNvCxnSpPr>
          <p:nvPr/>
        </p:nvCxnSpPr>
        <p:spPr>
          <a:xfrm flipH="1">
            <a:off x="2751248" y="2817601"/>
            <a:ext cx="49836" cy="469119"/>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15" idx="5"/>
            <a:endCxn id="75" idx="0"/>
          </p:cNvCxnSpPr>
          <p:nvPr/>
        </p:nvCxnSpPr>
        <p:spPr>
          <a:xfrm>
            <a:off x="3004754" y="2817601"/>
            <a:ext cx="71536" cy="469119"/>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15" idx="5"/>
            <a:endCxn id="76" idx="0"/>
          </p:cNvCxnSpPr>
          <p:nvPr/>
        </p:nvCxnSpPr>
        <p:spPr>
          <a:xfrm>
            <a:off x="3004754" y="2817601"/>
            <a:ext cx="404939" cy="485596"/>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1" name="Oval 80"/>
          <p:cNvSpPr/>
          <p:nvPr/>
        </p:nvSpPr>
        <p:spPr>
          <a:xfrm>
            <a:off x="3299388" y="4172682"/>
            <a:ext cx="288032" cy="288032"/>
          </a:xfrm>
          <a:prstGeom prst="ellipse">
            <a:avLst/>
          </a:prstGeom>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accent3">
                    <a:lumMod val="60000"/>
                    <a:lumOff val="40000"/>
                  </a:schemeClr>
                </a:solidFill>
              </a:rPr>
              <a:t>1</a:t>
            </a:r>
          </a:p>
        </p:txBody>
      </p:sp>
      <p:sp>
        <p:nvSpPr>
          <p:cNvPr id="82" name="Oval 81"/>
          <p:cNvSpPr/>
          <p:nvPr/>
        </p:nvSpPr>
        <p:spPr>
          <a:xfrm>
            <a:off x="3625155" y="4172682"/>
            <a:ext cx="288032" cy="288032"/>
          </a:xfrm>
          <a:prstGeom prst="ellipse">
            <a:avLst/>
          </a:prstGeom>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accent3">
                    <a:lumMod val="60000"/>
                    <a:lumOff val="40000"/>
                  </a:schemeClr>
                </a:solidFill>
              </a:rPr>
              <a:t>2</a:t>
            </a:r>
          </a:p>
        </p:txBody>
      </p:sp>
      <p:sp>
        <p:nvSpPr>
          <p:cNvPr id="83" name="Oval 82"/>
          <p:cNvSpPr/>
          <p:nvPr/>
        </p:nvSpPr>
        <p:spPr>
          <a:xfrm>
            <a:off x="3950197" y="4172682"/>
            <a:ext cx="288032" cy="288032"/>
          </a:xfrm>
          <a:prstGeom prst="ellipse">
            <a:avLst/>
          </a:prstGeom>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accent3">
                    <a:lumMod val="60000"/>
                    <a:lumOff val="40000"/>
                  </a:schemeClr>
                </a:solidFill>
              </a:rPr>
              <a:t>3</a:t>
            </a:r>
          </a:p>
        </p:txBody>
      </p:sp>
      <p:sp>
        <p:nvSpPr>
          <p:cNvPr id="84" name="Oval 83"/>
          <p:cNvSpPr/>
          <p:nvPr/>
        </p:nvSpPr>
        <p:spPr>
          <a:xfrm>
            <a:off x="4275450" y="4172682"/>
            <a:ext cx="288032" cy="288032"/>
          </a:xfrm>
          <a:prstGeom prst="ellipse">
            <a:avLst/>
          </a:prstGeom>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accent3">
                    <a:lumMod val="60000"/>
                    <a:lumOff val="40000"/>
                  </a:schemeClr>
                </a:solidFill>
              </a:rPr>
              <a:t>4</a:t>
            </a:r>
          </a:p>
        </p:txBody>
      </p:sp>
      <p:cxnSp>
        <p:nvCxnSpPr>
          <p:cNvPr id="85" name="Straight Arrow Connector 84"/>
          <p:cNvCxnSpPr>
            <a:stCxn id="16" idx="3"/>
            <a:endCxn id="81" idx="0"/>
          </p:cNvCxnSpPr>
          <p:nvPr/>
        </p:nvCxnSpPr>
        <p:spPr>
          <a:xfrm flipH="1">
            <a:off x="3443404" y="2817601"/>
            <a:ext cx="353579" cy="1355081"/>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16" idx="3"/>
            <a:endCxn id="82" idx="0"/>
          </p:cNvCxnSpPr>
          <p:nvPr/>
        </p:nvCxnSpPr>
        <p:spPr>
          <a:xfrm flipH="1">
            <a:off x="3769171" y="2817601"/>
            <a:ext cx="27812" cy="1355081"/>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16" idx="5"/>
            <a:endCxn id="83" idx="0"/>
          </p:cNvCxnSpPr>
          <p:nvPr/>
        </p:nvCxnSpPr>
        <p:spPr>
          <a:xfrm>
            <a:off x="4000653" y="2817601"/>
            <a:ext cx="93560" cy="1355081"/>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16" idx="5"/>
            <a:endCxn id="84" idx="0"/>
          </p:cNvCxnSpPr>
          <p:nvPr/>
        </p:nvCxnSpPr>
        <p:spPr>
          <a:xfrm>
            <a:off x="4000653" y="2817601"/>
            <a:ext cx="418813" cy="1355081"/>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16156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a:t>Quadtrees</a:t>
            </a:r>
            <a:endParaRPr lang="en-AU" dirty="0"/>
          </a:p>
        </p:txBody>
      </p:sp>
      <p:sp>
        <p:nvSpPr>
          <p:cNvPr id="5" name="Content Placeholder 4"/>
          <p:cNvSpPr>
            <a:spLocks noGrp="1"/>
          </p:cNvSpPr>
          <p:nvPr>
            <p:ph idx="10"/>
          </p:nvPr>
        </p:nvSpPr>
        <p:spPr>
          <a:xfrm>
            <a:off x="323850" y="1203326"/>
            <a:ext cx="7776542" cy="802706"/>
          </a:xfrm>
        </p:spPr>
        <p:txBody>
          <a:bodyPr>
            <a:normAutofit fontScale="92500" lnSpcReduction="20000"/>
          </a:bodyPr>
          <a:lstStyle/>
          <a:p>
            <a:r>
              <a:rPr lang="en-AU" dirty="0"/>
              <a:t>Then we add our enemies as nodes below the square they are in</a:t>
            </a:r>
          </a:p>
          <a:p>
            <a:pPr lvl="1"/>
            <a:endParaRPr lang="en-AU" dirty="0"/>
          </a:p>
        </p:txBody>
      </p:sp>
      <p:sp>
        <p:nvSpPr>
          <p:cNvPr id="2" name="Rectangle 1"/>
          <p:cNvSpPr/>
          <p:nvPr/>
        </p:nvSpPr>
        <p:spPr>
          <a:xfrm>
            <a:off x="4860032" y="1995686"/>
            <a:ext cx="2736304" cy="273630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Oval 9"/>
          <p:cNvSpPr/>
          <p:nvPr/>
        </p:nvSpPr>
        <p:spPr>
          <a:xfrm>
            <a:off x="2267744" y="1995686"/>
            <a:ext cx="288032" cy="288032"/>
          </a:xfrm>
          <a:prstGeom prst="ellipse">
            <a:avLst/>
          </a:prstGeom>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rgbClr val="FF0000"/>
                </a:solidFill>
              </a:rPr>
              <a:t>R</a:t>
            </a:r>
          </a:p>
        </p:txBody>
      </p:sp>
      <p:cxnSp>
        <p:nvCxnSpPr>
          <p:cNvPr id="12" name="Straight Arrow Connector 11"/>
          <p:cNvCxnSpPr/>
          <p:nvPr/>
        </p:nvCxnSpPr>
        <p:spPr>
          <a:xfrm flipH="1">
            <a:off x="4275450" y="3060399"/>
            <a:ext cx="370915" cy="242798"/>
          </a:xfrm>
          <a:prstGeom prst="straightConnector1">
            <a:avLst/>
          </a:prstGeom>
          <a:ln w="88900">
            <a:solidFill>
              <a:schemeClr val="accent1">
                <a:shade val="95000"/>
                <a:satMod val="105000"/>
                <a:alpha val="48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p:cNvCxnSpPr>
            <a:stCxn id="2" idx="0"/>
            <a:endCxn id="2" idx="2"/>
          </p:cNvCxnSpPr>
          <p:nvPr/>
        </p:nvCxnSpPr>
        <p:spPr>
          <a:xfrm>
            <a:off x="6228184" y="1995686"/>
            <a:ext cx="0" cy="273630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2" idx="1"/>
            <a:endCxn id="2" idx="3"/>
          </p:cNvCxnSpPr>
          <p:nvPr/>
        </p:nvCxnSpPr>
        <p:spPr>
          <a:xfrm>
            <a:off x="4860032" y="3363838"/>
            <a:ext cx="2736304"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759555" y="2571750"/>
            <a:ext cx="288032" cy="288032"/>
          </a:xfrm>
          <a:prstGeom prst="ellipse">
            <a:avLst/>
          </a:prstGeom>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2">
                    <a:lumMod val="20000"/>
                    <a:lumOff val="80000"/>
                  </a:schemeClr>
                </a:solidFill>
              </a:rPr>
              <a:t>A</a:t>
            </a:r>
          </a:p>
        </p:txBody>
      </p:sp>
      <p:sp>
        <p:nvSpPr>
          <p:cNvPr id="14" name="Oval 13"/>
          <p:cNvSpPr/>
          <p:nvPr/>
        </p:nvSpPr>
        <p:spPr>
          <a:xfrm>
            <a:off x="1759229" y="2571750"/>
            <a:ext cx="288032" cy="288032"/>
          </a:xfrm>
          <a:prstGeom prst="ellipse">
            <a:avLst/>
          </a:prstGeom>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2">
                    <a:lumMod val="20000"/>
                    <a:lumOff val="80000"/>
                  </a:schemeClr>
                </a:solidFill>
              </a:rPr>
              <a:t>B</a:t>
            </a:r>
          </a:p>
        </p:txBody>
      </p:sp>
      <p:sp>
        <p:nvSpPr>
          <p:cNvPr id="15" name="Oval 14"/>
          <p:cNvSpPr/>
          <p:nvPr/>
        </p:nvSpPr>
        <p:spPr>
          <a:xfrm>
            <a:off x="2758903" y="2571750"/>
            <a:ext cx="288032" cy="288032"/>
          </a:xfrm>
          <a:prstGeom prst="ellipse">
            <a:avLst/>
          </a:prstGeom>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2">
                    <a:lumMod val="20000"/>
                    <a:lumOff val="80000"/>
                  </a:schemeClr>
                </a:solidFill>
              </a:rPr>
              <a:t>C</a:t>
            </a:r>
          </a:p>
        </p:txBody>
      </p:sp>
      <p:sp>
        <p:nvSpPr>
          <p:cNvPr id="16" name="Oval 15"/>
          <p:cNvSpPr/>
          <p:nvPr/>
        </p:nvSpPr>
        <p:spPr>
          <a:xfrm>
            <a:off x="3754802" y="2571750"/>
            <a:ext cx="288032" cy="288032"/>
          </a:xfrm>
          <a:prstGeom prst="ellipse">
            <a:avLst/>
          </a:prstGeom>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2">
                    <a:lumMod val="20000"/>
                    <a:lumOff val="80000"/>
                  </a:schemeClr>
                </a:solidFill>
              </a:rPr>
              <a:t>D</a:t>
            </a:r>
          </a:p>
        </p:txBody>
      </p:sp>
      <p:cxnSp>
        <p:nvCxnSpPr>
          <p:cNvPr id="19" name="Straight Arrow Connector 18"/>
          <p:cNvCxnSpPr>
            <a:stCxn id="10" idx="3"/>
            <a:endCxn id="13" idx="0"/>
          </p:cNvCxnSpPr>
          <p:nvPr/>
        </p:nvCxnSpPr>
        <p:spPr>
          <a:xfrm flipH="1">
            <a:off x="903571" y="2241537"/>
            <a:ext cx="1406354" cy="330213"/>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3"/>
            <a:endCxn id="14" idx="0"/>
          </p:cNvCxnSpPr>
          <p:nvPr/>
        </p:nvCxnSpPr>
        <p:spPr>
          <a:xfrm flipH="1">
            <a:off x="1903245" y="2241537"/>
            <a:ext cx="406680" cy="330213"/>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0" idx="5"/>
            <a:endCxn id="15" idx="0"/>
          </p:cNvCxnSpPr>
          <p:nvPr/>
        </p:nvCxnSpPr>
        <p:spPr>
          <a:xfrm>
            <a:off x="2513595" y="2241537"/>
            <a:ext cx="389324" cy="330213"/>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0" idx="5"/>
            <a:endCxn id="16" idx="0"/>
          </p:cNvCxnSpPr>
          <p:nvPr/>
        </p:nvCxnSpPr>
        <p:spPr>
          <a:xfrm>
            <a:off x="2513595" y="2241537"/>
            <a:ext cx="1385223" cy="330213"/>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859930" y="1998077"/>
            <a:ext cx="461705" cy="369332"/>
          </a:xfrm>
          <a:prstGeom prst="rect">
            <a:avLst/>
          </a:prstGeom>
          <a:noFill/>
        </p:spPr>
        <p:txBody>
          <a:bodyPr wrap="square" rtlCol="0">
            <a:spAutoFit/>
          </a:bodyPr>
          <a:lstStyle/>
          <a:p>
            <a:r>
              <a:rPr lang="en-AU" dirty="0">
                <a:solidFill>
                  <a:schemeClr val="tx2">
                    <a:lumMod val="20000"/>
                    <a:lumOff val="80000"/>
                  </a:schemeClr>
                </a:solidFill>
              </a:rPr>
              <a:t>A</a:t>
            </a:r>
          </a:p>
        </p:txBody>
      </p:sp>
      <p:sp>
        <p:nvSpPr>
          <p:cNvPr id="30" name="TextBox 29"/>
          <p:cNvSpPr txBox="1"/>
          <p:nvPr/>
        </p:nvSpPr>
        <p:spPr>
          <a:xfrm>
            <a:off x="6265407" y="1998077"/>
            <a:ext cx="461705" cy="369332"/>
          </a:xfrm>
          <a:prstGeom prst="rect">
            <a:avLst/>
          </a:prstGeom>
          <a:noFill/>
        </p:spPr>
        <p:txBody>
          <a:bodyPr wrap="square" rtlCol="0">
            <a:spAutoFit/>
          </a:bodyPr>
          <a:lstStyle/>
          <a:p>
            <a:r>
              <a:rPr lang="en-AU" dirty="0">
                <a:solidFill>
                  <a:schemeClr val="tx2">
                    <a:lumMod val="20000"/>
                    <a:lumOff val="80000"/>
                  </a:schemeClr>
                </a:solidFill>
              </a:rPr>
              <a:t>B</a:t>
            </a:r>
          </a:p>
        </p:txBody>
      </p:sp>
      <p:sp>
        <p:nvSpPr>
          <p:cNvPr id="31" name="TextBox 30"/>
          <p:cNvSpPr txBox="1"/>
          <p:nvPr/>
        </p:nvSpPr>
        <p:spPr>
          <a:xfrm>
            <a:off x="4859930" y="3366229"/>
            <a:ext cx="461705" cy="369332"/>
          </a:xfrm>
          <a:prstGeom prst="rect">
            <a:avLst/>
          </a:prstGeom>
          <a:noFill/>
        </p:spPr>
        <p:txBody>
          <a:bodyPr wrap="square" rtlCol="0">
            <a:spAutoFit/>
          </a:bodyPr>
          <a:lstStyle/>
          <a:p>
            <a:r>
              <a:rPr lang="en-AU" dirty="0">
                <a:solidFill>
                  <a:schemeClr val="tx2">
                    <a:lumMod val="20000"/>
                    <a:lumOff val="80000"/>
                  </a:schemeClr>
                </a:solidFill>
              </a:rPr>
              <a:t>C</a:t>
            </a:r>
          </a:p>
        </p:txBody>
      </p:sp>
      <p:sp>
        <p:nvSpPr>
          <p:cNvPr id="32" name="TextBox 31"/>
          <p:cNvSpPr txBox="1"/>
          <p:nvPr/>
        </p:nvSpPr>
        <p:spPr>
          <a:xfrm>
            <a:off x="6265406" y="3366229"/>
            <a:ext cx="461705" cy="369332"/>
          </a:xfrm>
          <a:prstGeom prst="rect">
            <a:avLst/>
          </a:prstGeom>
          <a:noFill/>
        </p:spPr>
        <p:txBody>
          <a:bodyPr wrap="square" rtlCol="0">
            <a:spAutoFit/>
          </a:bodyPr>
          <a:lstStyle/>
          <a:p>
            <a:r>
              <a:rPr lang="en-AU" dirty="0">
                <a:solidFill>
                  <a:schemeClr val="tx2">
                    <a:lumMod val="20000"/>
                    <a:lumOff val="80000"/>
                  </a:schemeClr>
                </a:solidFill>
              </a:rPr>
              <a:t>D</a:t>
            </a:r>
          </a:p>
        </p:txBody>
      </p:sp>
      <p:cxnSp>
        <p:nvCxnSpPr>
          <p:cNvPr id="7" name="Straight Connector 6"/>
          <p:cNvCxnSpPr/>
          <p:nvPr/>
        </p:nvCxnSpPr>
        <p:spPr>
          <a:xfrm>
            <a:off x="5528885" y="1995686"/>
            <a:ext cx="0" cy="1368152"/>
          </a:xfrm>
          <a:prstGeom prst="line">
            <a:avLst/>
          </a:prstGeom>
          <a:ln w="127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4859930" y="2678393"/>
            <a:ext cx="1368254" cy="0"/>
          </a:xfrm>
          <a:prstGeom prst="line">
            <a:avLst/>
          </a:prstGeom>
          <a:ln w="127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6897037" y="1995686"/>
            <a:ext cx="0" cy="1368152"/>
          </a:xfrm>
          <a:prstGeom prst="line">
            <a:avLst/>
          </a:prstGeom>
          <a:ln w="127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6228082" y="2678393"/>
            <a:ext cx="1368254" cy="0"/>
          </a:xfrm>
          <a:prstGeom prst="line">
            <a:avLst/>
          </a:prstGeom>
          <a:ln w="127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528885" y="3356911"/>
            <a:ext cx="0" cy="1368152"/>
          </a:xfrm>
          <a:prstGeom prst="line">
            <a:avLst/>
          </a:prstGeom>
          <a:ln w="127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859930" y="4039618"/>
            <a:ext cx="1368254" cy="0"/>
          </a:xfrm>
          <a:prstGeom prst="line">
            <a:avLst/>
          </a:prstGeom>
          <a:ln w="127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897037" y="3356911"/>
            <a:ext cx="0" cy="1368152"/>
          </a:xfrm>
          <a:prstGeom prst="line">
            <a:avLst/>
          </a:prstGeom>
          <a:ln w="127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6228082" y="4039618"/>
            <a:ext cx="1368254" cy="0"/>
          </a:xfrm>
          <a:prstGeom prst="line">
            <a:avLst/>
          </a:prstGeom>
          <a:ln w="127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238424" y="2318727"/>
            <a:ext cx="461705" cy="369332"/>
          </a:xfrm>
          <a:prstGeom prst="rect">
            <a:avLst/>
          </a:prstGeom>
          <a:noFill/>
        </p:spPr>
        <p:txBody>
          <a:bodyPr wrap="square" rtlCol="0">
            <a:spAutoFit/>
          </a:bodyPr>
          <a:lstStyle/>
          <a:p>
            <a:r>
              <a:rPr lang="en-AU" dirty="0">
                <a:solidFill>
                  <a:schemeClr val="accent3">
                    <a:lumMod val="60000"/>
                    <a:lumOff val="40000"/>
                  </a:schemeClr>
                </a:solidFill>
              </a:rPr>
              <a:t>1</a:t>
            </a:r>
          </a:p>
        </p:txBody>
      </p:sp>
      <p:sp>
        <p:nvSpPr>
          <p:cNvPr id="38" name="TextBox 37"/>
          <p:cNvSpPr txBox="1"/>
          <p:nvPr/>
        </p:nvSpPr>
        <p:spPr>
          <a:xfrm>
            <a:off x="5516914" y="2325654"/>
            <a:ext cx="461705" cy="369332"/>
          </a:xfrm>
          <a:prstGeom prst="rect">
            <a:avLst/>
          </a:prstGeom>
          <a:noFill/>
        </p:spPr>
        <p:txBody>
          <a:bodyPr wrap="square" rtlCol="0">
            <a:spAutoFit/>
          </a:bodyPr>
          <a:lstStyle/>
          <a:p>
            <a:r>
              <a:rPr lang="en-AU" dirty="0">
                <a:solidFill>
                  <a:schemeClr val="accent3">
                    <a:lumMod val="60000"/>
                    <a:lumOff val="40000"/>
                  </a:schemeClr>
                </a:solidFill>
              </a:rPr>
              <a:t>2</a:t>
            </a:r>
          </a:p>
        </p:txBody>
      </p:sp>
      <p:sp>
        <p:nvSpPr>
          <p:cNvPr id="39" name="TextBox 38"/>
          <p:cNvSpPr txBox="1"/>
          <p:nvPr/>
        </p:nvSpPr>
        <p:spPr>
          <a:xfrm>
            <a:off x="5234382" y="2659008"/>
            <a:ext cx="461705" cy="369332"/>
          </a:xfrm>
          <a:prstGeom prst="rect">
            <a:avLst/>
          </a:prstGeom>
          <a:noFill/>
        </p:spPr>
        <p:txBody>
          <a:bodyPr wrap="square" rtlCol="0">
            <a:spAutoFit/>
          </a:bodyPr>
          <a:lstStyle/>
          <a:p>
            <a:r>
              <a:rPr lang="en-AU" dirty="0">
                <a:solidFill>
                  <a:schemeClr val="accent3">
                    <a:lumMod val="60000"/>
                    <a:lumOff val="40000"/>
                  </a:schemeClr>
                </a:solidFill>
              </a:rPr>
              <a:t>3</a:t>
            </a:r>
          </a:p>
        </p:txBody>
      </p:sp>
      <p:sp>
        <p:nvSpPr>
          <p:cNvPr id="40" name="TextBox 39"/>
          <p:cNvSpPr txBox="1"/>
          <p:nvPr/>
        </p:nvSpPr>
        <p:spPr>
          <a:xfrm>
            <a:off x="5520956" y="2658166"/>
            <a:ext cx="461705" cy="369332"/>
          </a:xfrm>
          <a:prstGeom prst="rect">
            <a:avLst/>
          </a:prstGeom>
          <a:noFill/>
        </p:spPr>
        <p:txBody>
          <a:bodyPr wrap="square" rtlCol="0">
            <a:spAutoFit/>
          </a:bodyPr>
          <a:lstStyle/>
          <a:p>
            <a:r>
              <a:rPr lang="en-AU" dirty="0">
                <a:solidFill>
                  <a:schemeClr val="accent3">
                    <a:lumMod val="60000"/>
                    <a:lumOff val="40000"/>
                  </a:schemeClr>
                </a:solidFill>
              </a:rPr>
              <a:t>4</a:t>
            </a:r>
          </a:p>
        </p:txBody>
      </p:sp>
      <p:sp>
        <p:nvSpPr>
          <p:cNvPr id="41" name="TextBox 40"/>
          <p:cNvSpPr txBox="1"/>
          <p:nvPr/>
        </p:nvSpPr>
        <p:spPr>
          <a:xfrm>
            <a:off x="6606959" y="2312407"/>
            <a:ext cx="461705" cy="369332"/>
          </a:xfrm>
          <a:prstGeom prst="rect">
            <a:avLst/>
          </a:prstGeom>
          <a:noFill/>
        </p:spPr>
        <p:txBody>
          <a:bodyPr wrap="square" rtlCol="0">
            <a:spAutoFit/>
          </a:bodyPr>
          <a:lstStyle/>
          <a:p>
            <a:r>
              <a:rPr lang="en-AU" dirty="0">
                <a:solidFill>
                  <a:schemeClr val="accent3">
                    <a:lumMod val="60000"/>
                    <a:lumOff val="40000"/>
                  </a:schemeClr>
                </a:solidFill>
              </a:rPr>
              <a:t>1</a:t>
            </a:r>
          </a:p>
        </p:txBody>
      </p:sp>
      <p:sp>
        <p:nvSpPr>
          <p:cNvPr id="42" name="TextBox 41"/>
          <p:cNvSpPr txBox="1"/>
          <p:nvPr/>
        </p:nvSpPr>
        <p:spPr>
          <a:xfrm>
            <a:off x="6885449" y="2319334"/>
            <a:ext cx="461705" cy="369332"/>
          </a:xfrm>
          <a:prstGeom prst="rect">
            <a:avLst/>
          </a:prstGeom>
          <a:noFill/>
        </p:spPr>
        <p:txBody>
          <a:bodyPr wrap="square" rtlCol="0">
            <a:spAutoFit/>
          </a:bodyPr>
          <a:lstStyle/>
          <a:p>
            <a:r>
              <a:rPr lang="en-AU" dirty="0">
                <a:solidFill>
                  <a:schemeClr val="accent3">
                    <a:lumMod val="60000"/>
                    <a:lumOff val="40000"/>
                  </a:schemeClr>
                </a:solidFill>
              </a:rPr>
              <a:t>2</a:t>
            </a:r>
          </a:p>
        </p:txBody>
      </p:sp>
      <p:sp>
        <p:nvSpPr>
          <p:cNvPr id="43" name="TextBox 42"/>
          <p:cNvSpPr txBox="1"/>
          <p:nvPr/>
        </p:nvSpPr>
        <p:spPr>
          <a:xfrm>
            <a:off x="6602917" y="2652688"/>
            <a:ext cx="461705" cy="369332"/>
          </a:xfrm>
          <a:prstGeom prst="rect">
            <a:avLst/>
          </a:prstGeom>
          <a:noFill/>
        </p:spPr>
        <p:txBody>
          <a:bodyPr wrap="square" rtlCol="0">
            <a:spAutoFit/>
          </a:bodyPr>
          <a:lstStyle/>
          <a:p>
            <a:r>
              <a:rPr lang="en-AU" dirty="0">
                <a:solidFill>
                  <a:schemeClr val="accent3">
                    <a:lumMod val="60000"/>
                    <a:lumOff val="40000"/>
                  </a:schemeClr>
                </a:solidFill>
              </a:rPr>
              <a:t>3</a:t>
            </a:r>
          </a:p>
        </p:txBody>
      </p:sp>
      <p:sp>
        <p:nvSpPr>
          <p:cNvPr id="44" name="TextBox 43"/>
          <p:cNvSpPr txBox="1"/>
          <p:nvPr/>
        </p:nvSpPr>
        <p:spPr>
          <a:xfrm>
            <a:off x="6889491" y="2651846"/>
            <a:ext cx="461705" cy="369332"/>
          </a:xfrm>
          <a:prstGeom prst="rect">
            <a:avLst/>
          </a:prstGeom>
          <a:noFill/>
        </p:spPr>
        <p:txBody>
          <a:bodyPr wrap="square" rtlCol="0">
            <a:spAutoFit/>
          </a:bodyPr>
          <a:lstStyle/>
          <a:p>
            <a:r>
              <a:rPr lang="en-AU" dirty="0">
                <a:solidFill>
                  <a:schemeClr val="accent3">
                    <a:lumMod val="60000"/>
                    <a:lumOff val="40000"/>
                  </a:schemeClr>
                </a:solidFill>
              </a:rPr>
              <a:t>4</a:t>
            </a:r>
          </a:p>
        </p:txBody>
      </p:sp>
      <p:sp>
        <p:nvSpPr>
          <p:cNvPr id="45" name="TextBox 44"/>
          <p:cNvSpPr txBox="1"/>
          <p:nvPr/>
        </p:nvSpPr>
        <p:spPr>
          <a:xfrm>
            <a:off x="5235481" y="3669608"/>
            <a:ext cx="461705" cy="369332"/>
          </a:xfrm>
          <a:prstGeom prst="rect">
            <a:avLst/>
          </a:prstGeom>
          <a:noFill/>
        </p:spPr>
        <p:txBody>
          <a:bodyPr wrap="square" rtlCol="0">
            <a:spAutoFit/>
          </a:bodyPr>
          <a:lstStyle/>
          <a:p>
            <a:r>
              <a:rPr lang="en-AU" dirty="0">
                <a:solidFill>
                  <a:schemeClr val="accent3">
                    <a:lumMod val="60000"/>
                    <a:lumOff val="40000"/>
                  </a:schemeClr>
                </a:solidFill>
              </a:rPr>
              <a:t>1</a:t>
            </a:r>
          </a:p>
        </p:txBody>
      </p:sp>
      <p:sp>
        <p:nvSpPr>
          <p:cNvPr id="46" name="TextBox 45"/>
          <p:cNvSpPr txBox="1"/>
          <p:nvPr/>
        </p:nvSpPr>
        <p:spPr>
          <a:xfrm>
            <a:off x="5513971" y="3676535"/>
            <a:ext cx="461705" cy="369332"/>
          </a:xfrm>
          <a:prstGeom prst="rect">
            <a:avLst/>
          </a:prstGeom>
          <a:noFill/>
        </p:spPr>
        <p:txBody>
          <a:bodyPr wrap="square" rtlCol="0">
            <a:spAutoFit/>
          </a:bodyPr>
          <a:lstStyle/>
          <a:p>
            <a:r>
              <a:rPr lang="en-AU" dirty="0">
                <a:solidFill>
                  <a:schemeClr val="accent3">
                    <a:lumMod val="60000"/>
                    <a:lumOff val="40000"/>
                  </a:schemeClr>
                </a:solidFill>
              </a:rPr>
              <a:t>2</a:t>
            </a:r>
          </a:p>
        </p:txBody>
      </p:sp>
      <p:sp>
        <p:nvSpPr>
          <p:cNvPr id="47" name="TextBox 46"/>
          <p:cNvSpPr txBox="1"/>
          <p:nvPr/>
        </p:nvSpPr>
        <p:spPr>
          <a:xfrm>
            <a:off x="5231439" y="4009889"/>
            <a:ext cx="461705" cy="369332"/>
          </a:xfrm>
          <a:prstGeom prst="rect">
            <a:avLst/>
          </a:prstGeom>
          <a:noFill/>
        </p:spPr>
        <p:txBody>
          <a:bodyPr wrap="square" rtlCol="0">
            <a:spAutoFit/>
          </a:bodyPr>
          <a:lstStyle/>
          <a:p>
            <a:r>
              <a:rPr lang="en-AU" dirty="0">
                <a:solidFill>
                  <a:schemeClr val="accent3">
                    <a:lumMod val="60000"/>
                    <a:lumOff val="40000"/>
                  </a:schemeClr>
                </a:solidFill>
              </a:rPr>
              <a:t>3</a:t>
            </a:r>
          </a:p>
        </p:txBody>
      </p:sp>
      <p:sp>
        <p:nvSpPr>
          <p:cNvPr id="48" name="TextBox 47"/>
          <p:cNvSpPr txBox="1"/>
          <p:nvPr/>
        </p:nvSpPr>
        <p:spPr>
          <a:xfrm>
            <a:off x="5518013" y="4009047"/>
            <a:ext cx="461705" cy="369332"/>
          </a:xfrm>
          <a:prstGeom prst="rect">
            <a:avLst/>
          </a:prstGeom>
          <a:noFill/>
        </p:spPr>
        <p:txBody>
          <a:bodyPr wrap="square" rtlCol="0">
            <a:spAutoFit/>
          </a:bodyPr>
          <a:lstStyle/>
          <a:p>
            <a:r>
              <a:rPr lang="en-AU" dirty="0">
                <a:solidFill>
                  <a:schemeClr val="accent3">
                    <a:lumMod val="60000"/>
                    <a:lumOff val="40000"/>
                  </a:schemeClr>
                </a:solidFill>
              </a:rPr>
              <a:t>4</a:t>
            </a:r>
          </a:p>
        </p:txBody>
      </p:sp>
      <p:sp>
        <p:nvSpPr>
          <p:cNvPr id="49" name="TextBox 48"/>
          <p:cNvSpPr txBox="1"/>
          <p:nvPr/>
        </p:nvSpPr>
        <p:spPr>
          <a:xfrm>
            <a:off x="6602917" y="3669608"/>
            <a:ext cx="461705" cy="369332"/>
          </a:xfrm>
          <a:prstGeom prst="rect">
            <a:avLst/>
          </a:prstGeom>
          <a:noFill/>
        </p:spPr>
        <p:txBody>
          <a:bodyPr wrap="square" rtlCol="0">
            <a:spAutoFit/>
          </a:bodyPr>
          <a:lstStyle/>
          <a:p>
            <a:r>
              <a:rPr lang="en-AU" dirty="0">
                <a:solidFill>
                  <a:schemeClr val="accent3">
                    <a:lumMod val="60000"/>
                    <a:lumOff val="40000"/>
                  </a:schemeClr>
                </a:solidFill>
              </a:rPr>
              <a:t>1</a:t>
            </a:r>
          </a:p>
        </p:txBody>
      </p:sp>
      <p:sp>
        <p:nvSpPr>
          <p:cNvPr id="50" name="TextBox 49"/>
          <p:cNvSpPr txBox="1"/>
          <p:nvPr/>
        </p:nvSpPr>
        <p:spPr>
          <a:xfrm>
            <a:off x="6881407" y="3676535"/>
            <a:ext cx="461705" cy="369332"/>
          </a:xfrm>
          <a:prstGeom prst="rect">
            <a:avLst/>
          </a:prstGeom>
          <a:noFill/>
        </p:spPr>
        <p:txBody>
          <a:bodyPr wrap="square" rtlCol="0">
            <a:spAutoFit/>
          </a:bodyPr>
          <a:lstStyle/>
          <a:p>
            <a:r>
              <a:rPr lang="en-AU" dirty="0">
                <a:solidFill>
                  <a:schemeClr val="accent3">
                    <a:lumMod val="60000"/>
                    <a:lumOff val="40000"/>
                  </a:schemeClr>
                </a:solidFill>
              </a:rPr>
              <a:t>2</a:t>
            </a:r>
          </a:p>
        </p:txBody>
      </p:sp>
      <p:sp>
        <p:nvSpPr>
          <p:cNvPr id="51" name="TextBox 50"/>
          <p:cNvSpPr txBox="1"/>
          <p:nvPr/>
        </p:nvSpPr>
        <p:spPr>
          <a:xfrm>
            <a:off x="6598875" y="4009889"/>
            <a:ext cx="461705" cy="369332"/>
          </a:xfrm>
          <a:prstGeom prst="rect">
            <a:avLst/>
          </a:prstGeom>
          <a:noFill/>
        </p:spPr>
        <p:txBody>
          <a:bodyPr wrap="square" rtlCol="0">
            <a:spAutoFit/>
          </a:bodyPr>
          <a:lstStyle/>
          <a:p>
            <a:r>
              <a:rPr lang="en-AU" dirty="0">
                <a:solidFill>
                  <a:schemeClr val="accent3">
                    <a:lumMod val="60000"/>
                    <a:lumOff val="40000"/>
                  </a:schemeClr>
                </a:solidFill>
              </a:rPr>
              <a:t>3</a:t>
            </a:r>
          </a:p>
        </p:txBody>
      </p:sp>
      <p:sp>
        <p:nvSpPr>
          <p:cNvPr id="52" name="TextBox 51"/>
          <p:cNvSpPr txBox="1"/>
          <p:nvPr/>
        </p:nvSpPr>
        <p:spPr>
          <a:xfrm>
            <a:off x="6885449" y="4009047"/>
            <a:ext cx="461705" cy="369332"/>
          </a:xfrm>
          <a:prstGeom prst="rect">
            <a:avLst/>
          </a:prstGeom>
          <a:noFill/>
        </p:spPr>
        <p:txBody>
          <a:bodyPr wrap="square" rtlCol="0">
            <a:spAutoFit/>
          </a:bodyPr>
          <a:lstStyle/>
          <a:p>
            <a:r>
              <a:rPr lang="en-AU" dirty="0">
                <a:solidFill>
                  <a:schemeClr val="accent3">
                    <a:lumMod val="60000"/>
                    <a:lumOff val="40000"/>
                  </a:schemeClr>
                </a:solidFill>
              </a:rPr>
              <a:t>4</a:t>
            </a:r>
          </a:p>
        </p:txBody>
      </p:sp>
      <p:sp>
        <p:nvSpPr>
          <p:cNvPr id="53" name="Oval 52"/>
          <p:cNvSpPr/>
          <p:nvPr/>
        </p:nvSpPr>
        <p:spPr>
          <a:xfrm>
            <a:off x="162010" y="3316265"/>
            <a:ext cx="288032" cy="288032"/>
          </a:xfrm>
          <a:prstGeom prst="ellipse">
            <a:avLst/>
          </a:prstGeom>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accent3">
                    <a:lumMod val="60000"/>
                    <a:lumOff val="40000"/>
                  </a:schemeClr>
                </a:solidFill>
              </a:rPr>
              <a:t>1</a:t>
            </a:r>
          </a:p>
        </p:txBody>
      </p:sp>
      <p:sp>
        <p:nvSpPr>
          <p:cNvPr id="54" name="Oval 53"/>
          <p:cNvSpPr/>
          <p:nvPr/>
        </p:nvSpPr>
        <p:spPr>
          <a:xfrm>
            <a:off x="513522" y="3324337"/>
            <a:ext cx="288032" cy="288032"/>
          </a:xfrm>
          <a:prstGeom prst="ellipse">
            <a:avLst/>
          </a:prstGeom>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accent3">
                    <a:lumMod val="60000"/>
                    <a:lumOff val="40000"/>
                  </a:schemeClr>
                </a:solidFill>
              </a:rPr>
              <a:t>2</a:t>
            </a:r>
          </a:p>
        </p:txBody>
      </p:sp>
      <p:sp>
        <p:nvSpPr>
          <p:cNvPr id="55" name="Oval 54"/>
          <p:cNvSpPr/>
          <p:nvPr/>
        </p:nvSpPr>
        <p:spPr>
          <a:xfrm>
            <a:off x="874161" y="3316372"/>
            <a:ext cx="288032" cy="288032"/>
          </a:xfrm>
          <a:prstGeom prst="ellipse">
            <a:avLst/>
          </a:prstGeom>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accent3">
                    <a:lumMod val="60000"/>
                    <a:lumOff val="40000"/>
                  </a:schemeClr>
                </a:solidFill>
              </a:rPr>
              <a:t>3</a:t>
            </a:r>
          </a:p>
        </p:txBody>
      </p:sp>
      <p:sp>
        <p:nvSpPr>
          <p:cNvPr id="56" name="Oval 55"/>
          <p:cNvSpPr/>
          <p:nvPr/>
        </p:nvSpPr>
        <p:spPr>
          <a:xfrm>
            <a:off x="1207564" y="3305044"/>
            <a:ext cx="288032" cy="288032"/>
          </a:xfrm>
          <a:prstGeom prst="ellipse">
            <a:avLst/>
          </a:prstGeom>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accent3">
                    <a:lumMod val="60000"/>
                    <a:lumOff val="40000"/>
                  </a:schemeClr>
                </a:solidFill>
              </a:rPr>
              <a:t>4</a:t>
            </a:r>
          </a:p>
        </p:txBody>
      </p:sp>
      <p:cxnSp>
        <p:nvCxnSpPr>
          <p:cNvPr id="57" name="Straight Arrow Connector 56"/>
          <p:cNvCxnSpPr>
            <a:stCxn id="13" idx="3"/>
            <a:endCxn id="53" idx="0"/>
          </p:cNvCxnSpPr>
          <p:nvPr/>
        </p:nvCxnSpPr>
        <p:spPr>
          <a:xfrm flipH="1">
            <a:off x="306026" y="2817601"/>
            <a:ext cx="495710" cy="498664"/>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13" idx="3"/>
            <a:endCxn id="54" idx="0"/>
          </p:cNvCxnSpPr>
          <p:nvPr/>
        </p:nvCxnSpPr>
        <p:spPr>
          <a:xfrm flipH="1">
            <a:off x="657538" y="2817601"/>
            <a:ext cx="144198" cy="506736"/>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13" idx="5"/>
            <a:endCxn id="55" idx="0"/>
          </p:cNvCxnSpPr>
          <p:nvPr/>
        </p:nvCxnSpPr>
        <p:spPr>
          <a:xfrm>
            <a:off x="1005406" y="2817601"/>
            <a:ext cx="12771" cy="498771"/>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13" idx="5"/>
            <a:endCxn id="56" idx="0"/>
          </p:cNvCxnSpPr>
          <p:nvPr/>
        </p:nvCxnSpPr>
        <p:spPr>
          <a:xfrm>
            <a:off x="1005406" y="2817601"/>
            <a:ext cx="346174" cy="487443"/>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5" name="Oval 64"/>
          <p:cNvSpPr/>
          <p:nvPr/>
        </p:nvSpPr>
        <p:spPr>
          <a:xfrm>
            <a:off x="1247748" y="4147527"/>
            <a:ext cx="288032" cy="288032"/>
          </a:xfrm>
          <a:prstGeom prst="ellipse">
            <a:avLst/>
          </a:prstGeom>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accent3">
                    <a:lumMod val="60000"/>
                    <a:lumOff val="40000"/>
                  </a:schemeClr>
                </a:solidFill>
              </a:rPr>
              <a:t>1</a:t>
            </a:r>
          </a:p>
        </p:txBody>
      </p:sp>
      <p:sp>
        <p:nvSpPr>
          <p:cNvPr id="66" name="Oval 65"/>
          <p:cNvSpPr/>
          <p:nvPr/>
        </p:nvSpPr>
        <p:spPr>
          <a:xfrm>
            <a:off x="1601802" y="4147527"/>
            <a:ext cx="288032" cy="288032"/>
          </a:xfrm>
          <a:prstGeom prst="ellipse">
            <a:avLst/>
          </a:prstGeom>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accent3">
                    <a:lumMod val="60000"/>
                    <a:lumOff val="40000"/>
                  </a:schemeClr>
                </a:solidFill>
              </a:rPr>
              <a:t>2</a:t>
            </a:r>
          </a:p>
        </p:txBody>
      </p:sp>
      <p:sp>
        <p:nvSpPr>
          <p:cNvPr id="67" name="Oval 66"/>
          <p:cNvSpPr/>
          <p:nvPr/>
        </p:nvSpPr>
        <p:spPr>
          <a:xfrm>
            <a:off x="1931387" y="4150053"/>
            <a:ext cx="288032" cy="288032"/>
          </a:xfrm>
          <a:prstGeom prst="ellipse">
            <a:avLst/>
          </a:prstGeom>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accent3">
                    <a:lumMod val="60000"/>
                    <a:lumOff val="40000"/>
                  </a:schemeClr>
                </a:solidFill>
              </a:rPr>
              <a:t>3</a:t>
            </a:r>
          </a:p>
        </p:txBody>
      </p:sp>
      <p:sp>
        <p:nvSpPr>
          <p:cNvPr id="68" name="Oval 67"/>
          <p:cNvSpPr/>
          <p:nvPr/>
        </p:nvSpPr>
        <p:spPr>
          <a:xfrm>
            <a:off x="2264790" y="4167293"/>
            <a:ext cx="288032" cy="288032"/>
          </a:xfrm>
          <a:prstGeom prst="ellipse">
            <a:avLst/>
          </a:prstGeom>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accent3">
                    <a:lumMod val="60000"/>
                    <a:lumOff val="40000"/>
                  </a:schemeClr>
                </a:solidFill>
              </a:rPr>
              <a:t>4</a:t>
            </a:r>
          </a:p>
        </p:txBody>
      </p:sp>
      <p:cxnSp>
        <p:nvCxnSpPr>
          <p:cNvPr id="69" name="Straight Arrow Connector 68"/>
          <p:cNvCxnSpPr>
            <a:stCxn id="14" idx="3"/>
            <a:endCxn id="65" idx="0"/>
          </p:cNvCxnSpPr>
          <p:nvPr/>
        </p:nvCxnSpPr>
        <p:spPr>
          <a:xfrm flipH="1">
            <a:off x="1391764" y="2817601"/>
            <a:ext cx="409646" cy="1329926"/>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14" idx="3"/>
            <a:endCxn id="66" idx="0"/>
          </p:cNvCxnSpPr>
          <p:nvPr/>
        </p:nvCxnSpPr>
        <p:spPr>
          <a:xfrm flipH="1">
            <a:off x="1745818" y="2817601"/>
            <a:ext cx="55592" cy="1329926"/>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14" idx="5"/>
            <a:endCxn id="67" idx="0"/>
          </p:cNvCxnSpPr>
          <p:nvPr/>
        </p:nvCxnSpPr>
        <p:spPr>
          <a:xfrm>
            <a:off x="2005080" y="2817601"/>
            <a:ext cx="70323" cy="1332452"/>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14" idx="5"/>
            <a:endCxn id="68" idx="0"/>
          </p:cNvCxnSpPr>
          <p:nvPr/>
        </p:nvCxnSpPr>
        <p:spPr>
          <a:xfrm>
            <a:off x="2005080" y="2817601"/>
            <a:ext cx="403726" cy="1349692"/>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3" name="Oval 72"/>
          <p:cNvSpPr/>
          <p:nvPr/>
        </p:nvSpPr>
        <p:spPr>
          <a:xfrm>
            <a:off x="2279760" y="3294879"/>
            <a:ext cx="288032" cy="288032"/>
          </a:xfrm>
          <a:prstGeom prst="ellipse">
            <a:avLst/>
          </a:prstGeom>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accent3">
                    <a:lumMod val="60000"/>
                    <a:lumOff val="40000"/>
                  </a:schemeClr>
                </a:solidFill>
              </a:rPr>
              <a:t>1</a:t>
            </a:r>
          </a:p>
        </p:txBody>
      </p:sp>
      <p:sp>
        <p:nvSpPr>
          <p:cNvPr id="74" name="Oval 73"/>
          <p:cNvSpPr/>
          <p:nvPr/>
        </p:nvSpPr>
        <p:spPr>
          <a:xfrm>
            <a:off x="2607232" y="3286720"/>
            <a:ext cx="288032" cy="288032"/>
          </a:xfrm>
          <a:prstGeom prst="ellipse">
            <a:avLst/>
          </a:prstGeom>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accent3">
                    <a:lumMod val="60000"/>
                    <a:lumOff val="40000"/>
                  </a:schemeClr>
                </a:solidFill>
              </a:rPr>
              <a:t>2</a:t>
            </a:r>
          </a:p>
        </p:txBody>
      </p:sp>
      <p:sp>
        <p:nvSpPr>
          <p:cNvPr id="75" name="Oval 74"/>
          <p:cNvSpPr/>
          <p:nvPr/>
        </p:nvSpPr>
        <p:spPr>
          <a:xfrm>
            <a:off x="2932274" y="3286720"/>
            <a:ext cx="288032" cy="288032"/>
          </a:xfrm>
          <a:prstGeom prst="ellipse">
            <a:avLst/>
          </a:prstGeom>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accent3">
                    <a:lumMod val="60000"/>
                    <a:lumOff val="40000"/>
                  </a:schemeClr>
                </a:solidFill>
              </a:rPr>
              <a:t>3</a:t>
            </a:r>
          </a:p>
        </p:txBody>
      </p:sp>
      <p:sp>
        <p:nvSpPr>
          <p:cNvPr id="76" name="Oval 75"/>
          <p:cNvSpPr/>
          <p:nvPr/>
        </p:nvSpPr>
        <p:spPr>
          <a:xfrm>
            <a:off x="3265677" y="3303197"/>
            <a:ext cx="288032" cy="288032"/>
          </a:xfrm>
          <a:prstGeom prst="ellipse">
            <a:avLst/>
          </a:prstGeom>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accent3">
                    <a:lumMod val="60000"/>
                    <a:lumOff val="40000"/>
                  </a:schemeClr>
                </a:solidFill>
              </a:rPr>
              <a:t>4</a:t>
            </a:r>
          </a:p>
        </p:txBody>
      </p:sp>
      <p:cxnSp>
        <p:nvCxnSpPr>
          <p:cNvPr id="77" name="Straight Arrow Connector 76"/>
          <p:cNvCxnSpPr>
            <a:stCxn id="15" idx="3"/>
            <a:endCxn id="73" idx="0"/>
          </p:cNvCxnSpPr>
          <p:nvPr/>
        </p:nvCxnSpPr>
        <p:spPr>
          <a:xfrm flipH="1">
            <a:off x="2423776" y="2817601"/>
            <a:ext cx="377308" cy="477278"/>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15" idx="3"/>
            <a:endCxn id="74" idx="0"/>
          </p:cNvCxnSpPr>
          <p:nvPr/>
        </p:nvCxnSpPr>
        <p:spPr>
          <a:xfrm flipH="1">
            <a:off x="2751248" y="2817601"/>
            <a:ext cx="49836" cy="469119"/>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15" idx="5"/>
            <a:endCxn id="75" idx="0"/>
          </p:cNvCxnSpPr>
          <p:nvPr/>
        </p:nvCxnSpPr>
        <p:spPr>
          <a:xfrm>
            <a:off x="3004754" y="2817601"/>
            <a:ext cx="71536" cy="469119"/>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15" idx="5"/>
            <a:endCxn id="76" idx="0"/>
          </p:cNvCxnSpPr>
          <p:nvPr/>
        </p:nvCxnSpPr>
        <p:spPr>
          <a:xfrm>
            <a:off x="3004754" y="2817601"/>
            <a:ext cx="404939" cy="485596"/>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1" name="Oval 80"/>
          <p:cNvSpPr/>
          <p:nvPr/>
        </p:nvSpPr>
        <p:spPr>
          <a:xfrm>
            <a:off x="3299388" y="4172682"/>
            <a:ext cx="288032" cy="288032"/>
          </a:xfrm>
          <a:prstGeom prst="ellipse">
            <a:avLst/>
          </a:prstGeom>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accent3">
                    <a:lumMod val="60000"/>
                    <a:lumOff val="40000"/>
                  </a:schemeClr>
                </a:solidFill>
              </a:rPr>
              <a:t>1</a:t>
            </a:r>
          </a:p>
        </p:txBody>
      </p:sp>
      <p:sp>
        <p:nvSpPr>
          <p:cNvPr id="82" name="Oval 81"/>
          <p:cNvSpPr/>
          <p:nvPr/>
        </p:nvSpPr>
        <p:spPr>
          <a:xfrm>
            <a:off x="3625155" y="4172682"/>
            <a:ext cx="288032" cy="288032"/>
          </a:xfrm>
          <a:prstGeom prst="ellipse">
            <a:avLst/>
          </a:prstGeom>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accent3">
                    <a:lumMod val="60000"/>
                    <a:lumOff val="40000"/>
                  </a:schemeClr>
                </a:solidFill>
              </a:rPr>
              <a:t>2</a:t>
            </a:r>
          </a:p>
        </p:txBody>
      </p:sp>
      <p:sp>
        <p:nvSpPr>
          <p:cNvPr id="83" name="Oval 82"/>
          <p:cNvSpPr/>
          <p:nvPr/>
        </p:nvSpPr>
        <p:spPr>
          <a:xfrm>
            <a:off x="3950197" y="4172682"/>
            <a:ext cx="288032" cy="288032"/>
          </a:xfrm>
          <a:prstGeom prst="ellipse">
            <a:avLst/>
          </a:prstGeom>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accent3">
                    <a:lumMod val="60000"/>
                    <a:lumOff val="40000"/>
                  </a:schemeClr>
                </a:solidFill>
              </a:rPr>
              <a:t>3</a:t>
            </a:r>
          </a:p>
        </p:txBody>
      </p:sp>
      <p:sp>
        <p:nvSpPr>
          <p:cNvPr id="84" name="Oval 83"/>
          <p:cNvSpPr/>
          <p:nvPr/>
        </p:nvSpPr>
        <p:spPr>
          <a:xfrm>
            <a:off x="4275450" y="4172682"/>
            <a:ext cx="288032" cy="288032"/>
          </a:xfrm>
          <a:prstGeom prst="ellipse">
            <a:avLst/>
          </a:prstGeom>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accent3">
                    <a:lumMod val="60000"/>
                    <a:lumOff val="40000"/>
                  </a:schemeClr>
                </a:solidFill>
              </a:rPr>
              <a:t>4</a:t>
            </a:r>
          </a:p>
        </p:txBody>
      </p:sp>
      <p:cxnSp>
        <p:nvCxnSpPr>
          <p:cNvPr id="85" name="Straight Arrow Connector 84"/>
          <p:cNvCxnSpPr>
            <a:stCxn id="16" idx="3"/>
            <a:endCxn id="81" idx="0"/>
          </p:cNvCxnSpPr>
          <p:nvPr/>
        </p:nvCxnSpPr>
        <p:spPr>
          <a:xfrm flipH="1">
            <a:off x="3443404" y="2817601"/>
            <a:ext cx="353579" cy="1355081"/>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16" idx="3"/>
            <a:endCxn id="82" idx="0"/>
          </p:cNvCxnSpPr>
          <p:nvPr/>
        </p:nvCxnSpPr>
        <p:spPr>
          <a:xfrm flipH="1">
            <a:off x="3769171" y="2817601"/>
            <a:ext cx="27812" cy="1355081"/>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16" idx="5"/>
            <a:endCxn id="83" idx="0"/>
          </p:cNvCxnSpPr>
          <p:nvPr/>
        </p:nvCxnSpPr>
        <p:spPr>
          <a:xfrm>
            <a:off x="4000653" y="2817601"/>
            <a:ext cx="93560" cy="1355081"/>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16" idx="5"/>
            <a:endCxn id="84" idx="0"/>
          </p:cNvCxnSpPr>
          <p:nvPr/>
        </p:nvCxnSpPr>
        <p:spPr>
          <a:xfrm>
            <a:off x="4000653" y="2817601"/>
            <a:ext cx="418813" cy="1355081"/>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4" name="Oval 103"/>
          <p:cNvSpPr/>
          <p:nvPr/>
        </p:nvSpPr>
        <p:spPr>
          <a:xfrm>
            <a:off x="5711635" y="2990044"/>
            <a:ext cx="72008" cy="96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5" name="Oval 104"/>
          <p:cNvSpPr/>
          <p:nvPr/>
        </p:nvSpPr>
        <p:spPr>
          <a:xfrm>
            <a:off x="5864035" y="3142444"/>
            <a:ext cx="72008" cy="96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6" name="Oval 105"/>
          <p:cNvSpPr/>
          <p:nvPr/>
        </p:nvSpPr>
        <p:spPr>
          <a:xfrm>
            <a:off x="5918623" y="2359301"/>
            <a:ext cx="72008" cy="96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7" name="Oval 106"/>
          <p:cNvSpPr/>
          <p:nvPr/>
        </p:nvSpPr>
        <p:spPr>
          <a:xfrm>
            <a:off x="6492794" y="2823937"/>
            <a:ext cx="72008" cy="96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9" name="Oval 108"/>
          <p:cNvSpPr/>
          <p:nvPr/>
        </p:nvSpPr>
        <p:spPr>
          <a:xfrm>
            <a:off x="5808839" y="3756192"/>
            <a:ext cx="72008" cy="96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0" name="Oval 109"/>
          <p:cNvSpPr/>
          <p:nvPr/>
        </p:nvSpPr>
        <p:spPr>
          <a:xfrm>
            <a:off x="7215025" y="2354956"/>
            <a:ext cx="72008" cy="96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1" name="Oval 110"/>
          <p:cNvSpPr/>
          <p:nvPr/>
        </p:nvSpPr>
        <p:spPr>
          <a:xfrm>
            <a:off x="5206050" y="2353221"/>
            <a:ext cx="72008" cy="96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2" name="Oval 111"/>
          <p:cNvSpPr/>
          <p:nvPr/>
        </p:nvSpPr>
        <p:spPr>
          <a:xfrm>
            <a:off x="5961239" y="3908592"/>
            <a:ext cx="72008" cy="96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3" name="Oval 112"/>
          <p:cNvSpPr/>
          <p:nvPr/>
        </p:nvSpPr>
        <p:spPr>
          <a:xfrm>
            <a:off x="5763560" y="3938832"/>
            <a:ext cx="72008" cy="96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4" name="Oval 113"/>
          <p:cNvSpPr/>
          <p:nvPr/>
        </p:nvSpPr>
        <p:spPr>
          <a:xfrm>
            <a:off x="5267415" y="4369471"/>
            <a:ext cx="72008" cy="96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5" name="Oval 114"/>
          <p:cNvSpPr/>
          <p:nvPr/>
        </p:nvSpPr>
        <p:spPr>
          <a:xfrm>
            <a:off x="6759624" y="3027760"/>
            <a:ext cx="72008" cy="96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6" name="Oval 115"/>
          <p:cNvSpPr/>
          <p:nvPr/>
        </p:nvSpPr>
        <p:spPr>
          <a:xfrm>
            <a:off x="6687616" y="2859782"/>
            <a:ext cx="72008" cy="96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9" name="Oval 118"/>
          <p:cNvSpPr/>
          <p:nvPr/>
        </p:nvSpPr>
        <p:spPr>
          <a:xfrm>
            <a:off x="202155" y="3861401"/>
            <a:ext cx="72008" cy="96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0" name="Oval 119"/>
          <p:cNvSpPr/>
          <p:nvPr/>
        </p:nvSpPr>
        <p:spPr>
          <a:xfrm>
            <a:off x="620458" y="3852742"/>
            <a:ext cx="72008" cy="96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1" name="Oval 120"/>
          <p:cNvSpPr/>
          <p:nvPr/>
        </p:nvSpPr>
        <p:spPr>
          <a:xfrm>
            <a:off x="1318663" y="3842282"/>
            <a:ext cx="72008" cy="96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2" name="Oval 121"/>
          <p:cNvSpPr/>
          <p:nvPr/>
        </p:nvSpPr>
        <p:spPr>
          <a:xfrm>
            <a:off x="1166350" y="3855492"/>
            <a:ext cx="72008" cy="96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3" name="Oval 122"/>
          <p:cNvSpPr/>
          <p:nvPr/>
        </p:nvSpPr>
        <p:spPr>
          <a:xfrm>
            <a:off x="1732101" y="4635440"/>
            <a:ext cx="72008" cy="96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4" name="Oval 123"/>
          <p:cNvSpPr/>
          <p:nvPr/>
        </p:nvSpPr>
        <p:spPr>
          <a:xfrm>
            <a:off x="1953450" y="4683715"/>
            <a:ext cx="72008" cy="96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5" name="Oval 124"/>
          <p:cNvSpPr/>
          <p:nvPr/>
        </p:nvSpPr>
        <p:spPr>
          <a:xfrm>
            <a:off x="2075403" y="4731990"/>
            <a:ext cx="72008" cy="96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6" name="Oval 125"/>
          <p:cNvSpPr/>
          <p:nvPr/>
        </p:nvSpPr>
        <p:spPr>
          <a:xfrm>
            <a:off x="2194631" y="4709322"/>
            <a:ext cx="72008" cy="96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7" name="Oval 126"/>
          <p:cNvSpPr/>
          <p:nvPr/>
        </p:nvSpPr>
        <p:spPr>
          <a:xfrm>
            <a:off x="3025323" y="3734825"/>
            <a:ext cx="72008" cy="96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8" name="Oval 127"/>
          <p:cNvSpPr/>
          <p:nvPr/>
        </p:nvSpPr>
        <p:spPr>
          <a:xfrm>
            <a:off x="2605121" y="3756192"/>
            <a:ext cx="72008" cy="96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9" name="Oval 128"/>
          <p:cNvSpPr/>
          <p:nvPr/>
        </p:nvSpPr>
        <p:spPr>
          <a:xfrm>
            <a:off x="2727074" y="3804467"/>
            <a:ext cx="72008" cy="96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0" name="Oval 129"/>
          <p:cNvSpPr/>
          <p:nvPr/>
        </p:nvSpPr>
        <p:spPr>
          <a:xfrm>
            <a:off x="2846302" y="3781799"/>
            <a:ext cx="72008" cy="96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34" name="Straight Arrow Connector 133"/>
          <p:cNvCxnSpPr>
            <a:stCxn id="53" idx="4"/>
            <a:endCxn id="119" idx="0"/>
          </p:cNvCxnSpPr>
          <p:nvPr/>
        </p:nvCxnSpPr>
        <p:spPr>
          <a:xfrm flipH="1">
            <a:off x="238159" y="3604297"/>
            <a:ext cx="67867" cy="257104"/>
          </a:xfrm>
          <a:prstGeom prst="straightConnector1">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a:stCxn id="54" idx="4"/>
            <a:endCxn id="120" idx="0"/>
          </p:cNvCxnSpPr>
          <p:nvPr/>
        </p:nvCxnSpPr>
        <p:spPr>
          <a:xfrm flipH="1">
            <a:off x="656462" y="3612369"/>
            <a:ext cx="1076" cy="240373"/>
          </a:xfrm>
          <a:prstGeom prst="straightConnector1">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a:stCxn id="56" idx="4"/>
            <a:endCxn id="122" idx="0"/>
          </p:cNvCxnSpPr>
          <p:nvPr/>
        </p:nvCxnSpPr>
        <p:spPr>
          <a:xfrm flipH="1">
            <a:off x="1202354" y="3593076"/>
            <a:ext cx="149226" cy="262416"/>
          </a:xfrm>
          <a:prstGeom prst="straightConnector1">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a:stCxn id="56" idx="4"/>
            <a:endCxn id="121" idx="0"/>
          </p:cNvCxnSpPr>
          <p:nvPr/>
        </p:nvCxnSpPr>
        <p:spPr>
          <a:xfrm>
            <a:off x="1351580" y="3593076"/>
            <a:ext cx="3087" cy="249206"/>
          </a:xfrm>
          <a:prstGeom prst="straightConnector1">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a:stCxn id="66" idx="4"/>
            <a:endCxn id="123" idx="0"/>
          </p:cNvCxnSpPr>
          <p:nvPr/>
        </p:nvCxnSpPr>
        <p:spPr>
          <a:xfrm>
            <a:off x="1745818" y="4435559"/>
            <a:ext cx="22287" cy="199881"/>
          </a:xfrm>
          <a:prstGeom prst="straightConnector1">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a:stCxn id="67" idx="4"/>
            <a:endCxn id="124" idx="0"/>
          </p:cNvCxnSpPr>
          <p:nvPr/>
        </p:nvCxnSpPr>
        <p:spPr>
          <a:xfrm flipH="1">
            <a:off x="1989454" y="4438085"/>
            <a:ext cx="85949" cy="245630"/>
          </a:xfrm>
          <a:prstGeom prst="straightConnector1">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p:cNvCxnSpPr>
            <a:stCxn id="67" idx="4"/>
            <a:endCxn id="125" idx="1"/>
          </p:cNvCxnSpPr>
          <p:nvPr/>
        </p:nvCxnSpPr>
        <p:spPr>
          <a:xfrm>
            <a:off x="2075403" y="4438085"/>
            <a:ext cx="10545" cy="308044"/>
          </a:xfrm>
          <a:prstGeom prst="straightConnector1">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a:stCxn id="67" idx="4"/>
            <a:endCxn id="126" idx="0"/>
          </p:cNvCxnSpPr>
          <p:nvPr/>
        </p:nvCxnSpPr>
        <p:spPr>
          <a:xfrm>
            <a:off x="2075403" y="4438085"/>
            <a:ext cx="155232" cy="271237"/>
          </a:xfrm>
          <a:prstGeom prst="straightConnector1">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a:stCxn id="74" idx="4"/>
            <a:endCxn id="128" idx="0"/>
          </p:cNvCxnSpPr>
          <p:nvPr/>
        </p:nvCxnSpPr>
        <p:spPr>
          <a:xfrm flipH="1">
            <a:off x="2641125" y="3574752"/>
            <a:ext cx="110123" cy="181440"/>
          </a:xfrm>
          <a:prstGeom prst="straightConnector1">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p:cNvCxnSpPr>
            <a:stCxn id="74" idx="4"/>
            <a:endCxn id="129" idx="0"/>
          </p:cNvCxnSpPr>
          <p:nvPr/>
        </p:nvCxnSpPr>
        <p:spPr>
          <a:xfrm>
            <a:off x="2751248" y="3574752"/>
            <a:ext cx="11830" cy="229715"/>
          </a:xfrm>
          <a:prstGeom prst="straightConnector1">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a:stCxn id="74" idx="4"/>
            <a:endCxn id="130" idx="0"/>
          </p:cNvCxnSpPr>
          <p:nvPr/>
        </p:nvCxnSpPr>
        <p:spPr>
          <a:xfrm>
            <a:off x="2751248" y="3574752"/>
            <a:ext cx="131058" cy="207047"/>
          </a:xfrm>
          <a:prstGeom prst="straightConnector1">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p:cNvCxnSpPr>
            <a:stCxn id="75" idx="4"/>
            <a:endCxn id="127" idx="0"/>
          </p:cNvCxnSpPr>
          <p:nvPr/>
        </p:nvCxnSpPr>
        <p:spPr>
          <a:xfrm flipH="1">
            <a:off x="3061327" y="3574752"/>
            <a:ext cx="14963" cy="160073"/>
          </a:xfrm>
          <a:prstGeom prst="straightConnector1">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3746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p:cNvSpPr/>
          <p:nvPr/>
        </p:nvSpPr>
        <p:spPr>
          <a:xfrm>
            <a:off x="6006840" y="2241979"/>
            <a:ext cx="405424" cy="405424"/>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Title 3"/>
          <p:cNvSpPr>
            <a:spLocks noGrp="1"/>
          </p:cNvSpPr>
          <p:nvPr>
            <p:ph type="title"/>
          </p:nvPr>
        </p:nvSpPr>
        <p:spPr/>
        <p:txBody>
          <a:bodyPr/>
          <a:lstStyle/>
          <a:p>
            <a:r>
              <a:rPr lang="en-AU"/>
              <a:t>Quadtrees</a:t>
            </a:r>
            <a:endParaRPr lang="en-AU" dirty="0"/>
          </a:p>
        </p:txBody>
      </p:sp>
      <p:sp>
        <p:nvSpPr>
          <p:cNvPr id="5" name="Content Placeholder 4"/>
          <p:cNvSpPr>
            <a:spLocks noGrp="1"/>
          </p:cNvSpPr>
          <p:nvPr>
            <p:ph idx="10"/>
          </p:nvPr>
        </p:nvSpPr>
        <p:spPr>
          <a:xfrm>
            <a:off x="323850" y="1203325"/>
            <a:ext cx="4884354" cy="3384649"/>
          </a:xfrm>
        </p:spPr>
        <p:txBody>
          <a:bodyPr>
            <a:normAutofit fontScale="70000" lnSpcReduction="20000"/>
          </a:bodyPr>
          <a:lstStyle/>
          <a:p>
            <a:r>
              <a:rPr lang="en-AU" dirty="0"/>
              <a:t>Now when the player throws a grenade…</a:t>
            </a:r>
          </a:p>
          <a:p>
            <a:r>
              <a:rPr lang="en-AU" dirty="0"/>
              <a:t>We traverse the tree:</a:t>
            </a:r>
          </a:p>
          <a:p>
            <a:pPr lvl="1"/>
            <a:r>
              <a:rPr lang="en-AU" dirty="0"/>
              <a:t>We check the position of the explosion against the four largest quads (A, B, C, D) and find it’s in A</a:t>
            </a:r>
          </a:p>
          <a:p>
            <a:pPr lvl="1"/>
            <a:r>
              <a:rPr lang="en-AU" dirty="0"/>
              <a:t>Then we check against the four child squares and find it’s in square 4</a:t>
            </a:r>
          </a:p>
          <a:p>
            <a:r>
              <a:rPr lang="en-AU" dirty="0"/>
              <a:t>Now we only need to check the position of enemies in quad A4</a:t>
            </a:r>
          </a:p>
          <a:p>
            <a:r>
              <a:rPr lang="en-AU" dirty="0"/>
              <a:t>Much better than checking against all enemies in the level!</a:t>
            </a:r>
          </a:p>
          <a:p>
            <a:pPr lvl="1"/>
            <a:endParaRPr lang="en-AU" dirty="0"/>
          </a:p>
        </p:txBody>
      </p:sp>
      <p:sp>
        <p:nvSpPr>
          <p:cNvPr id="2" name="Rectangle 1"/>
          <p:cNvSpPr/>
          <p:nvPr/>
        </p:nvSpPr>
        <p:spPr>
          <a:xfrm>
            <a:off x="5220174" y="1347614"/>
            <a:ext cx="2736304" cy="2736304"/>
          </a:xfrm>
          <a:prstGeom prst="rect">
            <a:avLst/>
          </a:prstGeom>
          <a:noFill/>
          <a:ln>
            <a:solidFill>
              <a:srgbClr val="FF000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6" name="Straight Connector 5"/>
          <p:cNvCxnSpPr>
            <a:stCxn id="2" idx="0"/>
            <a:endCxn id="2" idx="2"/>
          </p:cNvCxnSpPr>
          <p:nvPr/>
        </p:nvCxnSpPr>
        <p:spPr>
          <a:xfrm>
            <a:off x="6588326" y="1347614"/>
            <a:ext cx="0" cy="2736304"/>
          </a:xfrm>
          <a:prstGeom prst="line">
            <a:avLst/>
          </a:prstGeom>
          <a:ln w="25400">
            <a:solidFill>
              <a:schemeClr val="accent1">
                <a:shade val="95000"/>
                <a:satMod val="105000"/>
                <a:alpha val="4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2" idx="1"/>
            <a:endCxn id="2" idx="3"/>
          </p:cNvCxnSpPr>
          <p:nvPr/>
        </p:nvCxnSpPr>
        <p:spPr>
          <a:xfrm>
            <a:off x="5220174" y="2715766"/>
            <a:ext cx="2736304" cy="0"/>
          </a:xfrm>
          <a:prstGeom prst="line">
            <a:avLst/>
          </a:prstGeom>
          <a:ln w="25400">
            <a:solidFill>
              <a:schemeClr val="accent1">
                <a:shade val="95000"/>
                <a:satMod val="105000"/>
                <a:alpha val="40000"/>
              </a:schemeClr>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220072" y="1350005"/>
            <a:ext cx="461705" cy="369332"/>
          </a:xfrm>
          <a:prstGeom prst="rect">
            <a:avLst/>
          </a:prstGeom>
          <a:noFill/>
        </p:spPr>
        <p:txBody>
          <a:bodyPr wrap="square" rtlCol="0">
            <a:spAutoFit/>
          </a:bodyPr>
          <a:lstStyle/>
          <a:p>
            <a:r>
              <a:rPr lang="en-AU" dirty="0">
                <a:solidFill>
                  <a:schemeClr val="tx2">
                    <a:lumMod val="20000"/>
                    <a:lumOff val="80000"/>
                    <a:alpha val="40000"/>
                  </a:schemeClr>
                </a:solidFill>
              </a:rPr>
              <a:t>A</a:t>
            </a:r>
          </a:p>
        </p:txBody>
      </p:sp>
      <p:sp>
        <p:nvSpPr>
          <p:cNvPr id="30" name="TextBox 29"/>
          <p:cNvSpPr txBox="1"/>
          <p:nvPr/>
        </p:nvSpPr>
        <p:spPr>
          <a:xfrm>
            <a:off x="6625549" y="1350005"/>
            <a:ext cx="461705" cy="369332"/>
          </a:xfrm>
          <a:prstGeom prst="rect">
            <a:avLst/>
          </a:prstGeom>
          <a:noFill/>
        </p:spPr>
        <p:txBody>
          <a:bodyPr wrap="square" rtlCol="0">
            <a:spAutoFit/>
          </a:bodyPr>
          <a:lstStyle/>
          <a:p>
            <a:r>
              <a:rPr lang="en-AU" dirty="0">
                <a:solidFill>
                  <a:schemeClr val="tx2">
                    <a:lumMod val="20000"/>
                    <a:lumOff val="80000"/>
                    <a:alpha val="40000"/>
                  </a:schemeClr>
                </a:solidFill>
              </a:rPr>
              <a:t>B</a:t>
            </a:r>
          </a:p>
        </p:txBody>
      </p:sp>
      <p:sp>
        <p:nvSpPr>
          <p:cNvPr id="31" name="TextBox 30"/>
          <p:cNvSpPr txBox="1"/>
          <p:nvPr/>
        </p:nvSpPr>
        <p:spPr>
          <a:xfrm>
            <a:off x="5220072" y="2718157"/>
            <a:ext cx="461705" cy="369332"/>
          </a:xfrm>
          <a:prstGeom prst="rect">
            <a:avLst/>
          </a:prstGeom>
          <a:noFill/>
        </p:spPr>
        <p:txBody>
          <a:bodyPr wrap="square" rtlCol="0">
            <a:spAutoFit/>
          </a:bodyPr>
          <a:lstStyle/>
          <a:p>
            <a:r>
              <a:rPr lang="en-AU" dirty="0">
                <a:solidFill>
                  <a:schemeClr val="tx2">
                    <a:lumMod val="20000"/>
                    <a:lumOff val="80000"/>
                    <a:alpha val="40000"/>
                  </a:schemeClr>
                </a:solidFill>
              </a:rPr>
              <a:t>C</a:t>
            </a:r>
          </a:p>
        </p:txBody>
      </p:sp>
      <p:sp>
        <p:nvSpPr>
          <p:cNvPr id="32" name="TextBox 31"/>
          <p:cNvSpPr txBox="1"/>
          <p:nvPr/>
        </p:nvSpPr>
        <p:spPr>
          <a:xfrm>
            <a:off x="6625548" y="2718157"/>
            <a:ext cx="461705" cy="369332"/>
          </a:xfrm>
          <a:prstGeom prst="rect">
            <a:avLst/>
          </a:prstGeom>
          <a:noFill/>
        </p:spPr>
        <p:txBody>
          <a:bodyPr wrap="square" rtlCol="0">
            <a:spAutoFit/>
          </a:bodyPr>
          <a:lstStyle/>
          <a:p>
            <a:r>
              <a:rPr lang="en-AU" dirty="0">
                <a:solidFill>
                  <a:schemeClr val="tx2">
                    <a:lumMod val="20000"/>
                    <a:lumOff val="80000"/>
                    <a:alpha val="40000"/>
                  </a:schemeClr>
                </a:solidFill>
              </a:rPr>
              <a:t>D</a:t>
            </a:r>
          </a:p>
        </p:txBody>
      </p:sp>
      <p:cxnSp>
        <p:nvCxnSpPr>
          <p:cNvPr id="23" name="Straight Connector 22"/>
          <p:cNvCxnSpPr/>
          <p:nvPr/>
        </p:nvCxnSpPr>
        <p:spPr>
          <a:xfrm>
            <a:off x="5220072" y="2030321"/>
            <a:ext cx="1368254" cy="0"/>
          </a:xfrm>
          <a:prstGeom prst="line">
            <a:avLst/>
          </a:prstGeom>
          <a:ln w="12700">
            <a:solidFill>
              <a:schemeClr val="accent3">
                <a:lumMod val="60000"/>
                <a:lumOff val="40000"/>
                <a:alpha val="4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7257179" y="1347614"/>
            <a:ext cx="0" cy="1368152"/>
          </a:xfrm>
          <a:prstGeom prst="line">
            <a:avLst/>
          </a:prstGeom>
          <a:ln w="12700">
            <a:solidFill>
              <a:schemeClr val="accent3">
                <a:lumMod val="60000"/>
                <a:lumOff val="40000"/>
                <a:alpha val="4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6588224" y="2030321"/>
            <a:ext cx="1368254" cy="0"/>
          </a:xfrm>
          <a:prstGeom prst="line">
            <a:avLst/>
          </a:prstGeom>
          <a:ln w="12700">
            <a:solidFill>
              <a:schemeClr val="accent3">
                <a:lumMod val="60000"/>
                <a:lumOff val="40000"/>
                <a:alpha val="4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889027" y="2708839"/>
            <a:ext cx="0" cy="1368152"/>
          </a:xfrm>
          <a:prstGeom prst="line">
            <a:avLst/>
          </a:prstGeom>
          <a:ln w="12700">
            <a:solidFill>
              <a:schemeClr val="accent3">
                <a:lumMod val="60000"/>
                <a:lumOff val="40000"/>
                <a:alpha val="4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220072" y="3391546"/>
            <a:ext cx="1368254" cy="0"/>
          </a:xfrm>
          <a:prstGeom prst="line">
            <a:avLst/>
          </a:prstGeom>
          <a:ln w="12700">
            <a:solidFill>
              <a:schemeClr val="accent3">
                <a:lumMod val="60000"/>
                <a:lumOff val="40000"/>
                <a:alpha val="4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257179" y="2708839"/>
            <a:ext cx="0" cy="1368152"/>
          </a:xfrm>
          <a:prstGeom prst="line">
            <a:avLst/>
          </a:prstGeom>
          <a:ln w="12700">
            <a:solidFill>
              <a:schemeClr val="accent3">
                <a:lumMod val="60000"/>
                <a:lumOff val="40000"/>
                <a:alpha val="4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6588224" y="3391546"/>
            <a:ext cx="1368254" cy="0"/>
          </a:xfrm>
          <a:prstGeom prst="line">
            <a:avLst/>
          </a:prstGeom>
          <a:ln w="12700">
            <a:solidFill>
              <a:schemeClr val="accent3">
                <a:lumMod val="60000"/>
                <a:lumOff val="40000"/>
                <a:alpha val="40000"/>
              </a:schemeClr>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598566" y="1670655"/>
            <a:ext cx="461705" cy="369332"/>
          </a:xfrm>
          <a:prstGeom prst="rect">
            <a:avLst/>
          </a:prstGeom>
          <a:noFill/>
        </p:spPr>
        <p:txBody>
          <a:bodyPr wrap="square" rtlCol="0">
            <a:spAutoFit/>
          </a:bodyPr>
          <a:lstStyle/>
          <a:p>
            <a:r>
              <a:rPr lang="en-AU" dirty="0">
                <a:solidFill>
                  <a:schemeClr val="accent3">
                    <a:lumMod val="60000"/>
                    <a:lumOff val="40000"/>
                    <a:alpha val="40000"/>
                  </a:schemeClr>
                </a:solidFill>
              </a:rPr>
              <a:t>1</a:t>
            </a:r>
          </a:p>
        </p:txBody>
      </p:sp>
      <p:sp>
        <p:nvSpPr>
          <p:cNvPr id="38" name="TextBox 37"/>
          <p:cNvSpPr txBox="1"/>
          <p:nvPr/>
        </p:nvSpPr>
        <p:spPr>
          <a:xfrm>
            <a:off x="5877056" y="1677582"/>
            <a:ext cx="461705" cy="369332"/>
          </a:xfrm>
          <a:prstGeom prst="rect">
            <a:avLst/>
          </a:prstGeom>
          <a:noFill/>
        </p:spPr>
        <p:txBody>
          <a:bodyPr wrap="square" rtlCol="0">
            <a:spAutoFit/>
          </a:bodyPr>
          <a:lstStyle/>
          <a:p>
            <a:r>
              <a:rPr lang="en-AU" dirty="0">
                <a:solidFill>
                  <a:schemeClr val="accent3">
                    <a:lumMod val="60000"/>
                    <a:lumOff val="40000"/>
                    <a:alpha val="40000"/>
                  </a:schemeClr>
                </a:solidFill>
              </a:rPr>
              <a:t>2</a:t>
            </a:r>
          </a:p>
        </p:txBody>
      </p:sp>
      <p:sp>
        <p:nvSpPr>
          <p:cNvPr id="39" name="TextBox 38"/>
          <p:cNvSpPr txBox="1"/>
          <p:nvPr/>
        </p:nvSpPr>
        <p:spPr>
          <a:xfrm>
            <a:off x="5594524" y="2010936"/>
            <a:ext cx="461705" cy="369332"/>
          </a:xfrm>
          <a:prstGeom prst="rect">
            <a:avLst/>
          </a:prstGeom>
          <a:noFill/>
        </p:spPr>
        <p:txBody>
          <a:bodyPr wrap="square" rtlCol="0">
            <a:spAutoFit/>
          </a:bodyPr>
          <a:lstStyle/>
          <a:p>
            <a:r>
              <a:rPr lang="en-AU" dirty="0">
                <a:solidFill>
                  <a:schemeClr val="accent3">
                    <a:lumMod val="60000"/>
                    <a:lumOff val="40000"/>
                    <a:alpha val="40000"/>
                  </a:schemeClr>
                </a:solidFill>
              </a:rPr>
              <a:t>3</a:t>
            </a:r>
          </a:p>
        </p:txBody>
      </p:sp>
      <p:sp>
        <p:nvSpPr>
          <p:cNvPr id="40" name="TextBox 39"/>
          <p:cNvSpPr txBox="1"/>
          <p:nvPr/>
        </p:nvSpPr>
        <p:spPr>
          <a:xfrm>
            <a:off x="5881098" y="2010094"/>
            <a:ext cx="461705" cy="369332"/>
          </a:xfrm>
          <a:prstGeom prst="rect">
            <a:avLst/>
          </a:prstGeom>
          <a:noFill/>
        </p:spPr>
        <p:txBody>
          <a:bodyPr wrap="square" rtlCol="0">
            <a:spAutoFit/>
          </a:bodyPr>
          <a:lstStyle/>
          <a:p>
            <a:r>
              <a:rPr lang="en-AU" dirty="0">
                <a:solidFill>
                  <a:schemeClr val="accent3">
                    <a:lumMod val="60000"/>
                    <a:lumOff val="40000"/>
                    <a:alpha val="40000"/>
                  </a:schemeClr>
                </a:solidFill>
              </a:rPr>
              <a:t>4</a:t>
            </a:r>
          </a:p>
        </p:txBody>
      </p:sp>
      <p:sp>
        <p:nvSpPr>
          <p:cNvPr id="41" name="TextBox 40"/>
          <p:cNvSpPr txBox="1"/>
          <p:nvPr/>
        </p:nvSpPr>
        <p:spPr>
          <a:xfrm>
            <a:off x="6967101" y="1664335"/>
            <a:ext cx="461705" cy="369332"/>
          </a:xfrm>
          <a:prstGeom prst="rect">
            <a:avLst/>
          </a:prstGeom>
          <a:noFill/>
        </p:spPr>
        <p:txBody>
          <a:bodyPr wrap="square" rtlCol="0">
            <a:spAutoFit/>
          </a:bodyPr>
          <a:lstStyle/>
          <a:p>
            <a:r>
              <a:rPr lang="en-AU" dirty="0">
                <a:solidFill>
                  <a:schemeClr val="accent3">
                    <a:lumMod val="60000"/>
                    <a:lumOff val="40000"/>
                    <a:alpha val="40000"/>
                  </a:schemeClr>
                </a:solidFill>
              </a:rPr>
              <a:t>1</a:t>
            </a:r>
          </a:p>
        </p:txBody>
      </p:sp>
      <p:sp>
        <p:nvSpPr>
          <p:cNvPr id="42" name="TextBox 41"/>
          <p:cNvSpPr txBox="1"/>
          <p:nvPr/>
        </p:nvSpPr>
        <p:spPr>
          <a:xfrm>
            <a:off x="7245591" y="1671262"/>
            <a:ext cx="461705" cy="369332"/>
          </a:xfrm>
          <a:prstGeom prst="rect">
            <a:avLst/>
          </a:prstGeom>
          <a:noFill/>
        </p:spPr>
        <p:txBody>
          <a:bodyPr wrap="square" rtlCol="0">
            <a:spAutoFit/>
          </a:bodyPr>
          <a:lstStyle/>
          <a:p>
            <a:r>
              <a:rPr lang="en-AU" dirty="0">
                <a:solidFill>
                  <a:schemeClr val="accent3">
                    <a:lumMod val="60000"/>
                    <a:lumOff val="40000"/>
                    <a:alpha val="40000"/>
                  </a:schemeClr>
                </a:solidFill>
              </a:rPr>
              <a:t>2</a:t>
            </a:r>
          </a:p>
        </p:txBody>
      </p:sp>
      <p:sp>
        <p:nvSpPr>
          <p:cNvPr id="43" name="TextBox 42"/>
          <p:cNvSpPr txBox="1"/>
          <p:nvPr/>
        </p:nvSpPr>
        <p:spPr>
          <a:xfrm>
            <a:off x="6963059" y="2004616"/>
            <a:ext cx="461705" cy="369332"/>
          </a:xfrm>
          <a:prstGeom prst="rect">
            <a:avLst/>
          </a:prstGeom>
          <a:noFill/>
        </p:spPr>
        <p:txBody>
          <a:bodyPr wrap="square" rtlCol="0">
            <a:spAutoFit/>
          </a:bodyPr>
          <a:lstStyle/>
          <a:p>
            <a:r>
              <a:rPr lang="en-AU" dirty="0">
                <a:solidFill>
                  <a:schemeClr val="accent3">
                    <a:lumMod val="60000"/>
                    <a:lumOff val="40000"/>
                    <a:alpha val="40000"/>
                  </a:schemeClr>
                </a:solidFill>
              </a:rPr>
              <a:t>3</a:t>
            </a:r>
          </a:p>
        </p:txBody>
      </p:sp>
      <p:sp>
        <p:nvSpPr>
          <p:cNvPr id="44" name="TextBox 43"/>
          <p:cNvSpPr txBox="1"/>
          <p:nvPr/>
        </p:nvSpPr>
        <p:spPr>
          <a:xfrm>
            <a:off x="7249633" y="2003774"/>
            <a:ext cx="461705" cy="369332"/>
          </a:xfrm>
          <a:prstGeom prst="rect">
            <a:avLst/>
          </a:prstGeom>
          <a:noFill/>
        </p:spPr>
        <p:txBody>
          <a:bodyPr wrap="square" rtlCol="0">
            <a:spAutoFit/>
          </a:bodyPr>
          <a:lstStyle/>
          <a:p>
            <a:r>
              <a:rPr lang="en-AU" dirty="0">
                <a:solidFill>
                  <a:schemeClr val="accent3">
                    <a:lumMod val="60000"/>
                    <a:lumOff val="40000"/>
                    <a:alpha val="40000"/>
                  </a:schemeClr>
                </a:solidFill>
              </a:rPr>
              <a:t>4</a:t>
            </a:r>
          </a:p>
        </p:txBody>
      </p:sp>
      <p:sp>
        <p:nvSpPr>
          <p:cNvPr id="45" name="TextBox 44"/>
          <p:cNvSpPr txBox="1"/>
          <p:nvPr/>
        </p:nvSpPr>
        <p:spPr>
          <a:xfrm>
            <a:off x="5595623" y="3021536"/>
            <a:ext cx="461705" cy="369332"/>
          </a:xfrm>
          <a:prstGeom prst="rect">
            <a:avLst/>
          </a:prstGeom>
          <a:noFill/>
        </p:spPr>
        <p:txBody>
          <a:bodyPr wrap="square" rtlCol="0">
            <a:spAutoFit/>
          </a:bodyPr>
          <a:lstStyle/>
          <a:p>
            <a:r>
              <a:rPr lang="en-AU" dirty="0">
                <a:solidFill>
                  <a:schemeClr val="accent3">
                    <a:lumMod val="60000"/>
                    <a:lumOff val="40000"/>
                    <a:alpha val="40000"/>
                  </a:schemeClr>
                </a:solidFill>
              </a:rPr>
              <a:t>1</a:t>
            </a:r>
          </a:p>
        </p:txBody>
      </p:sp>
      <p:sp>
        <p:nvSpPr>
          <p:cNvPr id="46" name="TextBox 45"/>
          <p:cNvSpPr txBox="1"/>
          <p:nvPr/>
        </p:nvSpPr>
        <p:spPr>
          <a:xfrm>
            <a:off x="5874113" y="3028463"/>
            <a:ext cx="461705" cy="369332"/>
          </a:xfrm>
          <a:prstGeom prst="rect">
            <a:avLst/>
          </a:prstGeom>
          <a:noFill/>
        </p:spPr>
        <p:txBody>
          <a:bodyPr wrap="square" rtlCol="0">
            <a:spAutoFit/>
          </a:bodyPr>
          <a:lstStyle/>
          <a:p>
            <a:r>
              <a:rPr lang="en-AU" dirty="0">
                <a:solidFill>
                  <a:schemeClr val="accent3">
                    <a:lumMod val="60000"/>
                    <a:lumOff val="40000"/>
                    <a:alpha val="40000"/>
                  </a:schemeClr>
                </a:solidFill>
              </a:rPr>
              <a:t>2</a:t>
            </a:r>
          </a:p>
        </p:txBody>
      </p:sp>
      <p:sp>
        <p:nvSpPr>
          <p:cNvPr id="47" name="TextBox 46"/>
          <p:cNvSpPr txBox="1"/>
          <p:nvPr/>
        </p:nvSpPr>
        <p:spPr>
          <a:xfrm>
            <a:off x="5591581" y="3361817"/>
            <a:ext cx="461705" cy="369332"/>
          </a:xfrm>
          <a:prstGeom prst="rect">
            <a:avLst/>
          </a:prstGeom>
          <a:noFill/>
        </p:spPr>
        <p:txBody>
          <a:bodyPr wrap="square" rtlCol="0">
            <a:spAutoFit/>
          </a:bodyPr>
          <a:lstStyle/>
          <a:p>
            <a:r>
              <a:rPr lang="en-AU" dirty="0">
                <a:solidFill>
                  <a:schemeClr val="accent3">
                    <a:lumMod val="60000"/>
                    <a:lumOff val="40000"/>
                    <a:alpha val="40000"/>
                  </a:schemeClr>
                </a:solidFill>
              </a:rPr>
              <a:t>3</a:t>
            </a:r>
          </a:p>
        </p:txBody>
      </p:sp>
      <p:sp>
        <p:nvSpPr>
          <p:cNvPr id="48" name="TextBox 47"/>
          <p:cNvSpPr txBox="1"/>
          <p:nvPr/>
        </p:nvSpPr>
        <p:spPr>
          <a:xfrm>
            <a:off x="5878155" y="3360975"/>
            <a:ext cx="461705" cy="369332"/>
          </a:xfrm>
          <a:prstGeom prst="rect">
            <a:avLst/>
          </a:prstGeom>
          <a:noFill/>
        </p:spPr>
        <p:txBody>
          <a:bodyPr wrap="square" rtlCol="0">
            <a:spAutoFit/>
          </a:bodyPr>
          <a:lstStyle/>
          <a:p>
            <a:r>
              <a:rPr lang="en-AU" dirty="0">
                <a:solidFill>
                  <a:schemeClr val="accent3">
                    <a:lumMod val="60000"/>
                    <a:lumOff val="40000"/>
                    <a:alpha val="40000"/>
                  </a:schemeClr>
                </a:solidFill>
              </a:rPr>
              <a:t>4</a:t>
            </a:r>
          </a:p>
        </p:txBody>
      </p:sp>
      <p:sp>
        <p:nvSpPr>
          <p:cNvPr id="49" name="TextBox 48"/>
          <p:cNvSpPr txBox="1"/>
          <p:nvPr/>
        </p:nvSpPr>
        <p:spPr>
          <a:xfrm>
            <a:off x="6963059" y="3021536"/>
            <a:ext cx="461705" cy="369332"/>
          </a:xfrm>
          <a:prstGeom prst="rect">
            <a:avLst/>
          </a:prstGeom>
          <a:noFill/>
        </p:spPr>
        <p:txBody>
          <a:bodyPr wrap="square" rtlCol="0">
            <a:spAutoFit/>
          </a:bodyPr>
          <a:lstStyle/>
          <a:p>
            <a:r>
              <a:rPr lang="en-AU" dirty="0">
                <a:solidFill>
                  <a:schemeClr val="accent3">
                    <a:lumMod val="60000"/>
                    <a:lumOff val="40000"/>
                    <a:alpha val="40000"/>
                  </a:schemeClr>
                </a:solidFill>
              </a:rPr>
              <a:t>1</a:t>
            </a:r>
          </a:p>
        </p:txBody>
      </p:sp>
      <p:sp>
        <p:nvSpPr>
          <p:cNvPr id="50" name="TextBox 49"/>
          <p:cNvSpPr txBox="1"/>
          <p:nvPr/>
        </p:nvSpPr>
        <p:spPr>
          <a:xfrm>
            <a:off x="7241549" y="3028463"/>
            <a:ext cx="461705" cy="369332"/>
          </a:xfrm>
          <a:prstGeom prst="rect">
            <a:avLst/>
          </a:prstGeom>
          <a:noFill/>
        </p:spPr>
        <p:txBody>
          <a:bodyPr wrap="square" rtlCol="0">
            <a:spAutoFit/>
          </a:bodyPr>
          <a:lstStyle/>
          <a:p>
            <a:r>
              <a:rPr lang="en-AU" dirty="0">
                <a:solidFill>
                  <a:schemeClr val="accent3">
                    <a:lumMod val="60000"/>
                    <a:lumOff val="40000"/>
                    <a:alpha val="40000"/>
                  </a:schemeClr>
                </a:solidFill>
              </a:rPr>
              <a:t>2</a:t>
            </a:r>
          </a:p>
        </p:txBody>
      </p:sp>
      <p:sp>
        <p:nvSpPr>
          <p:cNvPr id="51" name="TextBox 50"/>
          <p:cNvSpPr txBox="1"/>
          <p:nvPr/>
        </p:nvSpPr>
        <p:spPr>
          <a:xfrm>
            <a:off x="6959017" y="3361817"/>
            <a:ext cx="461705" cy="369332"/>
          </a:xfrm>
          <a:prstGeom prst="rect">
            <a:avLst/>
          </a:prstGeom>
          <a:noFill/>
        </p:spPr>
        <p:txBody>
          <a:bodyPr wrap="square" rtlCol="0">
            <a:spAutoFit/>
          </a:bodyPr>
          <a:lstStyle/>
          <a:p>
            <a:r>
              <a:rPr lang="en-AU" dirty="0">
                <a:solidFill>
                  <a:schemeClr val="accent3">
                    <a:lumMod val="60000"/>
                    <a:lumOff val="40000"/>
                    <a:alpha val="40000"/>
                  </a:schemeClr>
                </a:solidFill>
              </a:rPr>
              <a:t>3</a:t>
            </a:r>
          </a:p>
        </p:txBody>
      </p:sp>
      <p:sp>
        <p:nvSpPr>
          <p:cNvPr id="52" name="TextBox 51"/>
          <p:cNvSpPr txBox="1"/>
          <p:nvPr/>
        </p:nvSpPr>
        <p:spPr>
          <a:xfrm>
            <a:off x="7245591" y="3360975"/>
            <a:ext cx="461705" cy="369332"/>
          </a:xfrm>
          <a:prstGeom prst="rect">
            <a:avLst/>
          </a:prstGeom>
          <a:noFill/>
        </p:spPr>
        <p:txBody>
          <a:bodyPr wrap="square" rtlCol="0">
            <a:spAutoFit/>
          </a:bodyPr>
          <a:lstStyle/>
          <a:p>
            <a:r>
              <a:rPr lang="en-AU" dirty="0">
                <a:solidFill>
                  <a:schemeClr val="accent3">
                    <a:lumMod val="60000"/>
                    <a:lumOff val="40000"/>
                    <a:alpha val="40000"/>
                  </a:schemeClr>
                </a:solidFill>
              </a:rPr>
              <a:t>4</a:t>
            </a:r>
          </a:p>
        </p:txBody>
      </p:sp>
      <p:sp>
        <p:nvSpPr>
          <p:cNvPr id="8" name="Diamond 7"/>
          <p:cNvSpPr/>
          <p:nvPr/>
        </p:nvSpPr>
        <p:spPr>
          <a:xfrm>
            <a:off x="5405363" y="2401436"/>
            <a:ext cx="154147" cy="202320"/>
          </a:xfrm>
          <a:prstGeom prst="diamond">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7" name="Straight Connector 6"/>
          <p:cNvCxnSpPr/>
          <p:nvPr/>
        </p:nvCxnSpPr>
        <p:spPr>
          <a:xfrm>
            <a:off x="5889027" y="1347614"/>
            <a:ext cx="0" cy="1368152"/>
          </a:xfrm>
          <a:prstGeom prst="line">
            <a:avLst/>
          </a:prstGeom>
          <a:ln w="12700">
            <a:solidFill>
              <a:schemeClr val="accent3">
                <a:lumMod val="60000"/>
                <a:lumOff val="40000"/>
                <a:alpha val="4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8" idx="3"/>
          </p:cNvCxnSpPr>
          <p:nvPr/>
        </p:nvCxnSpPr>
        <p:spPr>
          <a:xfrm flipV="1">
            <a:off x="5559510" y="2454838"/>
            <a:ext cx="619313" cy="47758"/>
          </a:xfrm>
          <a:prstGeom prst="straightConnector1">
            <a:avLst/>
          </a:prstGeom>
          <a:ln w="60325">
            <a:solidFill>
              <a:schemeClr val="accent1">
                <a:shade val="95000"/>
                <a:satMod val="105000"/>
                <a:alpha val="41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7" name="Oval 96"/>
          <p:cNvSpPr/>
          <p:nvPr/>
        </p:nvSpPr>
        <p:spPr>
          <a:xfrm>
            <a:off x="6064374" y="2344451"/>
            <a:ext cx="72008" cy="96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8" name="Oval 97"/>
          <p:cNvSpPr/>
          <p:nvPr/>
        </p:nvSpPr>
        <p:spPr>
          <a:xfrm>
            <a:off x="6216774" y="2496851"/>
            <a:ext cx="72008" cy="96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9" name="Oval 98"/>
          <p:cNvSpPr/>
          <p:nvPr/>
        </p:nvSpPr>
        <p:spPr>
          <a:xfrm>
            <a:off x="6271362" y="1713708"/>
            <a:ext cx="72008" cy="96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0" name="Oval 99"/>
          <p:cNvSpPr/>
          <p:nvPr/>
        </p:nvSpPr>
        <p:spPr>
          <a:xfrm>
            <a:off x="6845533" y="2178344"/>
            <a:ext cx="72008" cy="96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2" name="Oval 101"/>
          <p:cNvSpPr/>
          <p:nvPr/>
        </p:nvSpPr>
        <p:spPr>
          <a:xfrm>
            <a:off x="6161578" y="3110599"/>
            <a:ext cx="72008" cy="96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3" name="Oval 102"/>
          <p:cNvSpPr/>
          <p:nvPr/>
        </p:nvSpPr>
        <p:spPr>
          <a:xfrm>
            <a:off x="7567764" y="1709363"/>
            <a:ext cx="72008" cy="96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4" name="Oval 103"/>
          <p:cNvSpPr/>
          <p:nvPr/>
        </p:nvSpPr>
        <p:spPr>
          <a:xfrm>
            <a:off x="5558789" y="1707628"/>
            <a:ext cx="72008" cy="96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5" name="Oval 104"/>
          <p:cNvSpPr/>
          <p:nvPr/>
        </p:nvSpPr>
        <p:spPr>
          <a:xfrm>
            <a:off x="6313978" y="3262999"/>
            <a:ext cx="72008" cy="96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6" name="Oval 105"/>
          <p:cNvSpPr/>
          <p:nvPr/>
        </p:nvSpPr>
        <p:spPr>
          <a:xfrm>
            <a:off x="6116299" y="3293239"/>
            <a:ext cx="72008" cy="96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7" name="Oval 106"/>
          <p:cNvSpPr/>
          <p:nvPr/>
        </p:nvSpPr>
        <p:spPr>
          <a:xfrm>
            <a:off x="5620154" y="3723878"/>
            <a:ext cx="72008" cy="96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8" name="Oval 107"/>
          <p:cNvSpPr/>
          <p:nvPr/>
        </p:nvSpPr>
        <p:spPr>
          <a:xfrm>
            <a:off x="7112363" y="2382167"/>
            <a:ext cx="72008" cy="96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9" name="Oval 108"/>
          <p:cNvSpPr/>
          <p:nvPr/>
        </p:nvSpPr>
        <p:spPr>
          <a:xfrm>
            <a:off x="7040355" y="2214189"/>
            <a:ext cx="72008" cy="96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837186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a:t>Contents</a:t>
            </a:r>
            <a:endParaRPr lang="en-AU" dirty="0"/>
          </a:p>
        </p:txBody>
      </p:sp>
      <p:sp>
        <p:nvSpPr>
          <p:cNvPr id="5" name="Content Placeholder 4"/>
          <p:cNvSpPr>
            <a:spLocks noGrp="1"/>
          </p:cNvSpPr>
          <p:nvPr>
            <p:ph idx="10"/>
          </p:nvPr>
        </p:nvSpPr>
        <p:spPr/>
        <p:txBody>
          <a:bodyPr>
            <a:normAutofit/>
          </a:bodyPr>
          <a:lstStyle/>
          <a:p>
            <a:r>
              <a:rPr lang="en-AU" dirty="0"/>
              <a:t>Types of Trees</a:t>
            </a:r>
          </a:p>
          <a:p>
            <a:r>
              <a:rPr lang="en-AU" dirty="0"/>
              <a:t>Red Black Trees</a:t>
            </a:r>
          </a:p>
          <a:p>
            <a:r>
              <a:rPr lang="en-AU" dirty="0"/>
              <a:t>Spatial Trees</a:t>
            </a:r>
          </a:p>
          <a:p>
            <a:pPr lvl="1"/>
            <a:r>
              <a:rPr lang="en-AU" dirty="0" err="1"/>
              <a:t>Quadtrees</a:t>
            </a:r>
            <a:endParaRPr lang="en-AU" dirty="0"/>
          </a:p>
          <a:p>
            <a:pPr lvl="1"/>
            <a:r>
              <a:rPr lang="en-AU" dirty="0"/>
              <a:t>BSP Trees</a:t>
            </a:r>
          </a:p>
          <a:p>
            <a:pPr lvl="1"/>
            <a:r>
              <a:rPr lang="en-AU" dirty="0"/>
              <a:t>K-D Trees</a:t>
            </a:r>
          </a:p>
          <a:p>
            <a:pPr lvl="1"/>
            <a:r>
              <a:rPr lang="en-AU" dirty="0" err="1"/>
              <a:t>Octrees</a:t>
            </a:r>
            <a:endParaRPr lang="en-AU"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1960" y="1166146"/>
            <a:ext cx="3501552" cy="2801242"/>
          </a:xfrm>
          <a:prstGeom prst="rect">
            <a:avLst/>
          </a:prstGeom>
        </p:spPr>
      </p:pic>
    </p:spTree>
    <p:extLst>
      <p:ext uri="{BB962C8B-B14F-4D97-AF65-F5344CB8AC3E}">
        <p14:creationId xmlns:p14="http://schemas.microsoft.com/office/powerpoint/2010/main" val="42157665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p:cNvSpPr/>
          <p:nvPr/>
        </p:nvSpPr>
        <p:spPr>
          <a:xfrm>
            <a:off x="6006840" y="2241979"/>
            <a:ext cx="405424" cy="405424"/>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Title 3"/>
          <p:cNvSpPr>
            <a:spLocks noGrp="1"/>
          </p:cNvSpPr>
          <p:nvPr>
            <p:ph type="title"/>
          </p:nvPr>
        </p:nvSpPr>
        <p:spPr/>
        <p:txBody>
          <a:bodyPr/>
          <a:lstStyle/>
          <a:p>
            <a:r>
              <a:rPr lang="en-AU"/>
              <a:t>Quadtrees</a:t>
            </a:r>
            <a:endParaRPr lang="en-AU" dirty="0"/>
          </a:p>
        </p:txBody>
      </p:sp>
      <p:sp>
        <p:nvSpPr>
          <p:cNvPr id="5" name="Content Placeholder 4"/>
          <p:cNvSpPr>
            <a:spLocks noGrp="1"/>
          </p:cNvSpPr>
          <p:nvPr>
            <p:ph idx="10"/>
          </p:nvPr>
        </p:nvSpPr>
        <p:spPr>
          <a:xfrm>
            <a:off x="323850" y="1203325"/>
            <a:ext cx="4895520" cy="3384649"/>
          </a:xfrm>
        </p:spPr>
        <p:txBody>
          <a:bodyPr/>
          <a:lstStyle/>
          <a:p>
            <a:r>
              <a:rPr lang="en-AU" dirty="0"/>
              <a:t>But we can do better!</a:t>
            </a:r>
          </a:p>
          <a:p>
            <a:r>
              <a:rPr lang="en-AU" dirty="0"/>
              <a:t>Notice how some of the squares don’t contain enemies, those are wasting space!</a:t>
            </a:r>
          </a:p>
        </p:txBody>
      </p:sp>
      <p:sp>
        <p:nvSpPr>
          <p:cNvPr id="2" name="Rectangle 1"/>
          <p:cNvSpPr/>
          <p:nvPr/>
        </p:nvSpPr>
        <p:spPr>
          <a:xfrm>
            <a:off x="5220174" y="1347614"/>
            <a:ext cx="2736304" cy="2736304"/>
          </a:xfrm>
          <a:prstGeom prst="rect">
            <a:avLst/>
          </a:prstGeom>
          <a:noFill/>
          <a:ln>
            <a:solidFill>
              <a:srgbClr val="FF000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6" name="Straight Connector 5"/>
          <p:cNvCxnSpPr>
            <a:stCxn id="2" idx="0"/>
            <a:endCxn id="2" idx="2"/>
          </p:cNvCxnSpPr>
          <p:nvPr/>
        </p:nvCxnSpPr>
        <p:spPr>
          <a:xfrm>
            <a:off x="6588326" y="1347614"/>
            <a:ext cx="0" cy="2736304"/>
          </a:xfrm>
          <a:prstGeom prst="line">
            <a:avLst/>
          </a:prstGeom>
          <a:ln w="25400">
            <a:solidFill>
              <a:schemeClr val="accent1">
                <a:shade val="95000"/>
                <a:satMod val="105000"/>
                <a:alpha val="4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2" idx="1"/>
            <a:endCxn id="2" idx="3"/>
          </p:cNvCxnSpPr>
          <p:nvPr/>
        </p:nvCxnSpPr>
        <p:spPr>
          <a:xfrm>
            <a:off x="5220174" y="2715766"/>
            <a:ext cx="2736304" cy="0"/>
          </a:xfrm>
          <a:prstGeom prst="line">
            <a:avLst/>
          </a:prstGeom>
          <a:ln w="25400">
            <a:solidFill>
              <a:schemeClr val="accent1">
                <a:shade val="95000"/>
                <a:satMod val="105000"/>
                <a:alpha val="40000"/>
              </a:schemeClr>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220072" y="1350005"/>
            <a:ext cx="461705" cy="369332"/>
          </a:xfrm>
          <a:prstGeom prst="rect">
            <a:avLst/>
          </a:prstGeom>
          <a:noFill/>
        </p:spPr>
        <p:txBody>
          <a:bodyPr wrap="square" rtlCol="0">
            <a:spAutoFit/>
          </a:bodyPr>
          <a:lstStyle/>
          <a:p>
            <a:r>
              <a:rPr lang="en-AU" dirty="0">
                <a:solidFill>
                  <a:schemeClr val="tx2">
                    <a:lumMod val="20000"/>
                    <a:lumOff val="80000"/>
                    <a:alpha val="40000"/>
                  </a:schemeClr>
                </a:solidFill>
              </a:rPr>
              <a:t>A</a:t>
            </a:r>
          </a:p>
        </p:txBody>
      </p:sp>
      <p:sp>
        <p:nvSpPr>
          <p:cNvPr id="30" name="TextBox 29"/>
          <p:cNvSpPr txBox="1"/>
          <p:nvPr/>
        </p:nvSpPr>
        <p:spPr>
          <a:xfrm>
            <a:off x="6625549" y="1350005"/>
            <a:ext cx="461705" cy="369332"/>
          </a:xfrm>
          <a:prstGeom prst="rect">
            <a:avLst/>
          </a:prstGeom>
          <a:noFill/>
        </p:spPr>
        <p:txBody>
          <a:bodyPr wrap="square" rtlCol="0">
            <a:spAutoFit/>
          </a:bodyPr>
          <a:lstStyle/>
          <a:p>
            <a:r>
              <a:rPr lang="en-AU" dirty="0">
                <a:solidFill>
                  <a:schemeClr val="tx2">
                    <a:lumMod val="20000"/>
                    <a:lumOff val="80000"/>
                    <a:alpha val="40000"/>
                  </a:schemeClr>
                </a:solidFill>
              </a:rPr>
              <a:t>B</a:t>
            </a:r>
          </a:p>
        </p:txBody>
      </p:sp>
      <p:sp>
        <p:nvSpPr>
          <p:cNvPr id="31" name="TextBox 30"/>
          <p:cNvSpPr txBox="1"/>
          <p:nvPr/>
        </p:nvSpPr>
        <p:spPr>
          <a:xfrm>
            <a:off x="5220072" y="2718157"/>
            <a:ext cx="461705" cy="369332"/>
          </a:xfrm>
          <a:prstGeom prst="rect">
            <a:avLst/>
          </a:prstGeom>
          <a:noFill/>
        </p:spPr>
        <p:txBody>
          <a:bodyPr wrap="square" rtlCol="0">
            <a:spAutoFit/>
          </a:bodyPr>
          <a:lstStyle/>
          <a:p>
            <a:r>
              <a:rPr lang="en-AU" dirty="0">
                <a:solidFill>
                  <a:schemeClr val="tx2">
                    <a:lumMod val="20000"/>
                    <a:lumOff val="80000"/>
                    <a:alpha val="40000"/>
                  </a:schemeClr>
                </a:solidFill>
              </a:rPr>
              <a:t>C</a:t>
            </a:r>
          </a:p>
        </p:txBody>
      </p:sp>
      <p:sp>
        <p:nvSpPr>
          <p:cNvPr id="32" name="TextBox 31"/>
          <p:cNvSpPr txBox="1"/>
          <p:nvPr/>
        </p:nvSpPr>
        <p:spPr>
          <a:xfrm>
            <a:off x="6625548" y="2718157"/>
            <a:ext cx="461705" cy="369332"/>
          </a:xfrm>
          <a:prstGeom prst="rect">
            <a:avLst/>
          </a:prstGeom>
          <a:noFill/>
        </p:spPr>
        <p:txBody>
          <a:bodyPr wrap="square" rtlCol="0">
            <a:spAutoFit/>
          </a:bodyPr>
          <a:lstStyle/>
          <a:p>
            <a:r>
              <a:rPr lang="en-AU" dirty="0">
                <a:solidFill>
                  <a:schemeClr val="tx2">
                    <a:lumMod val="20000"/>
                    <a:lumOff val="80000"/>
                    <a:alpha val="40000"/>
                  </a:schemeClr>
                </a:solidFill>
              </a:rPr>
              <a:t>D</a:t>
            </a:r>
          </a:p>
        </p:txBody>
      </p:sp>
      <p:cxnSp>
        <p:nvCxnSpPr>
          <p:cNvPr id="23" name="Straight Connector 22"/>
          <p:cNvCxnSpPr/>
          <p:nvPr/>
        </p:nvCxnSpPr>
        <p:spPr>
          <a:xfrm>
            <a:off x="5220072" y="2030321"/>
            <a:ext cx="1368254" cy="0"/>
          </a:xfrm>
          <a:prstGeom prst="line">
            <a:avLst/>
          </a:prstGeom>
          <a:ln w="12700">
            <a:solidFill>
              <a:schemeClr val="accent3">
                <a:lumMod val="60000"/>
                <a:lumOff val="40000"/>
                <a:alpha val="4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7257179" y="1347614"/>
            <a:ext cx="0" cy="1368152"/>
          </a:xfrm>
          <a:prstGeom prst="line">
            <a:avLst/>
          </a:prstGeom>
          <a:ln w="12700">
            <a:solidFill>
              <a:schemeClr val="accent3">
                <a:lumMod val="60000"/>
                <a:lumOff val="40000"/>
                <a:alpha val="4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6588224" y="2030321"/>
            <a:ext cx="1368254" cy="0"/>
          </a:xfrm>
          <a:prstGeom prst="line">
            <a:avLst/>
          </a:prstGeom>
          <a:ln w="12700">
            <a:solidFill>
              <a:schemeClr val="accent3">
                <a:lumMod val="60000"/>
                <a:lumOff val="40000"/>
                <a:alpha val="4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889027" y="2708839"/>
            <a:ext cx="0" cy="1368152"/>
          </a:xfrm>
          <a:prstGeom prst="line">
            <a:avLst/>
          </a:prstGeom>
          <a:ln w="12700">
            <a:solidFill>
              <a:schemeClr val="accent3">
                <a:lumMod val="60000"/>
                <a:lumOff val="40000"/>
                <a:alpha val="4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220072" y="3391546"/>
            <a:ext cx="1368254" cy="0"/>
          </a:xfrm>
          <a:prstGeom prst="line">
            <a:avLst/>
          </a:prstGeom>
          <a:ln w="12700">
            <a:solidFill>
              <a:schemeClr val="accent3">
                <a:lumMod val="60000"/>
                <a:lumOff val="40000"/>
                <a:alpha val="4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257179" y="2708839"/>
            <a:ext cx="0" cy="1368152"/>
          </a:xfrm>
          <a:prstGeom prst="line">
            <a:avLst/>
          </a:prstGeom>
          <a:ln w="12700">
            <a:solidFill>
              <a:schemeClr val="accent3">
                <a:lumMod val="60000"/>
                <a:lumOff val="40000"/>
                <a:alpha val="4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6588224" y="3391546"/>
            <a:ext cx="1368254" cy="0"/>
          </a:xfrm>
          <a:prstGeom prst="line">
            <a:avLst/>
          </a:prstGeom>
          <a:ln w="12700">
            <a:solidFill>
              <a:schemeClr val="accent3">
                <a:lumMod val="60000"/>
                <a:lumOff val="40000"/>
                <a:alpha val="40000"/>
              </a:schemeClr>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598566" y="1670655"/>
            <a:ext cx="461705" cy="369332"/>
          </a:xfrm>
          <a:prstGeom prst="rect">
            <a:avLst/>
          </a:prstGeom>
          <a:noFill/>
        </p:spPr>
        <p:txBody>
          <a:bodyPr wrap="square" rtlCol="0">
            <a:spAutoFit/>
          </a:bodyPr>
          <a:lstStyle/>
          <a:p>
            <a:r>
              <a:rPr lang="en-AU" dirty="0">
                <a:solidFill>
                  <a:schemeClr val="accent3">
                    <a:lumMod val="60000"/>
                    <a:lumOff val="40000"/>
                    <a:alpha val="40000"/>
                  </a:schemeClr>
                </a:solidFill>
              </a:rPr>
              <a:t>1</a:t>
            </a:r>
          </a:p>
        </p:txBody>
      </p:sp>
      <p:sp>
        <p:nvSpPr>
          <p:cNvPr id="38" name="TextBox 37"/>
          <p:cNvSpPr txBox="1"/>
          <p:nvPr/>
        </p:nvSpPr>
        <p:spPr>
          <a:xfrm>
            <a:off x="5877056" y="1677582"/>
            <a:ext cx="461705" cy="369332"/>
          </a:xfrm>
          <a:prstGeom prst="rect">
            <a:avLst/>
          </a:prstGeom>
          <a:noFill/>
        </p:spPr>
        <p:txBody>
          <a:bodyPr wrap="square" rtlCol="0">
            <a:spAutoFit/>
          </a:bodyPr>
          <a:lstStyle/>
          <a:p>
            <a:r>
              <a:rPr lang="en-AU" dirty="0">
                <a:solidFill>
                  <a:schemeClr val="accent3">
                    <a:lumMod val="60000"/>
                    <a:lumOff val="40000"/>
                    <a:alpha val="40000"/>
                  </a:schemeClr>
                </a:solidFill>
              </a:rPr>
              <a:t>2</a:t>
            </a:r>
          </a:p>
        </p:txBody>
      </p:sp>
      <p:sp>
        <p:nvSpPr>
          <p:cNvPr id="39" name="TextBox 38"/>
          <p:cNvSpPr txBox="1"/>
          <p:nvPr/>
        </p:nvSpPr>
        <p:spPr>
          <a:xfrm>
            <a:off x="5594524" y="2010936"/>
            <a:ext cx="461705" cy="369332"/>
          </a:xfrm>
          <a:prstGeom prst="rect">
            <a:avLst/>
          </a:prstGeom>
          <a:noFill/>
        </p:spPr>
        <p:txBody>
          <a:bodyPr wrap="square" rtlCol="0">
            <a:spAutoFit/>
          </a:bodyPr>
          <a:lstStyle/>
          <a:p>
            <a:r>
              <a:rPr lang="en-AU" dirty="0">
                <a:solidFill>
                  <a:schemeClr val="accent3">
                    <a:lumMod val="60000"/>
                    <a:lumOff val="40000"/>
                    <a:alpha val="40000"/>
                  </a:schemeClr>
                </a:solidFill>
              </a:rPr>
              <a:t>3</a:t>
            </a:r>
          </a:p>
        </p:txBody>
      </p:sp>
      <p:sp>
        <p:nvSpPr>
          <p:cNvPr id="40" name="TextBox 39"/>
          <p:cNvSpPr txBox="1"/>
          <p:nvPr/>
        </p:nvSpPr>
        <p:spPr>
          <a:xfrm>
            <a:off x="5881098" y="2010094"/>
            <a:ext cx="461705" cy="369332"/>
          </a:xfrm>
          <a:prstGeom prst="rect">
            <a:avLst/>
          </a:prstGeom>
          <a:noFill/>
        </p:spPr>
        <p:txBody>
          <a:bodyPr wrap="square" rtlCol="0">
            <a:spAutoFit/>
          </a:bodyPr>
          <a:lstStyle/>
          <a:p>
            <a:r>
              <a:rPr lang="en-AU" dirty="0">
                <a:solidFill>
                  <a:schemeClr val="accent3">
                    <a:lumMod val="60000"/>
                    <a:lumOff val="40000"/>
                    <a:alpha val="40000"/>
                  </a:schemeClr>
                </a:solidFill>
              </a:rPr>
              <a:t>4</a:t>
            </a:r>
          </a:p>
        </p:txBody>
      </p:sp>
      <p:sp>
        <p:nvSpPr>
          <p:cNvPr id="41" name="TextBox 40"/>
          <p:cNvSpPr txBox="1"/>
          <p:nvPr/>
        </p:nvSpPr>
        <p:spPr>
          <a:xfrm>
            <a:off x="6967101" y="1664335"/>
            <a:ext cx="461705" cy="369332"/>
          </a:xfrm>
          <a:prstGeom prst="rect">
            <a:avLst/>
          </a:prstGeom>
          <a:noFill/>
        </p:spPr>
        <p:txBody>
          <a:bodyPr wrap="square" rtlCol="0">
            <a:spAutoFit/>
          </a:bodyPr>
          <a:lstStyle/>
          <a:p>
            <a:r>
              <a:rPr lang="en-AU" dirty="0">
                <a:solidFill>
                  <a:schemeClr val="accent3">
                    <a:lumMod val="60000"/>
                    <a:lumOff val="40000"/>
                    <a:alpha val="40000"/>
                  </a:schemeClr>
                </a:solidFill>
              </a:rPr>
              <a:t>1</a:t>
            </a:r>
          </a:p>
        </p:txBody>
      </p:sp>
      <p:sp>
        <p:nvSpPr>
          <p:cNvPr id="42" name="TextBox 41"/>
          <p:cNvSpPr txBox="1"/>
          <p:nvPr/>
        </p:nvSpPr>
        <p:spPr>
          <a:xfrm>
            <a:off x="7245591" y="1671262"/>
            <a:ext cx="461705" cy="369332"/>
          </a:xfrm>
          <a:prstGeom prst="rect">
            <a:avLst/>
          </a:prstGeom>
          <a:noFill/>
        </p:spPr>
        <p:txBody>
          <a:bodyPr wrap="square" rtlCol="0">
            <a:spAutoFit/>
          </a:bodyPr>
          <a:lstStyle/>
          <a:p>
            <a:r>
              <a:rPr lang="en-AU" dirty="0">
                <a:solidFill>
                  <a:schemeClr val="accent3">
                    <a:lumMod val="60000"/>
                    <a:lumOff val="40000"/>
                    <a:alpha val="40000"/>
                  </a:schemeClr>
                </a:solidFill>
              </a:rPr>
              <a:t>2</a:t>
            </a:r>
          </a:p>
        </p:txBody>
      </p:sp>
      <p:sp>
        <p:nvSpPr>
          <p:cNvPr id="43" name="TextBox 42"/>
          <p:cNvSpPr txBox="1"/>
          <p:nvPr/>
        </p:nvSpPr>
        <p:spPr>
          <a:xfrm>
            <a:off x="6963059" y="2004616"/>
            <a:ext cx="461705" cy="369332"/>
          </a:xfrm>
          <a:prstGeom prst="rect">
            <a:avLst/>
          </a:prstGeom>
          <a:noFill/>
        </p:spPr>
        <p:txBody>
          <a:bodyPr wrap="square" rtlCol="0">
            <a:spAutoFit/>
          </a:bodyPr>
          <a:lstStyle/>
          <a:p>
            <a:r>
              <a:rPr lang="en-AU" dirty="0">
                <a:solidFill>
                  <a:schemeClr val="accent3">
                    <a:lumMod val="60000"/>
                    <a:lumOff val="40000"/>
                    <a:alpha val="40000"/>
                  </a:schemeClr>
                </a:solidFill>
              </a:rPr>
              <a:t>3</a:t>
            </a:r>
          </a:p>
        </p:txBody>
      </p:sp>
      <p:sp>
        <p:nvSpPr>
          <p:cNvPr id="44" name="TextBox 43"/>
          <p:cNvSpPr txBox="1"/>
          <p:nvPr/>
        </p:nvSpPr>
        <p:spPr>
          <a:xfrm>
            <a:off x="7249633" y="2003774"/>
            <a:ext cx="461705" cy="369332"/>
          </a:xfrm>
          <a:prstGeom prst="rect">
            <a:avLst/>
          </a:prstGeom>
          <a:noFill/>
        </p:spPr>
        <p:txBody>
          <a:bodyPr wrap="square" rtlCol="0">
            <a:spAutoFit/>
          </a:bodyPr>
          <a:lstStyle/>
          <a:p>
            <a:r>
              <a:rPr lang="en-AU" dirty="0">
                <a:solidFill>
                  <a:schemeClr val="accent3">
                    <a:lumMod val="60000"/>
                    <a:lumOff val="40000"/>
                    <a:alpha val="40000"/>
                  </a:schemeClr>
                </a:solidFill>
              </a:rPr>
              <a:t>4</a:t>
            </a:r>
          </a:p>
        </p:txBody>
      </p:sp>
      <p:sp>
        <p:nvSpPr>
          <p:cNvPr id="45" name="TextBox 44"/>
          <p:cNvSpPr txBox="1"/>
          <p:nvPr/>
        </p:nvSpPr>
        <p:spPr>
          <a:xfrm>
            <a:off x="5595623" y="3021536"/>
            <a:ext cx="461705" cy="369332"/>
          </a:xfrm>
          <a:prstGeom prst="rect">
            <a:avLst/>
          </a:prstGeom>
          <a:noFill/>
        </p:spPr>
        <p:txBody>
          <a:bodyPr wrap="square" rtlCol="0">
            <a:spAutoFit/>
          </a:bodyPr>
          <a:lstStyle/>
          <a:p>
            <a:r>
              <a:rPr lang="en-AU" dirty="0">
                <a:solidFill>
                  <a:schemeClr val="accent3">
                    <a:lumMod val="60000"/>
                    <a:lumOff val="40000"/>
                    <a:alpha val="40000"/>
                  </a:schemeClr>
                </a:solidFill>
              </a:rPr>
              <a:t>1</a:t>
            </a:r>
          </a:p>
        </p:txBody>
      </p:sp>
      <p:sp>
        <p:nvSpPr>
          <p:cNvPr id="46" name="TextBox 45"/>
          <p:cNvSpPr txBox="1"/>
          <p:nvPr/>
        </p:nvSpPr>
        <p:spPr>
          <a:xfrm>
            <a:off x="5874113" y="3028463"/>
            <a:ext cx="461705" cy="369332"/>
          </a:xfrm>
          <a:prstGeom prst="rect">
            <a:avLst/>
          </a:prstGeom>
          <a:noFill/>
        </p:spPr>
        <p:txBody>
          <a:bodyPr wrap="square" rtlCol="0">
            <a:spAutoFit/>
          </a:bodyPr>
          <a:lstStyle/>
          <a:p>
            <a:r>
              <a:rPr lang="en-AU" dirty="0">
                <a:solidFill>
                  <a:schemeClr val="accent3">
                    <a:lumMod val="60000"/>
                    <a:lumOff val="40000"/>
                    <a:alpha val="40000"/>
                  </a:schemeClr>
                </a:solidFill>
              </a:rPr>
              <a:t>2</a:t>
            </a:r>
          </a:p>
        </p:txBody>
      </p:sp>
      <p:sp>
        <p:nvSpPr>
          <p:cNvPr id="47" name="TextBox 46"/>
          <p:cNvSpPr txBox="1"/>
          <p:nvPr/>
        </p:nvSpPr>
        <p:spPr>
          <a:xfrm>
            <a:off x="5591581" y="3361817"/>
            <a:ext cx="461705" cy="369332"/>
          </a:xfrm>
          <a:prstGeom prst="rect">
            <a:avLst/>
          </a:prstGeom>
          <a:noFill/>
        </p:spPr>
        <p:txBody>
          <a:bodyPr wrap="square" rtlCol="0">
            <a:spAutoFit/>
          </a:bodyPr>
          <a:lstStyle/>
          <a:p>
            <a:r>
              <a:rPr lang="en-AU" dirty="0">
                <a:solidFill>
                  <a:schemeClr val="accent3">
                    <a:lumMod val="60000"/>
                    <a:lumOff val="40000"/>
                    <a:alpha val="40000"/>
                  </a:schemeClr>
                </a:solidFill>
              </a:rPr>
              <a:t>3</a:t>
            </a:r>
          </a:p>
        </p:txBody>
      </p:sp>
      <p:sp>
        <p:nvSpPr>
          <p:cNvPr id="48" name="TextBox 47"/>
          <p:cNvSpPr txBox="1"/>
          <p:nvPr/>
        </p:nvSpPr>
        <p:spPr>
          <a:xfrm>
            <a:off x="5878155" y="3360975"/>
            <a:ext cx="461705" cy="369332"/>
          </a:xfrm>
          <a:prstGeom prst="rect">
            <a:avLst/>
          </a:prstGeom>
          <a:noFill/>
        </p:spPr>
        <p:txBody>
          <a:bodyPr wrap="square" rtlCol="0">
            <a:spAutoFit/>
          </a:bodyPr>
          <a:lstStyle/>
          <a:p>
            <a:r>
              <a:rPr lang="en-AU" dirty="0">
                <a:solidFill>
                  <a:schemeClr val="accent3">
                    <a:lumMod val="60000"/>
                    <a:lumOff val="40000"/>
                    <a:alpha val="40000"/>
                  </a:schemeClr>
                </a:solidFill>
              </a:rPr>
              <a:t>4</a:t>
            </a:r>
          </a:p>
        </p:txBody>
      </p:sp>
      <p:sp>
        <p:nvSpPr>
          <p:cNvPr id="49" name="TextBox 48"/>
          <p:cNvSpPr txBox="1"/>
          <p:nvPr/>
        </p:nvSpPr>
        <p:spPr>
          <a:xfrm>
            <a:off x="6963059" y="3021536"/>
            <a:ext cx="461705" cy="369332"/>
          </a:xfrm>
          <a:prstGeom prst="rect">
            <a:avLst/>
          </a:prstGeom>
          <a:noFill/>
        </p:spPr>
        <p:txBody>
          <a:bodyPr wrap="square" rtlCol="0">
            <a:spAutoFit/>
          </a:bodyPr>
          <a:lstStyle/>
          <a:p>
            <a:r>
              <a:rPr lang="en-AU" dirty="0">
                <a:solidFill>
                  <a:schemeClr val="accent3">
                    <a:lumMod val="60000"/>
                    <a:lumOff val="40000"/>
                    <a:alpha val="40000"/>
                  </a:schemeClr>
                </a:solidFill>
              </a:rPr>
              <a:t>1</a:t>
            </a:r>
          </a:p>
        </p:txBody>
      </p:sp>
      <p:sp>
        <p:nvSpPr>
          <p:cNvPr id="50" name="TextBox 49"/>
          <p:cNvSpPr txBox="1"/>
          <p:nvPr/>
        </p:nvSpPr>
        <p:spPr>
          <a:xfrm>
            <a:off x="7241549" y="3028463"/>
            <a:ext cx="461705" cy="369332"/>
          </a:xfrm>
          <a:prstGeom prst="rect">
            <a:avLst/>
          </a:prstGeom>
          <a:noFill/>
        </p:spPr>
        <p:txBody>
          <a:bodyPr wrap="square" rtlCol="0">
            <a:spAutoFit/>
          </a:bodyPr>
          <a:lstStyle/>
          <a:p>
            <a:r>
              <a:rPr lang="en-AU" dirty="0">
                <a:solidFill>
                  <a:schemeClr val="accent3">
                    <a:lumMod val="60000"/>
                    <a:lumOff val="40000"/>
                    <a:alpha val="40000"/>
                  </a:schemeClr>
                </a:solidFill>
              </a:rPr>
              <a:t>2</a:t>
            </a:r>
          </a:p>
        </p:txBody>
      </p:sp>
      <p:sp>
        <p:nvSpPr>
          <p:cNvPr id="51" name="TextBox 50"/>
          <p:cNvSpPr txBox="1"/>
          <p:nvPr/>
        </p:nvSpPr>
        <p:spPr>
          <a:xfrm>
            <a:off x="6959017" y="3361817"/>
            <a:ext cx="461705" cy="369332"/>
          </a:xfrm>
          <a:prstGeom prst="rect">
            <a:avLst/>
          </a:prstGeom>
          <a:noFill/>
        </p:spPr>
        <p:txBody>
          <a:bodyPr wrap="square" rtlCol="0">
            <a:spAutoFit/>
          </a:bodyPr>
          <a:lstStyle/>
          <a:p>
            <a:r>
              <a:rPr lang="en-AU" dirty="0">
                <a:solidFill>
                  <a:schemeClr val="accent3">
                    <a:lumMod val="60000"/>
                    <a:lumOff val="40000"/>
                    <a:alpha val="40000"/>
                  </a:schemeClr>
                </a:solidFill>
              </a:rPr>
              <a:t>3</a:t>
            </a:r>
          </a:p>
        </p:txBody>
      </p:sp>
      <p:sp>
        <p:nvSpPr>
          <p:cNvPr id="52" name="TextBox 51"/>
          <p:cNvSpPr txBox="1"/>
          <p:nvPr/>
        </p:nvSpPr>
        <p:spPr>
          <a:xfrm>
            <a:off x="7245591" y="3360975"/>
            <a:ext cx="461705" cy="369332"/>
          </a:xfrm>
          <a:prstGeom prst="rect">
            <a:avLst/>
          </a:prstGeom>
          <a:noFill/>
        </p:spPr>
        <p:txBody>
          <a:bodyPr wrap="square" rtlCol="0">
            <a:spAutoFit/>
          </a:bodyPr>
          <a:lstStyle/>
          <a:p>
            <a:r>
              <a:rPr lang="en-AU" dirty="0">
                <a:solidFill>
                  <a:schemeClr val="accent3">
                    <a:lumMod val="60000"/>
                    <a:lumOff val="40000"/>
                    <a:alpha val="40000"/>
                  </a:schemeClr>
                </a:solidFill>
              </a:rPr>
              <a:t>4</a:t>
            </a:r>
          </a:p>
        </p:txBody>
      </p:sp>
      <p:sp>
        <p:nvSpPr>
          <p:cNvPr id="8" name="Diamond 7"/>
          <p:cNvSpPr/>
          <p:nvPr/>
        </p:nvSpPr>
        <p:spPr>
          <a:xfrm>
            <a:off x="5405363" y="2401436"/>
            <a:ext cx="154147" cy="202320"/>
          </a:xfrm>
          <a:prstGeom prst="diamond">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7" name="Straight Connector 6"/>
          <p:cNvCxnSpPr/>
          <p:nvPr/>
        </p:nvCxnSpPr>
        <p:spPr>
          <a:xfrm>
            <a:off x="5889027" y="1347614"/>
            <a:ext cx="0" cy="1368152"/>
          </a:xfrm>
          <a:prstGeom prst="line">
            <a:avLst/>
          </a:prstGeom>
          <a:ln w="12700">
            <a:solidFill>
              <a:schemeClr val="accent3">
                <a:lumMod val="60000"/>
                <a:lumOff val="40000"/>
                <a:alpha val="4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8" idx="3"/>
          </p:cNvCxnSpPr>
          <p:nvPr/>
        </p:nvCxnSpPr>
        <p:spPr>
          <a:xfrm flipV="1">
            <a:off x="5559510" y="2454838"/>
            <a:ext cx="619313" cy="47758"/>
          </a:xfrm>
          <a:prstGeom prst="straightConnector1">
            <a:avLst/>
          </a:prstGeom>
          <a:ln w="60325">
            <a:solidFill>
              <a:schemeClr val="accent1">
                <a:shade val="95000"/>
                <a:satMod val="105000"/>
                <a:alpha val="41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7" name="Oval 96"/>
          <p:cNvSpPr/>
          <p:nvPr/>
        </p:nvSpPr>
        <p:spPr>
          <a:xfrm>
            <a:off x="6064374" y="2344451"/>
            <a:ext cx="72008" cy="96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8" name="Oval 97"/>
          <p:cNvSpPr/>
          <p:nvPr/>
        </p:nvSpPr>
        <p:spPr>
          <a:xfrm>
            <a:off x="6216774" y="2496851"/>
            <a:ext cx="72008" cy="96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9" name="Oval 98"/>
          <p:cNvSpPr/>
          <p:nvPr/>
        </p:nvSpPr>
        <p:spPr>
          <a:xfrm>
            <a:off x="6271362" y="1713708"/>
            <a:ext cx="72008" cy="96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0" name="Oval 99"/>
          <p:cNvSpPr/>
          <p:nvPr/>
        </p:nvSpPr>
        <p:spPr>
          <a:xfrm>
            <a:off x="6845533" y="2178344"/>
            <a:ext cx="72008" cy="96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2" name="Oval 101"/>
          <p:cNvSpPr/>
          <p:nvPr/>
        </p:nvSpPr>
        <p:spPr>
          <a:xfrm>
            <a:off x="6161578" y="3110599"/>
            <a:ext cx="72008" cy="96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3" name="Oval 102"/>
          <p:cNvSpPr/>
          <p:nvPr/>
        </p:nvSpPr>
        <p:spPr>
          <a:xfrm>
            <a:off x="7567764" y="1709363"/>
            <a:ext cx="72008" cy="96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4" name="Oval 103"/>
          <p:cNvSpPr/>
          <p:nvPr/>
        </p:nvSpPr>
        <p:spPr>
          <a:xfrm>
            <a:off x="5558789" y="1707628"/>
            <a:ext cx="72008" cy="96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5" name="Oval 104"/>
          <p:cNvSpPr/>
          <p:nvPr/>
        </p:nvSpPr>
        <p:spPr>
          <a:xfrm>
            <a:off x="6313978" y="3262999"/>
            <a:ext cx="72008" cy="96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6" name="Oval 105"/>
          <p:cNvSpPr/>
          <p:nvPr/>
        </p:nvSpPr>
        <p:spPr>
          <a:xfrm>
            <a:off x="6116299" y="3293239"/>
            <a:ext cx="72008" cy="96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7" name="Oval 106"/>
          <p:cNvSpPr/>
          <p:nvPr/>
        </p:nvSpPr>
        <p:spPr>
          <a:xfrm>
            <a:off x="5620154" y="3723878"/>
            <a:ext cx="72008" cy="96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8" name="Oval 107"/>
          <p:cNvSpPr/>
          <p:nvPr/>
        </p:nvSpPr>
        <p:spPr>
          <a:xfrm>
            <a:off x="7112363" y="2382167"/>
            <a:ext cx="72008" cy="96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9" name="Oval 108"/>
          <p:cNvSpPr/>
          <p:nvPr/>
        </p:nvSpPr>
        <p:spPr>
          <a:xfrm>
            <a:off x="7040355" y="2214189"/>
            <a:ext cx="72008" cy="96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0" name="Straight Arrow Connector 9"/>
          <p:cNvCxnSpPr/>
          <p:nvPr/>
        </p:nvCxnSpPr>
        <p:spPr>
          <a:xfrm flipV="1">
            <a:off x="7308304" y="3813420"/>
            <a:ext cx="259460" cy="630538"/>
          </a:xfrm>
          <a:prstGeom prst="straightConnector1">
            <a:avLst/>
          </a:prstGeom>
          <a:ln w="66675">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H="1">
            <a:off x="7775510" y="2798038"/>
            <a:ext cx="467542" cy="197967"/>
          </a:xfrm>
          <a:prstGeom prst="straightConnector1">
            <a:avLst/>
          </a:prstGeom>
          <a:ln w="66675">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H="1">
            <a:off x="7699623" y="2099978"/>
            <a:ext cx="391672" cy="252947"/>
          </a:xfrm>
          <a:prstGeom prst="straightConnector1">
            <a:avLst/>
          </a:prstGeom>
          <a:ln w="66675">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V="1">
            <a:off x="6479320" y="3118060"/>
            <a:ext cx="423118" cy="456430"/>
          </a:xfrm>
          <a:prstGeom prst="straightConnector1">
            <a:avLst/>
          </a:prstGeom>
          <a:ln w="66675">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V="1">
            <a:off x="6688855" y="3837012"/>
            <a:ext cx="259460" cy="630538"/>
          </a:xfrm>
          <a:prstGeom prst="straightConnector1">
            <a:avLst/>
          </a:prstGeom>
          <a:ln w="66675">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H="1">
            <a:off x="6930890" y="1092958"/>
            <a:ext cx="228786" cy="503444"/>
          </a:xfrm>
          <a:prstGeom prst="straightConnector1">
            <a:avLst/>
          </a:prstGeom>
          <a:ln w="666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38245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7" name="Straight Connector 56"/>
          <p:cNvCxnSpPr/>
          <p:nvPr/>
        </p:nvCxnSpPr>
        <p:spPr>
          <a:xfrm>
            <a:off x="5889027" y="2373043"/>
            <a:ext cx="699197" cy="0"/>
          </a:xfrm>
          <a:prstGeom prst="line">
            <a:avLst/>
          </a:prstGeom>
          <a:ln w="12700">
            <a:solidFill>
              <a:schemeClr val="accent3">
                <a:lumMod val="60000"/>
                <a:lumOff val="40000"/>
                <a:alpha val="4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6251425" y="2030321"/>
            <a:ext cx="0" cy="685445"/>
          </a:xfrm>
          <a:prstGeom prst="line">
            <a:avLst/>
          </a:prstGeom>
          <a:ln w="12700">
            <a:solidFill>
              <a:schemeClr val="accent3">
                <a:lumMod val="60000"/>
                <a:lumOff val="40000"/>
                <a:alpha val="40000"/>
              </a:schemeClr>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AU" dirty="0"/>
              <a:t>Quadtrees</a:t>
            </a:r>
          </a:p>
        </p:txBody>
      </p:sp>
      <p:sp>
        <p:nvSpPr>
          <p:cNvPr id="5" name="Content Placeholder 4"/>
          <p:cNvSpPr>
            <a:spLocks noGrp="1"/>
          </p:cNvSpPr>
          <p:nvPr>
            <p:ph idx="10"/>
          </p:nvPr>
        </p:nvSpPr>
        <p:spPr>
          <a:xfrm>
            <a:off x="323850" y="1203325"/>
            <a:ext cx="4893679" cy="3384649"/>
          </a:xfrm>
        </p:spPr>
        <p:txBody>
          <a:bodyPr>
            <a:normAutofit/>
          </a:bodyPr>
          <a:lstStyle/>
          <a:p>
            <a:r>
              <a:rPr lang="en-AU" dirty="0"/>
              <a:t>Instead of dividing the quads up regularly, we can divide them based on the number of objects inside them</a:t>
            </a:r>
          </a:p>
          <a:p>
            <a:r>
              <a:rPr lang="en-AU" dirty="0"/>
              <a:t>As more objects are added, we divide each square more and more</a:t>
            </a:r>
          </a:p>
        </p:txBody>
      </p:sp>
      <p:sp>
        <p:nvSpPr>
          <p:cNvPr id="2" name="Rectangle 1"/>
          <p:cNvSpPr/>
          <p:nvPr/>
        </p:nvSpPr>
        <p:spPr>
          <a:xfrm>
            <a:off x="5220174" y="1347614"/>
            <a:ext cx="2736304" cy="2736304"/>
          </a:xfrm>
          <a:prstGeom prst="rect">
            <a:avLst/>
          </a:prstGeom>
          <a:noFill/>
          <a:ln>
            <a:solidFill>
              <a:srgbClr val="FF000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6" name="Straight Connector 5"/>
          <p:cNvCxnSpPr>
            <a:stCxn id="2" idx="0"/>
            <a:endCxn id="2" idx="2"/>
          </p:cNvCxnSpPr>
          <p:nvPr/>
        </p:nvCxnSpPr>
        <p:spPr>
          <a:xfrm>
            <a:off x="6588326" y="1347614"/>
            <a:ext cx="0" cy="2736304"/>
          </a:xfrm>
          <a:prstGeom prst="line">
            <a:avLst/>
          </a:prstGeom>
          <a:ln w="25400">
            <a:solidFill>
              <a:schemeClr val="accent1">
                <a:shade val="95000"/>
                <a:satMod val="105000"/>
                <a:alpha val="4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2" idx="1"/>
            <a:endCxn id="2" idx="3"/>
          </p:cNvCxnSpPr>
          <p:nvPr/>
        </p:nvCxnSpPr>
        <p:spPr>
          <a:xfrm>
            <a:off x="5220174" y="2715766"/>
            <a:ext cx="2736304" cy="0"/>
          </a:xfrm>
          <a:prstGeom prst="line">
            <a:avLst/>
          </a:prstGeom>
          <a:ln w="25400">
            <a:solidFill>
              <a:schemeClr val="accent1">
                <a:shade val="95000"/>
                <a:satMod val="105000"/>
                <a:alpha val="4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220072" y="2030321"/>
            <a:ext cx="1368254" cy="0"/>
          </a:xfrm>
          <a:prstGeom prst="line">
            <a:avLst/>
          </a:prstGeom>
          <a:ln w="12700">
            <a:solidFill>
              <a:schemeClr val="accent3">
                <a:lumMod val="60000"/>
                <a:lumOff val="40000"/>
                <a:alpha val="4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7257179" y="1347614"/>
            <a:ext cx="0" cy="1368152"/>
          </a:xfrm>
          <a:prstGeom prst="line">
            <a:avLst/>
          </a:prstGeom>
          <a:ln w="12700">
            <a:solidFill>
              <a:schemeClr val="accent3">
                <a:lumMod val="60000"/>
                <a:lumOff val="40000"/>
                <a:alpha val="4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6588224" y="2030321"/>
            <a:ext cx="1368254" cy="0"/>
          </a:xfrm>
          <a:prstGeom prst="line">
            <a:avLst/>
          </a:prstGeom>
          <a:ln w="12700">
            <a:solidFill>
              <a:schemeClr val="accent3">
                <a:lumMod val="60000"/>
                <a:lumOff val="40000"/>
                <a:alpha val="4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889027" y="2708839"/>
            <a:ext cx="0" cy="1368152"/>
          </a:xfrm>
          <a:prstGeom prst="line">
            <a:avLst/>
          </a:prstGeom>
          <a:ln w="12700">
            <a:solidFill>
              <a:schemeClr val="accent3">
                <a:lumMod val="60000"/>
                <a:lumOff val="40000"/>
                <a:alpha val="4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220072" y="3391546"/>
            <a:ext cx="1368254" cy="0"/>
          </a:xfrm>
          <a:prstGeom prst="line">
            <a:avLst/>
          </a:prstGeom>
          <a:ln w="12700">
            <a:solidFill>
              <a:schemeClr val="accent3">
                <a:lumMod val="60000"/>
                <a:lumOff val="40000"/>
                <a:alpha val="40000"/>
              </a:schemeClr>
            </a:solidFill>
          </a:ln>
        </p:spPr>
        <p:style>
          <a:lnRef idx="1">
            <a:schemeClr val="accent1"/>
          </a:lnRef>
          <a:fillRef idx="0">
            <a:schemeClr val="accent1"/>
          </a:fillRef>
          <a:effectRef idx="0">
            <a:schemeClr val="accent1"/>
          </a:effectRef>
          <a:fontRef idx="minor">
            <a:schemeClr val="tx1"/>
          </a:fontRef>
        </p:style>
      </p:cxnSp>
      <p:sp>
        <p:nvSpPr>
          <p:cNvPr id="8" name="Diamond 7"/>
          <p:cNvSpPr/>
          <p:nvPr/>
        </p:nvSpPr>
        <p:spPr>
          <a:xfrm>
            <a:off x="5405363" y="2401436"/>
            <a:ext cx="154147" cy="202320"/>
          </a:xfrm>
          <a:prstGeom prst="diamond">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7" name="Straight Connector 6"/>
          <p:cNvCxnSpPr/>
          <p:nvPr/>
        </p:nvCxnSpPr>
        <p:spPr>
          <a:xfrm>
            <a:off x="5889027" y="1347614"/>
            <a:ext cx="0" cy="1368152"/>
          </a:xfrm>
          <a:prstGeom prst="line">
            <a:avLst/>
          </a:prstGeom>
          <a:ln w="12700">
            <a:solidFill>
              <a:schemeClr val="accent3">
                <a:lumMod val="60000"/>
                <a:lumOff val="40000"/>
                <a:alpha val="40000"/>
              </a:schemeClr>
            </a:solidFill>
          </a:ln>
        </p:spPr>
        <p:style>
          <a:lnRef idx="1">
            <a:schemeClr val="accent1"/>
          </a:lnRef>
          <a:fillRef idx="0">
            <a:schemeClr val="accent1"/>
          </a:fillRef>
          <a:effectRef idx="0">
            <a:schemeClr val="accent1"/>
          </a:effectRef>
          <a:fontRef idx="minor">
            <a:schemeClr val="tx1"/>
          </a:fontRef>
        </p:style>
      </p:cxnSp>
      <p:sp>
        <p:nvSpPr>
          <p:cNvPr id="97" name="Oval 96"/>
          <p:cNvSpPr/>
          <p:nvPr/>
        </p:nvSpPr>
        <p:spPr>
          <a:xfrm>
            <a:off x="6064290" y="2226619"/>
            <a:ext cx="72008" cy="96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8" name="Oval 97"/>
          <p:cNvSpPr/>
          <p:nvPr/>
        </p:nvSpPr>
        <p:spPr>
          <a:xfrm>
            <a:off x="6271362" y="2483260"/>
            <a:ext cx="72008" cy="96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9" name="Oval 98"/>
          <p:cNvSpPr/>
          <p:nvPr/>
        </p:nvSpPr>
        <p:spPr>
          <a:xfrm>
            <a:off x="6271362" y="1713708"/>
            <a:ext cx="72008" cy="96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0" name="Oval 99"/>
          <p:cNvSpPr/>
          <p:nvPr/>
        </p:nvSpPr>
        <p:spPr>
          <a:xfrm>
            <a:off x="6845533" y="2178344"/>
            <a:ext cx="72008" cy="96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2" name="Oval 101"/>
          <p:cNvSpPr/>
          <p:nvPr/>
        </p:nvSpPr>
        <p:spPr>
          <a:xfrm>
            <a:off x="6161578" y="3110599"/>
            <a:ext cx="72008" cy="96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3" name="Oval 102"/>
          <p:cNvSpPr/>
          <p:nvPr/>
        </p:nvSpPr>
        <p:spPr>
          <a:xfrm>
            <a:off x="7567764" y="1709363"/>
            <a:ext cx="72008" cy="96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4" name="Oval 103"/>
          <p:cNvSpPr/>
          <p:nvPr/>
        </p:nvSpPr>
        <p:spPr>
          <a:xfrm>
            <a:off x="5558789" y="1707628"/>
            <a:ext cx="72008" cy="96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5" name="Oval 104"/>
          <p:cNvSpPr/>
          <p:nvPr/>
        </p:nvSpPr>
        <p:spPr>
          <a:xfrm>
            <a:off x="6313978" y="3262999"/>
            <a:ext cx="72008" cy="96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6" name="Oval 105"/>
          <p:cNvSpPr/>
          <p:nvPr/>
        </p:nvSpPr>
        <p:spPr>
          <a:xfrm>
            <a:off x="6116299" y="3293239"/>
            <a:ext cx="72008" cy="96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7" name="Oval 106"/>
          <p:cNvSpPr/>
          <p:nvPr/>
        </p:nvSpPr>
        <p:spPr>
          <a:xfrm>
            <a:off x="5620154" y="3723878"/>
            <a:ext cx="72008" cy="96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8" name="Oval 107"/>
          <p:cNvSpPr/>
          <p:nvPr/>
        </p:nvSpPr>
        <p:spPr>
          <a:xfrm>
            <a:off x="7112363" y="2382167"/>
            <a:ext cx="72008" cy="96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9" name="Oval 108"/>
          <p:cNvSpPr/>
          <p:nvPr/>
        </p:nvSpPr>
        <p:spPr>
          <a:xfrm>
            <a:off x="7040355" y="2214189"/>
            <a:ext cx="72008" cy="96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60" name="Straight Connector 59"/>
          <p:cNvCxnSpPr/>
          <p:nvPr/>
        </p:nvCxnSpPr>
        <p:spPr>
          <a:xfrm>
            <a:off x="6574370" y="2373043"/>
            <a:ext cx="699197" cy="0"/>
          </a:xfrm>
          <a:prstGeom prst="line">
            <a:avLst/>
          </a:prstGeom>
          <a:ln w="12700">
            <a:solidFill>
              <a:schemeClr val="accent3">
                <a:lumMod val="60000"/>
                <a:lumOff val="40000"/>
                <a:alpha val="4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6936768" y="2030321"/>
            <a:ext cx="0" cy="685445"/>
          </a:xfrm>
          <a:prstGeom prst="line">
            <a:avLst/>
          </a:prstGeom>
          <a:ln w="12700">
            <a:solidFill>
              <a:schemeClr val="accent3">
                <a:lumMod val="60000"/>
                <a:lumOff val="40000"/>
                <a:alpha val="4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5877740" y="3058488"/>
            <a:ext cx="699197" cy="0"/>
          </a:xfrm>
          <a:prstGeom prst="line">
            <a:avLst/>
          </a:prstGeom>
          <a:ln w="12700">
            <a:solidFill>
              <a:schemeClr val="accent3">
                <a:lumMod val="60000"/>
                <a:lumOff val="40000"/>
                <a:alpha val="4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247065" y="2715766"/>
            <a:ext cx="0" cy="685445"/>
          </a:xfrm>
          <a:prstGeom prst="line">
            <a:avLst/>
          </a:prstGeom>
          <a:ln w="12700">
            <a:solidFill>
              <a:schemeClr val="accent3">
                <a:lumMod val="60000"/>
                <a:lumOff val="40000"/>
                <a:alpha val="4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5897466" y="3227930"/>
            <a:ext cx="348086" cy="0"/>
          </a:xfrm>
          <a:prstGeom prst="line">
            <a:avLst/>
          </a:prstGeom>
          <a:ln w="12700">
            <a:solidFill>
              <a:schemeClr val="accent3">
                <a:lumMod val="60000"/>
                <a:lumOff val="40000"/>
                <a:alpha val="40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071509" y="3058488"/>
            <a:ext cx="6635" cy="331301"/>
          </a:xfrm>
          <a:prstGeom prst="line">
            <a:avLst/>
          </a:prstGeom>
          <a:ln w="12700">
            <a:solidFill>
              <a:schemeClr val="accent3">
                <a:lumMod val="60000"/>
                <a:lumOff val="40000"/>
                <a:alpha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3851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7" name="Straight Connector 56"/>
          <p:cNvCxnSpPr/>
          <p:nvPr/>
        </p:nvCxnSpPr>
        <p:spPr>
          <a:xfrm>
            <a:off x="5889027" y="2373043"/>
            <a:ext cx="699197" cy="0"/>
          </a:xfrm>
          <a:prstGeom prst="line">
            <a:avLst/>
          </a:prstGeom>
          <a:ln w="12700">
            <a:solidFill>
              <a:schemeClr val="accent3">
                <a:lumMod val="60000"/>
                <a:lumOff val="40000"/>
                <a:alpha val="4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6251425" y="2030321"/>
            <a:ext cx="0" cy="685445"/>
          </a:xfrm>
          <a:prstGeom prst="line">
            <a:avLst/>
          </a:prstGeom>
          <a:ln w="12700">
            <a:solidFill>
              <a:schemeClr val="accent3">
                <a:lumMod val="60000"/>
                <a:lumOff val="40000"/>
                <a:alpha val="40000"/>
              </a:schemeClr>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AU"/>
              <a:t>Quadtrees</a:t>
            </a:r>
            <a:endParaRPr lang="en-AU" dirty="0"/>
          </a:p>
        </p:txBody>
      </p:sp>
      <p:sp>
        <p:nvSpPr>
          <p:cNvPr id="5" name="Content Placeholder 4"/>
          <p:cNvSpPr>
            <a:spLocks noGrp="1"/>
          </p:cNvSpPr>
          <p:nvPr>
            <p:ph idx="10"/>
          </p:nvPr>
        </p:nvSpPr>
        <p:spPr>
          <a:xfrm>
            <a:off x="323850" y="1203325"/>
            <a:ext cx="4893679" cy="3384649"/>
          </a:xfrm>
        </p:spPr>
        <p:txBody>
          <a:bodyPr>
            <a:normAutofit/>
          </a:bodyPr>
          <a:lstStyle/>
          <a:p>
            <a:r>
              <a:rPr lang="en-AU" dirty="0"/>
              <a:t>This is called an adaptive quadtree</a:t>
            </a:r>
          </a:p>
          <a:p>
            <a:r>
              <a:rPr lang="en-AU" dirty="0"/>
              <a:t>In this example there is no more than one enemy per quad but you can design it to support more</a:t>
            </a:r>
          </a:p>
          <a:p>
            <a:r>
              <a:rPr lang="en-AU" dirty="0"/>
              <a:t>Very efficient to search</a:t>
            </a:r>
          </a:p>
        </p:txBody>
      </p:sp>
      <p:sp>
        <p:nvSpPr>
          <p:cNvPr id="2" name="Rectangle 1"/>
          <p:cNvSpPr/>
          <p:nvPr/>
        </p:nvSpPr>
        <p:spPr>
          <a:xfrm>
            <a:off x="5220174" y="1347614"/>
            <a:ext cx="2736304" cy="2736304"/>
          </a:xfrm>
          <a:prstGeom prst="rect">
            <a:avLst/>
          </a:prstGeom>
          <a:noFill/>
          <a:ln>
            <a:solidFill>
              <a:srgbClr val="FF000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6" name="Straight Connector 5"/>
          <p:cNvCxnSpPr>
            <a:stCxn id="2" idx="0"/>
            <a:endCxn id="2" idx="2"/>
          </p:cNvCxnSpPr>
          <p:nvPr/>
        </p:nvCxnSpPr>
        <p:spPr>
          <a:xfrm>
            <a:off x="6588326" y="1347614"/>
            <a:ext cx="0" cy="2736304"/>
          </a:xfrm>
          <a:prstGeom prst="line">
            <a:avLst/>
          </a:prstGeom>
          <a:ln w="25400">
            <a:solidFill>
              <a:schemeClr val="accent1">
                <a:shade val="95000"/>
                <a:satMod val="105000"/>
                <a:alpha val="4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2" idx="1"/>
            <a:endCxn id="2" idx="3"/>
          </p:cNvCxnSpPr>
          <p:nvPr/>
        </p:nvCxnSpPr>
        <p:spPr>
          <a:xfrm>
            <a:off x="5220174" y="2715766"/>
            <a:ext cx="2736304" cy="0"/>
          </a:xfrm>
          <a:prstGeom prst="line">
            <a:avLst/>
          </a:prstGeom>
          <a:ln w="25400">
            <a:solidFill>
              <a:schemeClr val="accent1">
                <a:shade val="95000"/>
                <a:satMod val="105000"/>
                <a:alpha val="4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220072" y="2030321"/>
            <a:ext cx="1368254" cy="0"/>
          </a:xfrm>
          <a:prstGeom prst="line">
            <a:avLst/>
          </a:prstGeom>
          <a:ln w="12700">
            <a:solidFill>
              <a:schemeClr val="accent3">
                <a:lumMod val="60000"/>
                <a:lumOff val="40000"/>
                <a:alpha val="4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7257179" y="1347614"/>
            <a:ext cx="0" cy="1368152"/>
          </a:xfrm>
          <a:prstGeom prst="line">
            <a:avLst/>
          </a:prstGeom>
          <a:ln w="12700">
            <a:solidFill>
              <a:schemeClr val="accent3">
                <a:lumMod val="60000"/>
                <a:lumOff val="40000"/>
                <a:alpha val="4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6588224" y="2030321"/>
            <a:ext cx="1368254" cy="0"/>
          </a:xfrm>
          <a:prstGeom prst="line">
            <a:avLst/>
          </a:prstGeom>
          <a:ln w="12700">
            <a:solidFill>
              <a:schemeClr val="accent3">
                <a:lumMod val="60000"/>
                <a:lumOff val="40000"/>
                <a:alpha val="4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889027" y="2708839"/>
            <a:ext cx="0" cy="1368152"/>
          </a:xfrm>
          <a:prstGeom prst="line">
            <a:avLst/>
          </a:prstGeom>
          <a:ln w="12700">
            <a:solidFill>
              <a:schemeClr val="accent3">
                <a:lumMod val="60000"/>
                <a:lumOff val="40000"/>
                <a:alpha val="4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220072" y="3391546"/>
            <a:ext cx="1368254" cy="0"/>
          </a:xfrm>
          <a:prstGeom prst="line">
            <a:avLst/>
          </a:prstGeom>
          <a:ln w="12700">
            <a:solidFill>
              <a:schemeClr val="accent3">
                <a:lumMod val="60000"/>
                <a:lumOff val="40000"/>
                <a:alpha val="40000"/>
              </a:schemeClr>
            </a:solidFill>
          </a:ln>
        </p:spPr>
        <p:style>
          <a:lnRef idx="1">
            <a:schemeClr val="accent1"/>
          </a:lnRef>
          <a:fillRef idx="0">
            <a:schemeClr val="accent1"/>
          </a:fillRef>
          <a:effectRef idx="0">
            <a:schemeClr val="accent1"/>
          </a:effectRef>
          <a:fontRef idx="minor">
            <a:schemeClr val="tx1"/>
          </a:fontRef>
        </p:style>
      </p:cxnSp>
      <p:sp>
        <p:nvSpPr>
          <p:cNvPr id="8" name="Diamond 7"/>
          <p:cNvSpPr/>
          <p:nvPr/>
        </p:nvSpPr>
        <p:spPr>
          <a:xfrm>
            <a:off x="5405363" y="2401436"/>
            <a:ext cx="154147" cy="202320"/>
          </a:xfrm>
          <a:prstGeom prst="diamond">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7" name="Straight Connector 6"/>
          <p:cNvCxnSpPr/>
          <p:nvPr/>
        </p:nvCxnSpPr>
        <p:spPr>
          <a:xfrm>
            <a:off x="5889027" y="1347614"/>
            <a:ext cx="0" cy="1368152"/>
          </a:xfrm>
          <a:prstGeom prst="line">
            <a:avLst/>
          </a:prstGeom>
          <a:ln w="12700">
            <a:solidFill>
              <a:schemeClr val="accent3">
                <a:lumMod val="60000"/>
                <a:lumOff val="40000"/>
                <a:alpha val="40000"/>
              </a:schemeClr>
            </a:solidFill>
          </a:ln>
        </p:spPr>
        <p:style>
          <a:lnRef idx="1">
            <a:schemeClr val="accent1"/>
          </a:lnRef>
          <a:fillRef idx="0">
            <a:schemeClr val="accent1"/>
          </a:fillRef>
          <a:effectRef idx="0">
            <a:schemeClr val="accent1"/>
          </a:effectRef>
          <a:fontRef idx="minor">
            <a:schemeClr val="tx1"/>
          </a:fontRef>
        </p:style>
      </p:cxnSp>
      <p:sp>
        <p:nvSpPr>
          <p:cNvPr id="97" name="Oval 96"/>
          <p:cNvSpPr/>
          <p:nvPr/>
        </p:nvSpPr>
        <p:spPr>
          <a:xfrm>
            <a:off x="6064290" y="2226619"/>
            <a:ext cx="72008" cy="96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8" name="Oval 97"/>
          <p:cNvSpPr/>
          <p:nvPr/>
        </p:nvSpPr>
        <p:spPr>
          <a:xfrm>
            <a:off x="6271362" y="2483260"/>
            <a:ext cx="72008" cy="96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9" name="Oval 98"/>
          <p:cNvSpPr/>
          <p:nvPr/>
        </p:nvSpPr>
        <p:spPr>
          <a:xfrm>
            <a:off x="6271362" y="1713708"/>
            <a:ext cx="72008" cy="96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0" name="Oval 99"/>
          <p:cNvSpPr/>
          <p:nvPr/>
        </p:nvSpPr>
        <p:spPr>
          <a:xfrm>
            <a:off x="6845533" y="2178344"/>
            <a:ext cx="72008" cy="96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2" name="Oval 101"/>
          <p:cNvSpPr/>
          <p:nvPr/>
        </p:nvSpPr>
        <p:spPr>
          <a:xfrm>
            <a:off x="6161578" y="3110599"/>
            <a:ext cx="72008" cy="96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3" name="Oval 102"/>
          <p:cNvSpPr/>
          <p:nvPr/>
        </p:nvSpPr>
        <p:spPr>
          <a:xfrm>
            <a:off x="7567764" y="1709363"/>
            <a:ext cx="72008" cy="96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4" name="Oval 103"/>
          <p:cNvSpPr/>
          <p:nvPr/>
        </p:nvSpPr>
        <p:spPr>
          <a:xfrm>
            <a:off x="5558789" y="1707628"/>
            <a:ext cx="72008" cy="96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5" name="Oval 104"/>
          <p:cNvSpPr/>
          <p:nvPr/>
        </p:nvSpPr>
        <p:spPr>
          <a:xfrm>
            <a:off x="6313978" y="3262999"/>
            <a:ext cx="72008" cy="96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6" name="Oval 105"/>
          <p:cNvSpPr/>
          <p:nvPr/>
        </p:nvSpPr>
        <p:spPr>
          <a:xfrm>
            <a:off x="6116299" y="3293239"/>
            <a:ext cx="72008" cy="96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7" name="Oval 106"/>
          <p:cNvSpPr/>
          <p:nvPr/>
        </p:nvSpPr>
        <p:spPr>
          <a:xfrm>
            <a:off x="5620154" y="3723878"/>
            <a:ext cx="72008" cy="96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8" name="Oval 107"/>
          <p:cNvSpPr/>
          <p:nvPr/>
        </p:nvSpPr>
        <p:spPr>
          <a:xfrm>
            <a:off x="7112363" y="2382167"/>
            <a:ext cx="72008" cy="96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9" name="Oval 108"/>
          <p:cNvSpPr/>
          <p:nvPr/>
        </p:nvSpPr>
        <p:spPr>
          <a:xfrm>
            <a:off x="7040355" y="2214189"/>
            <a:ext cx="72008" cy="96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60" name="Straight Connector 59"/>
          <p:cNvCxnSpPr/>
          <p:nvPr/>
        </p:nvCxnSpPr>
        <p:spPr>
          <a:xfrm>
            <a:off x="6574370" y="2373043"/>
            <a:ext cx="699197" cy="0"/>
          </a:xfrm>
          <a:prstGeom prst="line">
            <a:avLst/>
          </a:prstGeom>
          <a:ln w="12700">
            <a:solidFill>
              <a:schemeClr val="accent3">
                <a:lumMod val="60000"/>
                <a:lumOff val="40000"/>
                <a:alpha val="4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6936768" y="2030321"/>
            <a:ext cx="0" cy="685445"/>
          </a:xfrm>
          <a:prstGeom prst="line">
            <a:avLst/>
          </a:prstGeom>
          <a:ln w="12700">
            <a:solidFill>
              <a:schemeClr val="accent3">
                <a:lumMod val="60000"/>
                <a:lumOff val="40000"/>
                <a:alpha val="4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5877740" y="3058488"/>
            <a:ext cx="699197" cy="0"/>
          </a:xfrm>
          <a:prstGeom prst="line">
            <a:avLst/>
          </a:prstGeom>
          <a:ln w="12700">
            <a:solidFill>
              <a:schemeClr val="accent3">
                <a:lumMod val="60000"/>
                <a:lumOff val="40000"/>
                <a:alpha val="4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247065" y="2715766"/>
            <a:ext cx="0" cy="685445"/>
          </a:xfrm>
          <a:prstGeom prst="line">
            <a:avLst/>
          </a:prstGeom>
          <a:ln w="12700">
            <a:solidFill>
              <a:schemeClr val="accent3">
                <a:lumMod val="60000"/>
                <a:lumOff val="40000"/>
                <a:alpha val="4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5897466" y="3227930"/>
            <a:ext cx="348086" cy="0"/>
          </a:xfrm>
          <a:prstGeom prst="line">
            <a:avLst/>
          </a:prstGeom>
          <a:ln w="12700">
            <a:solidFill>
              <a:schemeClr val="accent3">
                <a:lumMod val="60000"/>
                <a:lumOff val="40000"/>
                <a:alpha val="40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071509" y="3058488"/>
            <a:ext cx="6635" cy="331301"/>
          </a:xfrm>
          <a:prstGeom prst="line">
            <a:avLst/>
          </a:prstGeom>
          <a:ln w="12700">
            <a:solidFill>
              <a:schemeClr val="accent3">
                <a:lumMod val="60000"/>
                <a:lumOff val="40000"/>
                <a:alpha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84524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a:t>Quadtrees - Conclusion</a:t>
            </a:r>
            <a:endParaRPr lang="en-AU" dirty="0"/>
          </a:p>
        </p:txBody>
      </p:sp>
      <p:sp>
        <p:nvSpPr>
          <p:cNvPr id="5" name="Content Placeholder 4"/>
          <p:cNvSpPr>
            <a:spLocks noGrp="1"/>
          </p:cNvSpPr>
          <p:nvPr>
            <p:ph idx="10"/>
          </p:nvPr>
        </p:nvSpPr>
        <p:spPr/>
        <p:txBody>
          <a:bodyPr>
            <a:normAutofit fontScale="70000" lnSpcReduction="20000"/>
          </a:bodyPr>
          <a:lstStyle/>
          <a:p>
            <a:r>
              <a:rPr lang="en-AU" dirty="0"/>
              <a:t>Advantages:</a:t>
            </a:r>
          </a:p>
          <a:p>
            <a:pPr lvl="1"/>
            <a:r>
              <a:rPr lang="en-AU" dirty="0"/>
              <a:t>Very efficient representation of spaces containing unevenly distributed objects</a:t>
            </a:r>
          </a:p>
          <a:p>
            <a:pPr lvl="1"/>
            <a:r>
              <a:rPr lang="en-AU" dirty="0"/>
              <a:t>Relatively simple algorithm</a:t>
            </a:r>
          </a:p>
          <a:p>
            <a:pPr lvl="1"/>
            <a:r>
              <a:rPr lang="en-AU" dirty="0"/>
              <a:t>Used in many games for scene graphs</a:t>
            </a:r>
          </a:p>
          <a:p>
            <a:pPr lvl="1"/>
            <a:r>
              <a:rPr lang="en-AU" dirty="0"/>
              <a:t>Theoretical maximum search time is O(log n)</a:t>
            </a:r>
          </a:p>
          <a:p>
            <a:r>
              <a:rPr lang="en-AU" dirty="0"/>
              <a:t>Disadvantages</a:t>
            </a:r>
          </a:p>
          <a:p>
            <a:pPr lvl="1"/>
            <a:r>
              <a:rPr lang="en-AU" dirty="0"/>
              <a:t>Finding a neighbouring cell can be time consuming</a:t>
            </a:r>
          </a:p>
          <a:p>
            <a:pPr lvl="1"/>
            <a:r>
              <a:rPr lang="en-AU" dirty="0"/>
              <a:t>Implementation can lead to fragmentation of memory</a:t>
            </a:r>
          </a:p>
          <a:p>
            <a:pPr lvl="2"/>
            <a:r>
              <a:rPr lang="en-AU" dirty="0"/>
              <a:t>Cache coherency problems</a:t>
            </a:r>
          </a:p>
          <a:p>
            <a:pPr lvl="1"/>
            <a:r>
              <a:rPr lang="en-AU" dirty="0"/>
              <a:t>Creating balanced trees is tricky so theoretical speeds are rarely reached in practice</a:t>
            </a:r>
          </a:p>
        </p:txBody>
      </p:sp>
    </p:spTree>
    <p:extLst>
      <p:ext uri="{BB962C8B-B14F-4D97-AF65-F5344CB8AC3E}">
        <p14:creationId xmlns:p14="http://schemas.microsoft.com/office/powerpoint/2010/main" val="36614477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a:t>Binary Space Partitioning Trees (BSP Trees)</a:t>
            </a:r>
          </a:p>
        </p:txBody>
      </p:sp>
      <p:sp>
        <p:nvSpPr>
          <p:cNvPr id="5" name="Content Placeholder 4"/>
          <p:cNvSpPr>
            <a:spLocks noGrp="1"/>
          </p:cNvSpPr>
          <p:nvPr>
            <p:ph idx="10"/>
          </p:nvPr>
        </p:nvSpPr>
        <p:spPr/>
        <p:txBody>
          <a:bodyPr>
            <a:normAutofit/>
          </a:bodyPr>
          <a:lstStyle/>
          <a:p>
            <a:r>
              <a:rPr lang="en-AU" dirty="0"/>
              <a:t>Splits space in two, usually along walls or other physical planes in the game</a:t>
            </a:r>
          </a:p>
          <a:p>
            <a:r>
              <a:rPr lang="en-AU" dirty="0"/>
              <a:t>Uses a binary tree to position all objects on one side of the split in one branch and those on the other side in the other</a:t>
            </a:r>
          </a:p>
          <a:p>
            <a:pPr lvl="1"/>
            <a:r>
              <a:rPr lang="en-AU" dirty="0"/>
              <a:t>Repeats this process over and over to build the tree</a:t>
            </a:r>
          </a:p>
        </p:txBody>
      </p:sp>
    </p:spTree>
    <p:extLst>
      <p:ext uri="{BB962C8B-B14F-4D97-AF65-F5344CB8AC3E}">
        <p14:creationId xmlns:p14="http://schemas.microsoft.com/office/powerpoint/2010/main" val="20535750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a:t>BSP (Binary Space Partitioning) Trees</a:t>
            </a:r>
          </a:p>
        </p:txBody>
      </p:sp>
      <p:sp>
        <p:nvSpPr>
          <p:cNvPr id="5" name="Content Placeholder 4"/>
          <p:cNvSpPr>
            <a:spLocks noGrp="1"/>
          </p:cNvSpPr>
          <p:nvPr>
            <p:ph idx="4294967295"/>
          </p:nvPr>
        </p:nvSpPr>
        <p:spPr>
          <a:xfrm>
            <a:off x="323528" y="1200150"/>
            <a:ext cx="3672408" cy="3459832"/>
          </a:xfrm>
          <a:prstGeom prst="rect">
            <a:avLst/>
          </a:prstGeom>
        </p:spPr>
        <p:txBody>
          <a:bodyPr>
            <a:normAutofit/>
          </a:bodyPr>
          <a:lstStyle/>
          <a:p>
            <a:r>
              <a:rPr lang="en-AU" dirty="0"/>
              <a:t>Consider again this problem…</a:t>
            </a:r>
          </a:p>
        </p:txBody>
      </p:sp>
      <p:sp>
        <p:nvSpPr>
          <p:cNvPr id="6" name="Oval 5"/>
          <p:cNvSpPr/>
          <p:nvPr/>
        </p:nvSpPr>
        <p:spPr>
          <a:xfrm>
            <a:off x="6006840" y="2241979"/>
            <a:ext cx="405424" cy="405424"/>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6"/>
          <p:cNvSpPr/>
          <p:nvPr/>
        </p:nvSpPr>
        <p:spPr>
          <a:xfrm>
            <a:off x="5220174" y="1347614"/>
            <a:ext cx="2736304" cy="2736304"/>
          </a:xfrm>
          <a:prstGeom prst="rect">
            <a:avLst/>
          </a:prstGeom>
          <a:noFill/>
          <a:ln>
            <a:solidFill>
              <a:srgbClr val="FF000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Diamond 7"/>
          <p:cNvSpPr/>
          <p:nvPr/>
        </p:nvSpPr>
        <p:spPr>
          <a:xfrm>
            <a:off x="5405363" y="2401436"/>
            <a:ext cx="154147" cy="202320"/>
          </a:xfrm>
          <a:prstGeom prst="diamond">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Oval 8"/>
          <p:cNvSpPr/>
          <p:nvPr/>
        </p:nvSpPr>
        <p:spPr>
          <a:xfrm>
            <a:off x="6064374" y="2344451"/>
            <a:ext cx="72008" cy="96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Oval 9"/>
          <p:cNvSpPr/>
          <p:nvPr/>
        </p:nvSpPr>
        <p:spPr>
          <a:xfrm>
            <a:off x="6216774" y="2496851"/>
            <a:ext cx="72008" cy="96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Oval 10"/>
          <p:cNvSpPr/>
          <p:nvPr/>
        </p:nvSpPr>
        <p:spPr>
          <a:xfrm>
            <a:off x="6271362" y="1713708"/>
            <a:ext cx="72008" cy="96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Oval 11"/>
          <p:cNvSpPr/>
          <p:nvPr/>
        </p:nvSpPr>
        <p:spPr>
          <a:xfrm>
            <a:off x="6845533" y="2178344"/>
            <a:ext cx="72008" cy="96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Oval 12"/>
          <p:cNvSpPr/>
          <p:nvPr/>
        </p:nvSpPr>
        <p:spPr>
          <a:xfrm>
            <a:off x="6161578" y="3110599"/>
            <a:ext cx="72008" cy="96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Oval 13"/>
          <p:cNvSpPr/>
          <p:nvPr/>
        </p:nvSpPr>
        <p:spPr>
          <a:xfrm>
            <a:off x="7567764" y="1709363"/>
            <a:ext cx="72008" cy="96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Oval 14"/>
          <p:cNvSpPr/>
          <p:nvPr/>
        </p:nvSpPr>
        <p:spPr>
          <a:xfrm>
            <a:off x="5558789" y="1707628"/>
            <a:ext cx="72008" cy="96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6" name="Straight Arrow Connector 15"/>
          <p:cNvCxnSpPr>
            <a:stCxn id="8" idx="3"/>
          </p:cNvCxnSpPr>
          <p:nvPr/>
        </p:nvCxnSpPr>
        <p:spPr>
          <a:xfrm flipV="1">
            <a:off x="5559510" y="2454838"/>
            <a:ext cx="619313" cy="47758"/>
          </a:xfrm>
          <a:prstGeom prst="straightConnector1">
            <a:avLst/>
          </a:prstGeom>
          <a:ln w="60325">
            <a:solidFill>
              <a:schemeClr val="accent1">
                <a:shade val="95000"/>
                <a:satMod val="105000"/>
                <a:alpha val="41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6313978" y="3262999"/>
            <a:ext cx="72008" cy="96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Oval 17"/>
          <p:cNvSpPr/>
          <p:nvPr/>
        </p:nvSpPr>
        <p:spPr>
          <a:xfrm>
            <a:off x="6116299" y="3293239"/>
            <a:ext cx="72008" cy="96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Oval 18"/>
          <p:cNvSpPr/>
          <p:nvPr/>
        </p:nvSpPr>
        <p:spPr>
          <a:xfrm>
            <a:off x="5620154" y="3723878"/>
            <a:ext cx="72008" cy="96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Oval 19"/>
          <p:cNvSpPr/>
          <p:nvPr/>
        </p:nvSpPr>
        <p:spPr>
          <a:xfrm>
            <a:off x="7112363" y="2382167"/>
            <a:ext cx="72008" cy="96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Oval 20"/>
          <p:cNvSpPr/>
          <p:nvPr/>
        </p:nvSpPr>
        <p:spPr>
          <a:xfrm>
            <a:off x="7040355" y="2214189"/>
            <a:ext cx="72008" cy="96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41426495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a:t>BSP (Binary Space Partitioning) Trees</a:t>
            </a:r>
          </a:p>
        </p:txBody>
      </p:sp>
      <p:sp>
        <p:nvSpPr>
          <p:cNvPr id="5" name="Content Placeholder 4"/>
          <p:cNvSpPr>
            <a:spLocks noGrp="1"/>
          </p:cNvSpPr>
          <p:nvPr>
            <p:ph idx="4294967295"/>
          </p:nvPr>
        </p:nvSpPr>
        <p:spPr>
          <a:xfrm>
            <a:off x="323528" y="1200150"/>
            <a:ext cx="7632848" cy="651520"/>
          </a:xfrm>
          <a:prstGeom prst="rect">
            <a:avLst/>
          </a:prstGeom>
        </p:spPr>
        <p:txBody>
          <a:bodyPr>
            <a:normAutofit/>
          </a:bodyPr>
          <a:lstStyle/>
          <a:p>
            <a:r>
              <a:rPr lang="en-AU" dirty="0"/>
              <a:t>Again we treat the level as the root node</a:t>
            </a:r>
          </a:p>
          <a:p>
            <a:pPr lvl="1"/>
            <a:endParaRPr lang="en-AU" dirty="0"/>
          </a:p>
          <a:p>
            <a:pPr lvl="1"/>
            <a:endParaRPr lang="en-AU" dirty="0"/>
          </a:p>
        </p:txBody>
      </p:sp>
      <p:sp>
        <p:nvSpPr>
          <p:cNvPr id="2" name="Rectangle 1"/>
          <p:cNvSpPr/>
          <p:nvPr/>
        </p:nvSpPr>
        <p:spPr>
          <a:xfrm>
            <a:off x="4860032" y="1995686"/>
            <a:ext cx="2736304" cy="273630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Oval 9"/>
          <p:cNvSpPr/>
          <p:nvPr/>
        </p:nvSpPr>
        <p:spPr>
          <a:xfrm>
            <a:off x="2267744" y="1995686"/>
            <a:ext cx="288032" cy="288032"/>
          </a:xfrm>
          <a:prstGeom prst="ellipse">
            <a:avLst/>
          </a:prstGeom>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rgbClr val="FF0000"/>
                </a:solidFill>
              </a:rPr>
              <a:t>R</a:t>
            </a:r>
          </a:p>
        </p:txBody>
      </p:sp>
      <p:cxnSp>
        <p:nvCxnSpPr>
          <p:cNvPr id="12" name="Straight Arrow Connector 11"/>
          <p:cNvCxnSpPr/>
          <p:nvPr/>
        </p:nvCxnSpPr>
        <p:spPr>
          <a:xfrm flipH="1" flipV="1">
            <a:off x="2815355" y="2162394"/>
            <a:ext cx="1728192" cy="144016"/>
          </a:xfrm>
          <a:prstGeom prst="straightConnector1">
            <a:avLst/>
          </a:prstGeom>
          <a:ln w="88900">
            <a:solidFill>
              <a:schemeClr val="accent1">
                <a:shade val="95000"/>
                <a:satMod val="105000"/>
                <a:alpha val="48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86061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a:t>BSP (Binary Space Partitioning) Trees</a:t>
            </a:r>
            <a:endParaRPr lang="en-AU" dirty="0"/>
          </a:p>
        </p:txBody>
      </p:sp>
      <p:sp>
        <p:nvSpPr>
          <p:cNvPr id="5" name="Content Placeholder 4"/>
          <p:cNvSpPr>
            <a:spLocks noGrp="1"/>
          </p:cNvSpPr>
          <p:nvPr>
            <p:ph idx="10"/>
          </p:nvPr>
        </p:nvSpPr>
        <p:spPr>
          <a:xfrm>
            <a:off x="323850" y="1203325"/>
            <a:ext cx="7776542" cy="847689"/>
          </a:xfrm>
        </p:spPr>
        <p:txBody>
          <a:bodyPr>
            <a:normAutofit fontScale="55000" lnSpcReduction="20000"/>
          </a:bodyPr>
          <a:lstStyle/>
          <a:p>
            <a:r>
              <a:rPr lang="en-AU" dirty="0"/>
              <a:t>Then we split the space in two and make each area a branch in our binary tree</a:t>
            </a:r>
          </a:p>
          <a:p>
            <a:pPr lvl="1"/>
            <a:r>
              <a:rPr lang="en-AU" dirty="0"/>
              <a:t>Normally we would split along physical geometry, like a wall or other obstruction the player can’t see through</a:t>
            </a:r>
          </a:p>
          <a:p>
            <a:pPr lvl="1"/>
            <a:endParaRPr lang="en-AU" dirty="0"/>
          </a:p>
          <a:p>
            <a:pPr lvl="1"/>
            <a:endParaRPr lang="en-AU" dirty="0"/>
          </a:p>
        </p:txBody>
      </p:sp>
      <p:sp>
        <p:nvSpPr>
          <p:cNvPr id="2" name="Rectangle 1"/>
          <p:cNvSpPr/>
          <p:nvPr/>
        </p:nvSpPr>
        <p:spPr>
          <a:xfrm>
            <a:off x="4860032" y="1995686"/>
            <a:ext cx="2736304" cy="273630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Oval 9"/>
          <p:cNvSpPr/>
          <p:nvPr/>
        </p:nvSpPr>
        <p:spPr>
          <a:xfrm>
            <a:off x="2267744" y="1995686"/>
            <a:ext cx="288032" cy="288032"/>
          </a:xfrm>
          <a:prstGeom prst="ellipse">
            <a:avLst/>
          </a:prstGeom>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rgbClr val="FF0000"/>
                </a:solidFill>
              </a:rPr>
              <a:t>R</a:t>
            </a:r>
          </a:p>
        </p:txBody>
      </p:sp>
      <p:cxnSp>
        <p:nvCxnSpPr>
          <p:cNvPr id="12" name="Straight Arrow Connector 11"/>
          <p:cNvCxnSpPr/>
          <p:nvPr/>
        </p:nvCxnSpPr>
        <p:spPr>
          <a:xfrm flipH="1">
            <a:off x="4197063" y="2715766"/>
            <a:ext cx="518953" cy="22514"/>
          </a:xfrm>
          <a:prstGeom prst="straightConnector1">
            <a:avLst/>
          </a:prstGeom>
          <a:ln w="88900">
            <a:solidFill>
              <a:schemeClr val="accent1">
                <a:shade val="95000"/>
                <a:satMod val="105000"/>
                <a:alpha val="48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a:off x="4860032" y="2446250"/>
            <a:ext cx="2736304" cy="2032683"/>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1375282" y="2571750"/>
            <a:ext cx="288032" cy="288032"/>
          </a:xfrm>
          <a:prstGeom prst="ellipse">
            <a:avLst/>
          </a:prstGeom>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2">
                    <a:lumMod val="20000"/>
                    <a:lumOff val="80000"/>
                  </a:schemeClr>
                </a:solidFill>
              </a:rPr>
              <a:t>A</a:t>
            </a:r>
          </a:p>
        </p:txBody>
      </p:sp>
      <p:sp>
        <p:nvSpPr>
          <p:cNvPr id="14" name="Oval 13"/>
          <p:cNvSpPr/>
          <p:nvPr/>
        </p:nvSpPr>
        <p:spPr>
          <a:xfrm>
            <a:off x="3159470" y="2571750"/>
            <a:ext cx="288032" cy="288032"/>
          </a:xfrm>
          <a:prstGeom prst="ellipse">
            <a:avLst/>
          </a:prstGeom>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2">
                    <a:lumMod val="20000"/>
                    <a:lumOff val="80000"/>
                  </a:schemeClr>
                </a:solidFill>
              </a:rPr>
              <a:t>B</a:t>
            </a:r>
          </a:p>
        </p:txBody>
      </p:sp>
      <p:cxnSp>
        <p:nvCxnSpPr>
          <p:cNvPr id="19" name="Straight Arrow Connector 18"/>
          <p:cNvCxnSpPr>
            <a:stCxn id="10" idx="3"/>
            <a:endCxn id="13" idx="0"/>
          </p:cNvCxnSpPr>
          <p:nvPr/>
        </p:nvCxnSpPr>
        <p:spPr>
          <a:xfrm flipH="1">
            <a:off x="1519298" y="2241537"/>
            <a:ext cx="790627" cy="330213"/>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5"/>
            <a:endCxn id="14" idx="0"/>
          </p:cNvCxnSpPr>
          <p:nvPr/>
        </p:nvCxnSpPr>
        <p:spPr>
          <a:xfrm>
            <a:off x="2513595" y="2241537"/>
            <a:ext cx="789891" cy="330213"/>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932040" y="2051014"/>
            <a:ext cx="461705" cy="369332"/>
          </a:xfrm>
          <a:prstGeom prst="rect">
            <a:avLst/>
          </a:prstGeom>
          <a:noFill/>
        </p:spPr>
        <p:txBody>
          <a:bodyPr wrap="square" rtlCol="0">
            <a:spAutoFit/>
          </a:bodyPr>
          <a:lstStyle/>
          <a:p>
            <a:r>
              <a:rPr lang="en-AU" dirty="0">
                <a:solidFill>
                  <a:schemeClr val="tx2">
                    <a:lumMod val="20000"/>
                    <a:lumOff val="80000"/>
                  </a:schemeClr>
                </a:solidFill>
              </a:rPr>
              <a:t>A</a:t>
            </a:r>
          </a:p>
        </p:txBody>
      </p:sp>
      <p:sp>
        <p:nvSpPr>
          <p:cNvPr id="30" name="TextBox 29"/>
          <p:cNvSpPr txBox="1"/>
          <p:nvPr/>
        </p:nvSpPr>
        <p:spPr>
          <a:xfrm>
            <a:off x="7278647" y="4331300"/>
            <a:ext cx="461705" cy="369332"/>
          </a:xfrm>
          <a:prstGeom prst="rect">
            <a:avLst/>
          </a:prstGeom>
          <a:noFill/>
        </p:spPr>
        <p:txBody>
          <a:bodyPr wrap="square" rtlCol="0">
            <a:spAutoFit/>
          </a:bodyPr>
          <a:lstStyle/>
          <a:p>
            <a:r>
              <a:rPr lang="en-AU" dirty="0">
                <a:solidFill>
                  <a:schemeClr val="tx2">
                    <a:lumMod val="20000"/>
                    <a:lumOff val="80000"/>
                  </a:schemeClr>
                </a:solidFill>
              </a:rPr>
              <a:t>B</a:t>
            </a:r>
          </a:p>
        </p:txBody>
      </p:sp>
    </p:spTree>
    <p:extLst>
      <p:ext uri="{BB962C8B-B14F-4D97-AF65-F5344CB8AC3E}">
        <p14:creationId xmlns:p14="http://schemas.microsoft.com/office/powerpoint/2010/main" val="10559129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a:t>BSP (Binary Space Partitioning) Trees</a:t>
            </a:r>
            <a:endParaRPr lang="en-AU" dirty="0"/>
          </a:p>
        </p:txBody>
      </p:sp>
      <p:sp>
        <p:nvSpPr>
          <p:cNvPr id="5" name="Content Placeholder 4"/>
          <p:cNvSpPr>
            <a:spLocks noGrp="1"/>
          </p:cNvSpPr>
          <p:nvPr>
            <p:ph idx="10"/>
          </p:nvPr>
        </p:nvSpPr>
        <p:spPr>
          <a:xfrm>
            <a:off x="323850" y="1203326"/>
            <a:ext cx="7776542" cy="778988"/>
          </a:xfrm>
        </p:spPr>
        <p:txBody>
          <a:bodyPr>
            <a:normAutofit fontScale="92500" lnSpcReduction="20000"/>
          </a:bodyPr>
          <a:lstStyle/>
          <a:p>
            <a:r>
              <a:rPr lang="en-AU" dirty="0"/>
              <a:t>Then we split along another plane and add the split spaces to our tree</a:t>
            </a:r>
          </a:p>
          <a:p>
            <a:pPr lvl="1"/>
            <a:endParaRPr lang="en-AU" dirty="0"/>
          </a:p>
          <a:p>
            <a:pPr lvl="1"/>
            <a:endParaRPr lang="en-AU" dirty="0"/>
          </a:p>
        </p:txBody>
      </p:sp>
      <p:sp>
        <p:nvSpPr>
          <p:cNvPr id="2" name="Rectangle 1"/>
          <p:cNvSpPr/>
          <p:nvPr/>
        </p:nvSpPr>
        <p:spPr>
          <a:xfrm>
            <a:off x="4860032" y="1995686"/>
            <a:ext cx="2736304" cy="273630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Oval 9"/>
          <p:cNvSpPr/>
          <p:nvPr/>
        </p:nvSpPr>
        <p:spPr>
          <a:xfrm>
            <a:off x="2267744" y="1995686"/>
            <a:ext cx="288032" cy="288032"/>
          </a:xfrm>
          <a:prstGeom prst="ellipse">
            <a:avLst/>
          </a:prstGeom>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rgbClr val="FF0000"/>
                </a:solidFill>
              </a:rPr>
              <a:t>R</a:t>
            </a:r>
          </a:p>
        </p:txBody>
      </p:sp>
      <p:cxnSp>
        <p:nvCxnSpPr>
          <p:cNvPr id="12" name="Straight Arrow Connector 11"/>
          <p:cNvCxnSpPr/>
          <p:nvPr/>
        </p:nvCxnSpPr>
        <p:spPr>
          <a:xfrm flipH="1">
            <a:off x="4197063" y="2715766"/>
            <a:ext cx="518953" cy="22514"/>
          </a:xfrm>
          <a:prstGeom prst="straightConnector1">
            <a:avLst/>
          </a:prstGeom>
          <a:ln w="88900">
            <a:solidFill>
              <a:schemeClr val="accent1">
                <a:shade val="95000"/>
                <a:satMod val="105000"/>
                <a:alpha val="48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a:off x="4860032" y="2446250"/>
            <a:ext cx="2736304" cy="2032683"/>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1375282" y="2571750"/>
            <a:ext cx="288032" cy="288032"/>
          </a:xfrm>
          <a:prstGeom prst="ellipse">
            <a:avLst/>
          </a:prstGeom>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2">
                    <a:lumMod val="20000"/>
                    <a:lumOff val="80000"/>
                  </a:schemeClr>
                </a:solidFill>
              </a:rPr>
              <a:t>A</a:t>
            </a:r>
          </a:p>
        </p:txBody>
      </p:sp>
      <p:sp>
        <p:nvSpPr>
          <p:cNvPr id="14" name="Oval 13"/>
          <p:cNvSpPr/>
          <p:nvPr/>
        </p:nvSpPr>
        <p:spPr>
          <a:xfrm>
            <a:off x="3159470" y="2571750"/>
            <a:ext cx="288032" cy="288032"/>
          </a:xfrm>
          <a:prstGeom prst="ellipse">
            <a:avLst/>
          </a:prstGeom>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2">
                    <a:lumMod val="20000"/>
                    <a:lumOff val="80000"/>
                  </a:schemeClr>
                </a:solidFill>
              </a:rPr>
              <a:t>B</a:t>
            </a:r>
          </a:p>
        </p:txBody>
      </p:sp>
      <p:cxnSp>
        <p:nvCxnSpPr>
          <p:cNvPr id="19" name="Straight Arrow Connector 18"/>
          <p:cNvCxnSpPr>
            <a:stCxn id="10" idx="3"/>
            <a:endCxn id="13" idx="0"/>
          </p:cNvCxnSpPr>
          <p:nvPr/>
        </p:nvCxnSpPr>
        <p:spPr>
          <a:xfrm flipH="1">
            <a:off x="1519298" y="2241537"/>
            <a:ext cx="790627" cy="330213"/>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5"/>
            <a:endCxn id="14" idx="0"/>
          </p:cNvCxnSpPr>
          <p:nvPr/>
        </p:nvCxnSpPr>
        <p:spPr>
          <a:xfrm>
            <a:off x="2513595" y="2241537"/>
            <a:ext cx="789891" cy="330213"/>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902383" y="2067694"/>
            <a:ext cx="461705" cy="369332"/>
          </a:xfrm>
          <a:prstGeom prst="rect">
            <a:avLst/>
          </a:prstGeom>
          <a:noFill/>
        </p:spPr>
        <p:txBody>
          <a:bodyPr wrap="square" rtlCol="0">
            <a:spAutoFit/>
          </a:bodyPr>
          <a:lstStyle/>
          <a:p>
            <a:r>
              <a:rPr lang="en-AU" dirty="0">
                <a:solidFill>
                  <a:schemeClr val="tx2">
                    <a:lumMod val="20000"/>
                    <a:lumOff val="80000"/>
                  </a:schemeClr>
                </a:solidFill>
              </a:rPr>
              <a:t>A</a:t>
            </a:r>
          </a:p>
        </p:txBody>
      </p:sp>
      <p:sp>
        <p:nvSpPr>
          <p:cNvPr id="30" name="TextBox 29"/>
          <p:cNvSpPr txBox="1"/>
          <p:nvPr/>
        </p:nvSpPr>
        <p:spPr>
          <a:xfrm>
            <a:off x="7263818" y="4317927"/>
            <a:ext cx="461705" cy="369332"/>
          </a:xfrm>
          <a:prstGeom prst="rect">
            <a:avLst/>
          </a:prstGeom>
          <a:noFill/>
        </p:spPr>
        <p:txBody>
          <a:bodyPr wrap="square" rtlCol="0">
            <a:spAutoFit/>
          </a:bodyPr>
          <a:lstStyle/>
          <a:p>
            <a:r>
              <a:rPr lang="en-AU" dirty="0">
                <a:solidFill>
                  <a:schemeClr val="tx2">
                    <a:lumMod val="20000"/>
                    <a:lumOff val="80000"/>
                  </a:schemeClr>
                </a:solidFill>
              </a:rPr>
              <a:t>B</a:t>
            </a:r>
          </a:p>
        </p:txBody>
      </p:sp>
      <p:cxnSp>
        <p:nvCxnSpPr>
          <p:cNvPr id="15" name="Straight Connector 14"/>
          <p:cNvCxnSpPr/>
          <p:nvPr/>
        </p:nvCxnSpPr>
        <p:spPr>
          <a:xfrm>
            <a:off x="4860032" y="2671447"/>
            <a:ext cx="2232248" cy="2042146"/>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282051" y="3431938"/>
            <a:ext cx="461705" cy="369332"/>
          </a:xfrm>
          <a:prstGeom prst="rect">
            <a:avLst/>
          </a:prstGeom>
          <a:noFill/>
        </p:spPr>
        <p:txBody>
          <a:bodyPr wrap="square" rtlCol="0">
            <a:spAutoFit/>
          </a:bodyPr>
          <a:lstStyle/>
          <a:p>
            <a:r>
              <a:rPr lang="en-AU" dirty="0">
                <a:solidFill>
                  <a:schemeClr val="accent6">
                    <a:lumMod val="75000"/>
                  </a:schemeClr>
                </a:solidFill>
              </a:rPr>
              <a:t>A1</a:t>
            </a:r>
          </a:p>
        </p:txBody>
      </p:sp>
      <p:sp>
        <p:nvSpPr>
          <p:cNvPr id="21" name="TextBox 20"/>
          <p:cNvSpPr txBox="1"/>
          <p:nvPr/>
        </p:nvSpPr>
        <p:spPr>
          <a:xfrm>
            <a:off x="5718898" y="3175264"/>
            <a:ext cx="461705" cy="369332"/>
          </a:xfrm>
          <a:prstGeom prst="rect">
            <a:avLst/>
          </a:prstGeom>
          <a:noFill/>
        </p:spPr>
        <p:txBody>
          <a:bodyPr wrap="square" rtlCol="0">
            <a:spAutoFit/>
          </a:bodyPr>
          <a:lstStyle/>
          <a:p>
            <a:r>
              <a:rPr lang="en-AU" dirty="0">
                <a:solidFill>
                  <a:schemeClr val="accent6">
                    <a:lumMod val="75000"/>
                  </a:schemeClr>
                </a:solidFill>
              </a:rPr>
              <a:t>A2</a:t>
            </a:r>
          </a:p>
        </p:txBody>
      </p:sp>
      <p:sp>
        <p:nvSpPr>
          <p:cNvPr id="22" name="TextBox 21"/>
          <p:cNvSpPr txBox="1"/>
          <p:nvPr/>
        </p:nvSpPr>
        <p:spPr>
          <a:xfrm>
            <a:off x="6064540" y="4133261"/>
            <a:ext cx="461705" cy="369332"/>
          </a:xfrm>
          <a:prstGeom prst="rect">
            <a:avLst/>
          </a:prstGeom>
          <a:noFill/>
        </p:spPr>
        <p:txBody>
          <a:bodyPr wrap="square" rtlCol="0">
            <a:spAutoFit/>
          </a:bodyPr>
          <a:lstStyle/>
          <a:p>
            <a:r>
              <a:rPr lang="en-AU" dirty="0">
                <a:solidFill>
                  <a:schemeClr val="accent6">
                    <a:lumMod val="75000"/>
                  </a:schemeClr>
                </a:solidFill>
              </a:rPr>
              <a:t>B1</a:t>
            </a:r>
          </a:p>
        </p:txBody>
      </p:sp>
      <p:sp>
        <p:nvSpPr>
          <p:cNvPr id="23" name="TextBox 22"/>
          <p:cNvSpPr txBox="1"/>
          <p:nvPr/>
        </p:nvSpPr>
        <p:spPr>
          <a:xfrm>
            <a:off x="6501387" y="3876587"/>
            <a:ext cx="461705" cy="369332"/>
          </a:xfrm>
          <a:prstGeom prst="rect">
            <a:avLst/>
          </a:prstGeom>
          <a:noFill/>
        </p:spPr>
        <p:txBody>
          <a:bodyPr wrap="square" rtlCol="0">
            <a:spAutoFit/>
          </a:bodyPr>
          <a:lstStyle/>
          <a:p>
            <a:r>
              <a:rPr lang="en-AU" dirty="0">
                <a:solidFill>
                  <a:schemeClr val="accent6">
                    <a:lumMod val="75000"/>
                  </a:schemeClr>
                </a:solidFill>
              </a:rPr>
              <a:t>B2</a:t>
            </a:r>
          </a:p>
        </p:txBody>
      </p:sp>
      <p:sp>
        <p:nvSpPr>
          <p:cNvPr id="24" name="Oval 23"/>
          <p:cNvSpPr/>
          <p:nvPr/>
        </p:nvSpPr>
        <p:spPr>
          <a:xfrm>
            <a:off x="903596" y="3175262"/>
            <a:ext cx="360041" cy="360041"/>
          </a:xfrm>
          <a:prstGeom prst="ellipse">
            <a:avLst/>
          </a:prstGeom>
          <a:solidFill>
            <a:schemeClr val="accent6">
              <a:lumMod val="75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AU" sz="1600" dirty="0">
                <a:solidFill>
                  <a:schemeClr val="tx2">
                    <a:lumMod val="20000"/>
                    <a:lumOff val="80000"/>
                  </a:schemeClr>
                </a:solidFill>
              </a:rPr>
              <a:t>A1</a:t>
            </a:r>
            <a:endParaRPr lang="en-AU" sz="1000" dirty="0">
              <a:solidFill>
                <a:schemeClr val="tx2">
                  <a:lumMod val="20000"/>
                  <a:lumOff val="80000"/>
                </a:schemeClr>
              </a:solidFill>
            </a:endParaRPr>
          </a:p>
        </p:txBody>
      </p:sp>
      <p:cxnSp>
        <p:nvCxnSpPr>
          <p:cNvPr id="25" name="Straight Arrow Connector 24"/>
          <p:cNvCxnSpPr>
            <a:stCxn id="13" idx="3"/>
            <a:endCxn id="24" idx="0"/>
          </p:cNvCxnSpPr>
          <p:nvPr/>
        </p:nvCxnSpPr>
        <p:spPr>
          <a:xfrm flipH="1">
            <a:off x="1083617" y="2817601"/>
            <a:ext cx="333846" cy="357661"/>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1758834" y="3175262"/>
            <a:ext cx="360041" cy="360041"/>
          </a:xfrm>
          <a:prstGeom prst="ellipse">
            <a:avLst/>
          </a:prstGeom>
          <a:solidFill>
            <a:schemeClr val="accent6">
              <a:lumMod val="75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AU" sz="1600" dirty="0">
                <a:solidFill>
                  <a:schemeClr val="tx2">
                    <a:lumMod val="20000"/>
                    <a:lumOff val="80000"/>
                  </a:schemeClr>
                </a:solidFill>
              </a:rPr>
              <a:t>A2</a:t>
            </a:r>
            <a:endParaRPr lang="en-AU" sz="1000" dirty="0">
              <a:solidFill>
                <a:schemeClr val="tx2">
                  <a:lumMod val="20000"/>
                  <a:lumOff val="80000"/>
                </a:schemeClr>
              </a:solidFill>
            </a:endParaRPr>
          </a:p>
        </p:txBody>
      </p:sp>
      <p:cxnSp>
        <p:nvCxnSpPr>
          <p:cNvPr id="35" name="Straight Arrow Connector 34"/>
          <p:cNvCxnSpPr>
            <a:stCxn id="13" idx="5"/>
            <a:endCxn id="34" idx="0"/>
          </p:cNvCxnSpPr>
          <p:nvPr/>
        </p:nvCxnSpPr>
        <p:spPr>
          <a:xfrm>
            <a:off x="1621133" y="2817601"/>
            <a:ext cx="317722" cy="357661"/>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2731440" y="3175263"/>
            <a:ext cx="360041" cy="360041"/>
          </a:xfrm>
          <a:prstGeom prst="ellipse">
            <a:avLst/>
          </a:prstGeom>
          <a:solidFill>
            <a:schemeClr val="accent6">
              <a:lumMod val="75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AU" sz="1600" dirty="0">
                <a:solidFill>
                  <a:schemeClr val="tx2">
                    <a:lumMod val="20000"/>
                    <a:lumOff val="80000"/>
                  </a:schemeClr>
                </a:solidFill>
              </a:rPr>
              <a:t>B1</a:t>
            </a:r>
            <a:endParaRPr lang="en-AU" sz="1000" dirty="0">
              <a:solidFill>
                <a:schemeClr val="tx2">
                  <a:lumMod val="20000"/>
                  <a:lumOff val="80000"/>
                </a:schemeClr>
              </a:solidFill>
            </a:endParaRPr>
          </a:p>
        </p:txBody>
      </p:sp>
      <p:cxnSp>
        <p:nvCxnSpPr>
          <p:cNvPr id="37" name="Straight Arrow Connector 36"/>
          <p:cNvCxnSpPr>
            <a:stCxn id="14" idx="3"/>
            <a:endCxn id="36" idx="0"/>
          </p:cNvCxnSpPr>
          <p:nvPr/>
        </p:nvCxnSpPr>
        <p:spPr>
          <a:xfrm flipH="1">
            <a:off x="2911461" y="2817601"/>
            <a:ext cx="290190" cy="357662"/>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3587880" y="3175264"/>
            <a:ext cx="360041" cy="360041"/>
          </a:xfrm>
          <a:prstGeom prst="ellipse">
            <a:avLst/>
          </a:prstGeom>
          <a:solidFill>
            <a:schemeClr val="accent6">
              <a:lumMod val="75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AU" sz="1600" dirty="0">
                <a:solidFill>
                  <a:schemeClr val="tx2">
                    <a:lumMod val="20000"/>
                    <a:lumOff val="80000"/>
                  </a:schemeClr>
                </a:solidFill>
              </a:rPr>
              <a:t>B2</a:t>
            </a:r>
            <a:endParaRPr lang="en-AU" sz="1000" dirty="0">
              <a:solidFill>
                <a:schemeClr val="tx2">
                  <a:lumMod val="20000"/>
                  <a:lumOff val="80000"/>
                </a:schemeClr>
              </a:solidFill>
            </a:endParaRPr>
          </a:p>
        </p:txBody>
      </p:sp>
      <p:cxnSp>
        <p:nvCxnSpPr>
          <p:cNvPr id="39" name="Straight Arrow Connector 38"/>
          <p:cNvCxnSpPr>
            <a:stCxn id="14" idx="5"/>
            <a:endCxn id="38" idx="0"/>
          </p:cNvCxnSpPr>
          <p:nvPr/>
        </p:nvCxnSpPr>
        <p:spPr>
          <a:xfrm>
            <a:off x="3405321" y="2817601"/>
            <a:ext cx="362580" cy="357663"/>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86745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a:t>BSP (Binary Space Partitioning) Trees</a:t>
            </a:r>
            <a:endParaRPr lang="en-AU" dirty="0"/>
          </a:p>
        </p:txBody>
      </p:sp>
      <p:sp>
        <p:nvSpPr>
          <p:cNvPr id="5" name="Content Placeholder 4"/>
          <p:cNvSpPr>
            <a:spLocks noGrp="1"/>
          </p:cNvSpPr>
          <p:nvPr>
            <p:ph idx="10"/>
          </p:nvPr>
        </p:nvSpPr>
        <p:spPr/>
        <p:txBody>
          <a:bodyPr/>
          <a:lstStyle/>
          <a:p>
            <a:r>
              <a:rPr lang="en-AU"/>
              <a:t>And so on… splitting and adding to the tree…</a:t>
            </a:r>
          </a:p>
          <a:p>
            <a:pPr lvl="1"/>
            <a:endParaRPr lang="en-AU"/>
          </a:p>
          <a:p>
            <a:pPr lvl="1"/>
            <a:endParaRPr lang="en-AU" dirty="0"/>
          </a:p>
        </p:txBody>
      </p:sp>
      <p:sp>
        <p:nvSpPr>
          <p:cNvPr id="2" name="Rectangle 1"/>
          <p:cNvSpPr/>
          <p:nvPr/>
        </p:nvSpPr>
        <p:spPr>
          <a:xfrm>
            <a:off x="4860032" y="1995686"/>
            <a:ext cx="2736304" cy="273630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Oval 9"/>
          <p:cNvSpPr/>
          <p:nvPr/>
        </p:nvSpPr>
        <p:spPr>
          <a:xfrm>
            <a:off x="2267744" y="1995686"/>
            <a:ext cx="288032" cy="288032"/>
          </a:xfrm>
          <a:prstGeom prst="ellipse">
            <a:avLst/>
          </a:prstGeom>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rgbClr val="FF0000"/>
                </a:solidFill>
              </a:rPr>
              <a:t>R</a:t>
            </a:r>
          </a:p>
        </p:txBody>
      </p:sp>
      <p:cxnSp>
        <p:nvCxnSpPr>
          <p:cNvPr id="12" name="Straight Arrow Connector 11"/>
          <p:cNvCxnSpPr/>
          <p:nvPr/>
        </p:nvCxnSpPr>
        <p:spPr>
          <a:xfrm flipH="1">
            <a:off x="4197063" y="2715766"/>
            <a:ext cx="518953" cy="22514"/>
          </a:xfrm>
          <a:prstGeom prst="straightConnector1">
            <a:avLst/>
          </a:prstGeom>
          <a:ln w="88900">
            <a:solidFill>
              <a:schemeClr val="accent1">
                <a:shade val="95000"/>
                <a:satMod val="105000"/>
                <a:alpha val="48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a:off x="4860032" y="2449187"/>
            <a:ext cx="2732351" cy="2029747"/>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1375282" y="2571750"/>
            <a:ext cx="288032" cy="288032"/>
          </a:xfrm>
          <a:prstGeom prst="ellipse">
            <a:avLst/>
          </a:prstGeom>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2">
                    <a:lumMod val="20000"/>
                    <a:lumOff val="80000"/>
                  </a:schemeClr>
                </a:solidFill>
              </a:rPr>
              <a:t>A</a:t>
            </a:r>
          </a:p>
        </p:txBody>
      </p:sp>
      <p:sp>
        <p:nvSpPr>
          <p:cNvPr id="14" name="Oval 13"/>
          <p:cNvSpPr/>
          <p:nvPr/>
        </p:nvSpPr>
        <p:spPr>
          <a:xfrm>
            <a:off x="3159470" y="2571750"/>
            <a:ext cx="288032" cy="288032"/>
          </a:xfrm>
          <a:prstGeom prst="ellipse">
            <a:avLst/>
          </a:prstGeom>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2">
                    <a:lumMod val="20000"/>
                    <a:lumOff val="80000"/>
                  </a:schemeClr>
                </a:solidFill>
              </a:rPr>
              <a:t>B</a:t>
            </a:r>
          </a:p>
        </p:txBody>
      </p:sp>
      <p:cxnSp>
        <p:nvCxnSpPr>
          <p:cNvPr id="19" name="Straight Arrow Connector 18"/>
          <p:cNvCxnSpPr>
            <a:stCxn id="10" idx="3"/>
            <a:endCxn id="13" idx="0"/>
          </p:cNvCxnSpPr>
          <p:nvPr/>
        </p:nvCxnSpPr>
        <p:spPr>
          <a:xfrm flipH="1">
            <a:off x="1519298" y="2241537"/>
            <a:ext cx="790627" cy="330213"/>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5"/>
            <a:endCxn id="14" idx="0"/>
          </p:cNvCxnSpPr>
          <p:nvPr/>
        </p:nvCxnSpPr>
        <p:spPr>
          <a:xfrm>
            <a:off x="2513595" y="2241537"/>
            <a:ext cx="789891" cy="330213"/>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916134" y="2080205"/>
            <a:ext cx="461705" cy="369332"/>
          </a:xfrm>
          <a:prstGeom prst="rect">
            <a:avLst/>
          </a:prstGeom>
          <a:noFill/>
        </p:spPr>
        <p:txBody>
          <a:bodyPr wrap="square" rtlCol="0">
            <a:spAutoFit/>
          </a:bodyPr>
          <a:lstStyle/>
          <a:p>
            <a:r>
              <a:rPr lang="en-AU" dirty="0">
                <a:solidFill>
                  <a:schemeClr val="tx2">
                    <a:lumMod val="20000"/>
                    <a:lumOff val="80000"/>
                  </a:schemeClr>
                </a:solidFill>
              </a:rPr>
              <a:t>A</a:t>
            </a:r>
          </a:p>
        </p:txBody>
      </p:sp>
      <p:sp>
        <p:nvSpPr>
          <p:cNvPr id="30" name="TextBox 29"/>
          <p:cNvSpPr txBox="1"/>
          <p:nvPr/>
        </p:nvSpPr>
        <p:spPr>
          <a:xfrm>
            <a:off x="7237628" y="4327856"/>
            <a:ext cx="461705" cy="369332"/>
          </a:xfrm>
          <a:prstGeom prst="rect">
            <a:avLst/>
          </a:prstGeom>
          <a:noFill/>
        </p:spPr>
        <p:txBody>
          <a:bodyPr wrap="square" rtlCol="0">
            <a:spAutoFit/>
          </a:bodyPr>
          <a:lstStyle/>
          <a:p>
            <a:r>
              <a:rPr lang="en-AU" dirty="0">
                <a:solidFill>
                  <a:schemeClr val="tx2">
                    <a:lumMod val="20000"/>
                    <a:lumOff val="80000"/>
                  </a:schemeClr>
                </a:solidFill>
              </a:rPr>
              <a:t>B</a:t>
            </a:r>
          </a:p>
        </p:txBody>
      </p:sp>
      <p:cxnSp>
        <p:nvCxnSpPr>
          <p:cNvPr id="15" name="Straight Connector 14"/>
          <p:cNvCxnSpPr/>
          <p:nvPr/>
        </p:nvCxnSpPr>
        <p:spPr>
          <a:xfrm>
            <a:off x="4860032" y="2671447"/>
            <a:ext cx="2214315" cy="2025741"/>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282051" y="3431938"/>
            <a:ext cx="461705" cy="369332"/>
          </a:xfrm>
          <a:prstGeom prst="rect">
            <a:avLst/>
          </a:prstGeom>
          <a:noFill/>
        </p:spPr>
        <p:txBody>
          <a:bodyPr wrap="square" rtlCol="0">
            <a:spAutoFit/>
          </a:bodyPr>
          <a:lstStyle/>
          <a:p>
            <a:r>
              <a:rPr lang="en-AU" dirty="0">
                <a:solidFill>
                  <a:schemeClr val="accent6">
                    <a:lumMod val="75000"/>
                  </a:schemeClr>
                </a:solidFill>
              </a:rPr>
              <a:t>A1</a:t>
            </a:r>
          </a:p>
        </p:txBody>
      </p:sp>
      <p:sp>
        <p:nvSpPr>
          <p:cNvPr id="21" name="TextBox 20"/>
          <p:cNvSpPr txBox="1"/>
          <p:nvPr/>
        </p:nvSpPr>
        <p:spPr>
          <a:xfrm>
            <a:off x="5718898" y="3175264"/>
            <a:ext cx="461705" cy="369332"/>
          </a:xfrm>
          <a:prstGeom prst="rect">
            <a:avLst/>
          </a:prstGeom>
          <a:noFill/>
        </p:spPr>
        <p:txBody>
          <a:bodyPr wrap="square" rtlCol="0">
            <a:spAutoFit/>
          </a:bodyPr>
          <a:lstStyle/>
          <a:p>
            <a:r>
              <a:rPr lang="en-AU" dirty="0">
                <a:solidFill>
                  <a:schemeClr val="accent6">
                    <a:lumMod val="75000"/>
                  </a:schemeClr>
                </a:solidFill>
              </a:rPr>
              <a:t>A2</a:t>
            </a:r>
          </a:p>
        </p:txBody>
      </p:sp>
      <p:sp>
        <p:nvSpPr>
          <p:cNvPr id="22" name="TextBox 21"/>
          <p:cNvSpPr txBox="1"/>
          <p:nvPr/>
        </p:nvSpPr>
        <p:spPr>
          <a:xfrm>
            <a:off x="6064540" y="4133261"/>
            <a:ext cx="461705" cy="369332"/>
          </a:xfrm>
          <a:prstGeom prst="rect">
            <a:avLst/>
          </a:prstGeom>
          <a:noFill/>
        </p:spPr>
        <p:txBody>
          <a:bodyPr wrap="square" rtlCol="0">
            <a:spAutoFit/>
          </a:bodyPr>
          <a:lstStyle/>
          <a:p>
            <a:r>
              <a:rPr lang="en-AU" dirty="0">
                <a:solidFill>
                  <a:schemeClr val="accent6">
                    <a:lumMod val="75000"/>
                  </a:schemeClr>
                </a:solidFill>
              </a:rPr>
              <a:t>B1</a:t>
            </a:r>
          </a:p>
        </p:txBody>
      </p:sp>
      <p:sp>
        <p:nvSpPr>
          <p:cNvPr id="23" name="TextBox 22"/>
          <p:cNvSpPr txBox="1"/>
          <p:nvPr/>
        </p:nvSpPr>
        <p:spPr>
          <a:xfrm>
            <a:off x="6501387" y="3876587"/>
            <a:ext cx="461705" cy="369332"/>
          </a:xfrm>
          <a:prstGeom prst="rect">
            <a:avLst/>
          </a:prstGeom>
          <a:noFill/>
        </p:spPr>
        <p:txBody>
          <a:bodyPr wrap="square" rtlCol="0">
            <a:spAutoFit/>
          </a:bodyPr>
          <a:lstStyle/>
          <a:p>
            <a:r>
              <a:rPr lang="en-AU" dirty="0">
                <a:solidFill>
                  <a:schemeClr val="accent6">
                    <a:lumMod val="75000"/>
                  </a:schemeClr>
                </a:solidFill>
              </a:rPr>
              <a:t>B2</a:t>
            </a:r>
          </a:p>
        </p:txBody>
      </p:sp>
      <p:sp>
        <p:nvSpPr>
          <p:cNvPr id="24" name="Oval 23"/>
          <p:cNvSpPr/>
          <p:nvPr/>
        </p:nvSpPr>
        <p:spPr>
          <a:xfrm>
            <a:off x="903596" y="3175262"/>
            <a:ext cx="360041" cy="360041"/>
          </a:xfrm>
          <a:prstGeom prst="ellipse">
            <a:avLst/>
          </a:prstGeom>
          <a:solidFill>
            <a:schemeClr val="accent6">
              <a:lumMod val="75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AU" sz="1600" dirty="0">
                <a:solidFill>
                  <a:schemeClr val="tx2">
                    <a:lumMod val="20000"/>
                    <a:lumOff val="80000"/>
                  </a:schemeClr>
                </a:solidFill>
              </a:rPr>
              <a:t>A1</a:t>
            </a:r>
            <a:endParaRPr lang="en-AU" sz="1000" dirty="0">
              <a:solidFill>
                <a:schemeClr val="tx2">
                  <a:lumMod val="20000"/>
                  <a:lumOff val="80000"/>
                </a:schemeClr>
              </a:solidFill>
            </a:endParaRPr>
          </a:p>
        </p:txBody>
      </p:sp>
      <p:cxnSp>
        <p:nvCxnSpPr>
          <p:cNvPr id="25" name="Straight Arrow Connector 24"/>
          <p:cNvCxnSpPr>
            <a:stCxn id="13" idx="3"/>
            <a:endCxn id="24" idx="0"/>
          </p:cNvCxnSpPr>
          <p:nvPr/>
        </p:nvCxnSpPr>
        <p:spPr>
          <a:xfrm flipH="1">
            <a:off x="1083617" y="2817601"/>
            <a:ext cx="333846" cy="357661"/>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1758834" y="3175262"/>
            <a:ext cx="360041" cy="360041"/>
          </a:xfrm>
          <a:prstGeom prst="ellipse">
            <a:avLst/>
          </a:prstGeom>
          <a:solidFill>
            <a:schemeClr val="accent6">
              <a:lumMod val="75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AU" sz="1600" dirty="0">
                <a:solidFill>
                  <a:schemeClr val="tx2">
                    <a:lumMod val="20000"/>
                    <a:lumOff val="80000"/>
                  </a:schemeClr>
                </a:solidFill>
              </a:rPr>
              <a:t>A2</a:t>
            </a:r>
            <a:endParaRPr lang="en-AU" sz="1000" dirty="0">
              <a:solidFill>
                <a:schemeClr val="tx2">
                  <a:lumMod val="20000"/>
                  <a:lumOff val="80000"/>
                </a:schemeClr>
              </a:solidFill>
            </a:endParaRPr>
          </a:p>
        </p:txBody>
      </p:sp>
      <p:cxnSp>
        <p:nvCxnSpPr>
          <p:cNvPr id="35" name="Straight Arrow Connector 34"/>
          <p:cNvCxnSpPr>
            <a:stCxn id="13" idx="5"/>
            <a:endCxn id="34" idx="0"/>
          </p:cNvCxnSpPr>
          <p:nvPr/>
        </p:nvCxnSpPr>
        <p:spPr>
          <a:xfrm>
            <a:off x="1621133" y="2817601"/>
            <a:ext cx="317722" cy="357661"/>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2731440" y="3175263"/>
            <a:ext cx="360041" cy="360041"/>
          </a:xfrm>
          <a:prstGeom prst="ellipse">
            <a:avLst/>
          </a:prstGeom>
          <a:solidFill>
            <a:schemeClr val="accent6">
              <a:lumMod val="75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AU" sz="1600" dirty="0">
                <a:solidFill>
                  <a:schemeClr val="tx2">
                    <a:lumMod val="20000"/>
                    <a:lumOff val="80000"/>
                  </a:schemeClr>
                </a:solidFill>
              </a:rPr>
              <a:t>B1</a:t>
            </a:r>
            <a:endParaRPr lang="en-AU" sz="1000" dirty="0">
              <a:solidFill>
                <a:schemeClr val="tx2">
                  <a:lumMod val="20000"/>
                  <a:lumOff val="80000"/>
                </a:schemeClr>
              </a:solidFill>
            </a:endParaRPr>
          </a:p>
        </p:txBody>
      </p:sp>
      <p:cxnSp>
        <p:nvCxnSpPr>
          <p:cNvPr id="37" name="Straight Arrow Connector 36"/>
          <p:cNvCxnSpPr>
            <a:stCxn id="14" idx="3"/>
            <a:endCxn id="36" idx="0"/>
          </p:cNvCxnSpPr>
          <p:nvPr/>
        </p:nvCxnSpPr>
        <p:spPr>
          <a:xfrm flipH="1">
            <a:off x="2911461" y="2817601"/>
            <a:ext cx="290190" cy="357662"/>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3587880" y="3175264"/>
            <a:ext cx="360041" cy="360041"/>
          </a:xfrm>
          <a:prstGeom prst="ellipse">
            <a:avLst/>
          </a:prstGeom>
          <a:solidFill>
            <a:schemeClr val="accent6">
              <a:lumMod val="75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AU" sz="1600" dirty="0">
                <a:solidFill>
                  <a:schemeClr val="tx2">
                    <a:lumMod val="20000"/>
                    <a:lumOff val="80000"/>
                  </a:schemeClr>
                </a:solidFill>
              </a:rPr>
              <a:t>B2</a:t>
            </a:r>
            <a:endParaRPr lang="en-AU" sz="1000" dirty="0">
              <a:solidFill>
                <a:schemeClr val="tx2">
                  <a:lumMod val="20000"/>
                  <a:lumOff val="80000"/>
                </a:schemeClr>
              </a:solidFill>
            </a:endParaRPr>
          </a:p>
        </p:txBody>
      </p:sp>
      <p:cxnSp>
        <p:nvCxnSpPr>
          <p:cNvPr id="39" name="Straight Arrow Connector 38"/>
          <p:cNvCxnSpPr>
            <a:stCxn id="14" idx="5"/>
            <a:endCxn id="38" idx="0"/>
          </p:cNvCxnSpPr>
          <p:nvPr/>
        </p:nvCxnSpPr>
        <p:spPr>
          <a:xfrm>
            <a:off x="3405321" y="2817601"/>
            <a:ext cx="362580" cy="357663"/>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6162245" y="1995686"/>
            <a:ext cx="1430138" cy="2290210"/>
          </a:xfrm>
          <a:prstGeom prst="line">
            <a:avLst/>
          </a:prstGeom>
          <a:ln w="254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076056" y="2300748"/>
            <a:ext cx="2528212" cy="580968"/>
          </a:xfrm>
          <a:prstGeom prst="line">
            <a:avLst/>
          </a:prstGeom>
          <a:ln w="254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6248617" y="2769058"/>
            <a:ext cx="461705" cy="369332"/>
          </a:xfrm>
          <a:prstGeom prst="rect">
            <a:avLst/>
          </a:prstGeom>
          <a:noFill/>
        </p:spPr>
        <p:txBody>
          <a:bodyPr wrap="square" rtlCol="0">
            <a:spAutoFit/>
          </a:bodyPr>
          <a:lstStyle/>
          <a:p>
            <a:r>
              <a:rPr lang="en-AU" dirty="0">
                <a:solidFill>
                  <a:schemeClr val="accent3">
                    <a:lumMod val="75000"/>
                  </a:schemeClr>
                </a:solidFill>
              </a:rPr>
              <a:t>D1</a:t>
            </a:r>
          </a:p>
        </p:txBody>
      </p:sp>
      <p:sp>
        <p:nvSpPr>
          <p:cNvPr id="41" name="TextBox 40"/>
          <p:cNvSpPr txBox="1"/>
          <p:nvPr/>
        </p:nvSpPr>
        <p:spPr>
          <a:xfrm>
            <a:off x="6685464" y="2512384"/>
            <a:ext cx="461705" cy="369332"/>
          </a:xfrm>
          <a:prstGeom prst="rect">
            <a:avLst/>
          </a:prstGeom>
          <a:noFill/>
        </p:spPr>
        <p:txBody>
          <a:bodyPr wrap="square" rtlCol="0">
            <a:spAutoFit/>
          </a:bodyPr>
          <a:lstStyle/>
          <a:p>
            <a:r>
              <a:rPr lang="en-AU" dirty="0">
                <a:solidFill>
                  <a:schemeClr val="accent3">
                    <a:lumMod val="75000"/>
                  </a:schemeClr>
                </a:solidFill>
              </a:rPr>
              <a:t>D2</a:t>
            </a:r>
          </a:p>
        </p:txBody>
      </p:sp>
      <p:sp>
        <p:nvSpPr>
          <p:cNvPr id="42" name="TextBox 41"/>
          <p:cNvSpPr txBox="1"/>
          <p:nvPr/>
        </p:nvSpPr>
        <p:spPr>
          <a:xfrm>
            <a:off x="6570671" y="3226858"/>
            <a:ext cx="461705" cy="369332"/>
          </a:xfrm>
          <a:prstGeom prst="rect">
            <a:avLst/>
          </a:prstGeom>
          <a:noFill/>
        </p:spPr>
        <p:txBody>
          <a:bodyPr wrap="square" rtlCol="0">
            <a:spAutoFit/>
          </a:bodyPr>
          <a:lstStyle/>
          <a:p>
            <a:r>
              <a:rPr lang="en-AU" dirty="0">
                <a:solidFill>
                  <a:schemeClr val="accent3">
                    <a:lumMod val="75000"/>
                  </a:schemeClr>
                </a:solidFill>
              </a:rPr>
              <a:t>C1</a:t>
            </a:r>
          </a:p>
        </p:txBody>
      </p:sp>
      <p:sp>
        <p:nvSpPr>
          <p:cNvPr id="43" name="TextBox 42"/>
          <p:cNvSpPr txBox="1"/>
          <p:nvPr/>
        </p:nvSpPr>
        <p:spPr>
          <a:xfrm>
            <a:off x="7007518" y="2970184"/>
            <a:ext cx="461705" cy="369332"/>
          </a:xfrm>
          <a:prstGeom prst="rect">
            <a:avLst/>
          </a:prstGeom>
          <a:noFill/>
        </p:spPr>
        <p:txBody>
          <a:bodyPr wrap="square" rtlCol="0">
            <a:spAutoFit/>
          </a:bodyPr>
          <a:lstStyle/>
          <a:p>
            <a:r>
              <a:rPr lang="en-AU" dirty="0">
                <a:solidFill>
                  <a:schemeClr val="accent3">
                    <a:lumMod val="75000"/>
                  </a:schemeClr>
                </a:solidFill>
              </a:rPr>
              <a:t>C2</a:t>
            </a:r>
          </a:p>
        </p:txBody>
      </p:sp>
      <p:sp>
        <p:nvSpPr>
          <p:cNvPr id="44" name="TextBox 43"/>
          <p:cNvSpPr txBox="1"/>
          <p:nvPr/>
        </p:nvSpPr>
        <p:spPr>
          <a:xfrm>
            <a:off x="5699237" y="2317787"/>
            <a:ext cx="461705" cy="369332"/>
          </a:xfrm>
          <a:prstGeom prst="rect">
            <a:avLst/>
          </a:prstGeom>
          <a:noFill/>
        </p:spPr>
        <p:txBody>
          <a:bodyPr wrap="square" rtlCol="0">
            <a:spAutoFit/>
          </a:bodyPr>
          <a:lstStyle/>
          <a:p>
            <a:r>
              <a:rPr lang="en-AU" dirty="0">
                <a:solidFill>
                  <a:schemeClr val="accent4">
                    <a:lumMod val="75000"/>
                  </a:schemeClr>
                </a:solidFill>
              </a:rPr>
              <a:t>E1</a:t>
            </a:r>
          </a:p>
        </p:txBody>
      </p:sp>
      <p:sp>
        <p:nvSpPr>
          <p:cNvPr id="45" name="TextBox 44"/>
          <p:cNvSpPr txBox="1"/>
          <p:nvPr/>
        </p:nvSpPr>
        <p:spPr>
          <a:xfrm>
            <a:off x="5910495" y="2706474"/>
            <a:ext cx="461705" cy="369332"/>
          </a:xfrm>
          <a:prstGeom prst="rect">
            <a:avLst/>
          </a:prstGeom>
          <a:noFill/>
        </p:spPr>
        <p:txBody>
          <a:bodyPr wrap="square" rtlCol="0">
            <a:spAutoFit/>
          </a:bodyPr>
          <a:lstStyle/>
          <a:p>
            <a:r>
              <a:rPr lang="en-AU" dirty="0">
                <a:solidFill>
                  <a:schemeClr val="accent4">
                    <a:lumMod val="75000"/>
                  </a:schemeClr>
                </a:solidFill>
              </a:rPr>
              <a:t>E2</a:t>
            </a:r>
          </a:p>
        </p:txBody>
      </p:sp>
      <p:sp>
        <p:nvSpPr>
          <p:cNvPr id="46" name="TextBox 45"/>
          <p:cNvSpPr txBox="1"/>
          <p:nvPr/>
        </p:nvSpPr>
        <p:spPr>
          <a:xfrm>
            <a:off x="6811771" y="2079855"/>
            <a:ext cx="461705" cy="369332"/>
          </a:xfrm>
          <a:prstGeom prst="rect">
            <a:avLst/>
          </a:prstGeom>
          <a:noFill/>
        </p:spPr>
        <p:txBody>
          <a:bodyPr wrap="square" rtlCol="0">
            <a:spAutoFit/>
          </a:bodyPr>
          <a:lstStyle/>
          <a:p>
            <a:r>
              <a:rPr lang="en-AU" dirty="0">
                <a:solidFill>
                  <a:schemeClr val="accent4">
                    <a:lumMod val="75000"/>
                  </a:schemeClr>
                </a:solidFill>
              </a:rPr>
              <a:t>F1</a:t>
            </a:r>
          </a:p>
        </p:txBody>
      </p:sp>
      <p:sp>
        <p:nvSpPr>
          <p:cNvPr id="47" name="TextBox 46"/>
          <p:cNvSpPr txBox="1"/>
          <p:nvPr/>
        </p:nvSpPr>
        <p:spPr>
          <a:xfrm>
            <a:off x="7006775" y="2363148"/>
            <a:ext cx="461705" cy="369332"/>
          </a:xfrm>
          <a:prstGeom prst="rect">
            <a:avLst/>
          </a:prstGeom>
          <a:noFill/>
        </p:spPr>
        <p:txBody>
          <a:bodyPr wrap="square" rtlCol="0">
            <a:spAutoFit/>
          </a:bodyPr>
          <a:lstStyle/>
          <a:p>
            <a:r>
              <a:rPr lang="en-AU" dirty="0">
                <a:solidFill>
                  <a:schemeClr val="accent4">
                    <a:lumMod val="75000"/>
                  </a:schemeClr>
                </a:solidFill>
              </a:rPr>
              <a:t>F2</a:t>
            </a:r>
          </a:p>
        </p:txBody>
      </p:sp>
      <p:sp>
        <p:nvSpPr>
          <p:cNvPr id="48" name="Oval 47"/>
          <p:cNvSpPr/>
          <p:nvPr/>
        </p:nvSpPr>
        <p:spPr>
          <a:xfrm>
            <a:off x="3902651" y="3764281"/>
            <a:ext cx="360041" cy="360041"/>
          </a:xfrm>
          <a:prstGeom prst="ellipse">
            <a:avLst/>
          </a:prstGeom>
          <a:solidFill>
            <a:schemeClr val="accent3">
              <a:lumMod val="75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AU" sz="1600" dirty="0">
                <a:solidFill>
                  <a:schemeClr val="tx2">
                    <a:lumMod val="20000"/>
                    <a:lumOff val="80000"/>
                  </a:schemeClr>
                </a:solidFill>
              </a:rPr>
              <a:t>C2</a:t>
            </a:r>
            <a:endParaRPr lang="en-AU" sz="1000" dirty="0">
              <a:solidFill>
                <a:schemeClr val="tx2">
                  <a:lumMod val="20000"/>
                  <a:lumOff val="80000"/>
                </a:schemeClr>
              </a:solidFill>
            </a:endParaRPr>
          </a:p>
        </p:txBody>
      </p:sp>
      <p:cxnSp>
        <p:nvCxnSpPr>
          <p:cNvPr id="49" name="Straight Arrow Connector 48"/>
          <p:cNvCxnSpPr>
            <a:stCxn id="38" idx="5"/>
            <a:endCxn id="48" idx="0"/>
          </p:cNvCxnSpPr>
          <p:nvPr/>
        </p:nvCxnSpPr>
        <p:spPr>
          <a:xfrm>
            <a:off x="3895194" y="3482578"/>
            <a:ext cx="187478" cy="281703"/>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3325594" y="3772721"/>
            <a:ext cx="360041" cy="360041"/>
          </a:xfrm>
          <a:prstGeom prst="ellipse">
            <a:avLst/>
          </a:prstGeom>
          <a:solidFill>
            <a:schemeClr val="accent3">
              <a:lumMod val="75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AU" sz="1600" dirty="0">
                <a:solidFill>
                  <a:schemeClr val="tx2">
                    <a:lumMod val="20000"/>
                    <a:lumOff val="80000"/>
                  </a:schemeClr>
                </a:solidFill>
              </a:rPr>
              <a:t>C1</a:t>
            </a:r>
            <a:endParaRPr lang="en-AU" sz="1000" dirty="0">
              <a:solidFill>
                <a:schemeClr val="tx2">
                  <a:lumMod val="20000"/>
                  <a:lumOff val="80000"/>
                </a:schemeClr>
              </a:solidFill>
            </a:endParaRPr>
          </a:p>
        </p:txBody>
      </p:sp>
      <p:cxnSp>
        <p:nvCxnSpPr>
          <p:cNvPr id="51" name="Straight Arrow Connector 50"/>
          <p:cNvCxnSpPr>
            <a:stCxn id="38" idx="3"/>
            <a:endCxn id="50" idx="0"/>
          </p:cNvCxnSpPr>
          <p:nvPr/>
        </p:nvCxnSpPr>
        <p:spPr>
          <a:xfrm flipH="1">
            <a:off x="3505615" y="3482578"/>
            <a:ext cx="134992" cy="290143"/>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2272184" y="3764280"/>
            <a:ext cx="360041" cy="360041"/>
          </a:xfrm>
          <a:prstGeom prst="ellipse">
            <a:avLst/>
          </a:prstGeom>
          <a:solidFill>
            <a:schemeClr val="accent3">
              <a:lumMod val="75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AU" sz="1600" dirty="0">
                <a:solidFill>
                  <a:schemeClr val="tx2">
                    <a:lumMod val="20000"/>
                    <a:lumOff val="80000"/>
                  </a:schemeClr>
                </a:solidFill>
              </a:rPr>
              <a:t>D2</a:t>
            </a:r>
            <a:endParaRPr lang="en-AU" sz="1000" dirty="0">
              <a:solidFill>
                <a:schemeClr val="tx2">
                  <a:lumMod val="20000"/>
                  <a:lumOff val="80000"/>
                </a:schemeClr>
              </a:solidFill>
            </a:endParaRPr>
          </a:p>
        </p:txBody>
      </p:sp>
      <p:cxnSp>
        <p:nvCxnSpPr>
          <p:cNvPr id="55" name="Straight Arrow Connector 54"/>
          <p:cNvCxnSpPr>
            <a:stCxn id="34" idx="5"/>
            <a:endCxn id="54" idx="0"/>
          </p:cNvCxnSpPr>
          <p:nvPr/>
        </p:nvCxnSpPr>
        <p:spPr>
          <a:xfrm>
            <a:off x="2066148" y="3482576"/>
            <a:ext cx="386057" cy="281704"/>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6" name="Oval 55"/>
          <p:cNvSpPr/>
          <p:nvPr/>
        </p:nvSpPr>
        <p:spPr>
          <a:xfrm>
            <a:off x="1246831" y="3765478"/>
            <a:ext cx="360041" cy="360041"/>
          </a:xfrm>
          <a:prstGeom prst="ellipse">
            <a:avLst/>
          </a:prstGeom>
          <a:solidFill>
            <a:schemeClr val="accent3">
              <a:lumMod val="75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AU" sz="1600" dirty="0">
                <a:solidFill>
                  <a:schemeClr val="tx2">
                    <a:lumMod val="20000"/>
                    <a:lumOff val="80000"/>
                  </a:schemeClr>
                </a:solidFill>
              </a:rPr>
              <a:t>D1</a:t>
            </a:r>
            <a:endParaRPr lang="en-AU" sz="1000" dirty="0">
              <a:solidFill>
                <a:schemeClr val="tx2">
                  <a:lumMod val="20000"/>
                  <a:lumOff val="80000"/>
                </a:schemeClr>
              </a:solidFill>
            </a:endParaRPr>
          </a:p>
        </p:txBody>
      </p:sp>
      <p:cxnSp>
        <p:nvCxnSpPr>
          <p:cNvPr id="57" name="Straight Arrow Connector 56"/>
          <p:cNvCxnSpPr>
            <a:stCxn id="34" idx="3"/>
            <a:endCxn id="56" idx="0"/>
          </p:cNvCxnSpPr>
          <p:nvPr/>
        </p:nvCxnSpPr>
        <p:spPr>
          <a:xfrm flipH="1">
            <a:off x="1426852" y="3482576"/>
            <a:ext cx="384709" cy="282902"/>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4" name="Oval 63"/>
          <p:cNvSpPr/>
          <p:nvPr/>
        </p:nvSpPr>
        <p:spPr>
          <a:xfrm>
            <a:off x="1529839" y="4251813"/>
            <a:ext cx="360041" cy="360041"/>
          </a:xfrm>
          <a:prstGeom prst="ellipse">
            <a:avLst/>
          </a:prstGeom>
          <a:solidFill>
            <a:schemeClr val="accent4">
              <a:lumMod val="75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AU" sz="1600" dirty="0">
                <a:solidFill>
                  <a:schemeClr val="tx2">
                    <a:lumMod val="20000"/>
                    <a:lumOff val="80000"/>
                  </a:schemeClr>
                </a:solidFill>
              </a:rPr>
              <a:t>E2</a:t>
            </a:r>
            <a:endParaRPr lang="en-AU" sz="1000" dirty="0">
              <a:solidFill>
                <a:schemeClr val="tx2">
                  <a:lumMod val="20000"/>
                  <a:lumOff val="80000"/>
                </a:schemeClr>
              </a:solidFill>
            </a:endParaRPr>
          </a:p>
        </p:txBody>
      </p:sp>
      <p:cxnSp>
        <p:nvCxnSpPr>
          <p:cNvPr id="65" name="Straight Arrow Connector 64"/>
          <p:cNvCxnSpPr>
            <a:stCxn id="56" idx="5"/>
            <a:endCxn id="64" idx="0"/>
          </p:cNvCxnSpPr>
          <p:nvPr/>
        </p:nvCxnSpPr>
        <p:spPr>
          <a:xfrm>
            <a:off x="1554145" y="4072792"/>
            <a:ext cx="155715" cy="179021"/>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6" name="Oval 65"/>
          <p:cNvSpPr/>
          <p:nvPr/>
        </p:nvSpPr>
        <p:spPr>
          <a:xfrm>
            <a:off x="932060" y="4245919"/>
            <a:ext cx="360041" cy="360041"/>
          </a:xfrm>
          <a:prstGeom prst="ellipse">
            <a:avLst/>
          </a:prstGeom>
          <a:solidFill>
            <a:schemeClr val="accent4">
              <a:lumMod val="75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AU" sz="1600" dirty="0">
                <a:solidFill>
                  <a:schemeClr val="tx2">
                    <a:lumMod val="20000"/>
                    <a:lumOff val="80000"/>
                  </a:schemeClr>
                </a:solidFill>
              </a:rPr>
              <a:t>E1</a:t>
            </a:r>
            <a:endParaRPr lang="en-AU" sz="1000" dirty="0">
              <a:solidFill>
                <a:schemeClr val="tx2">
                  <a:lumMod val="20000"/>
                  <a:lumOff val="80000"/>
                </a:schemeClr>
              </a:solidFill>
            </a:endParaRPr>
          </a:p>
        </p:txBody>
      </p:sp>
      <p:cxnSp>
        <p:nvCxnSpPr>
          <p:cNvPr id="67" name="Straight Arrow Connector 66"/>
          <p:cNvCxnSpPr>
            <a:stCxn id="56" idx="3"/>
            <a:endCxn id="66" idx="0"/>
          </p:cNvCxnSpPr>
          <p:nvPr/>
        </p:nvCxnSpPr>
        <p:spPr>
          <a:xfrm flipH="1">
            <a:off x="1112081" y="4072792"/>
            <a:ext cx="187477" cy="173127"/>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8" name="Oval 67"/>
          <p:cNvSpPr/>
          <p:nvPr/>
        </p:nvSpPr>
        <p:spPr>
          <a:xfrm>
            <a:off x="2555776" y="4245918"/>
            <a:ext cx="360041" cy="360041"/>
          </a:xfrm>
          <a:prstGeom prst="ellipse">
            <a:avLst/>
          </a:prstGeom>
          <a:solidFill>
            <a:schemeClr val="accent4">
              <a:lumMod val="75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AU" sz="1600" dirty="0">
                <a:solidFill>
                  <a:schemeClr val="tx2">
                    <a:lumMod val="20000"/>
                    <a:lumOff val="80000"/>
                  </a:schemeClr>
                </a:solidFill>
              </a:rPr>
              <a:t>F2</a:t>
            </a:r>
            <a:endParaRPr lang="en-AU" sz="1000" dirty="0">
              <a:solidFill>
                <a:schemeClr val="tx2">
                  <a:lumMod val="20000"/>
                  <a:lumOff val="80000"/>
                </a:schemeClr>
              </a:solidFill>
            </a:endParaRPr>
          </a:p>
        </p:txBody>
      </p:sp>
      <p:cxnSp>
        <p:nvCxnSpPr>
          <p:cNvPr id="69" name="Straight Arrow Connector 68"/>
          <p:cNvCxnSpPr>
            <a:stCxn id="54" idx="5"/>
            <a:endCxn id="68" idx="0"/>
          </p:cNvCxnSpPr>
          <p:nvPr/>
        </p:nvCxnSpPr>
        <p:spPr>
          <a:xfrm>
            <a:off x="2579498" y="4071594"/>
            <a:ext cx="156299" cy="174324"/>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0" name="Oval 69"/>
          <p:cNvSpPr/>
          <p:nvPr/>
        </p:nvSpPr>
        <p:spPr>
          <a:xfrm>
            <a:off x="2024191" y="4245919"/>
            <a:ext cx="360041" cy="360041"/>
          </a:xfrm>
          <a:prstGeom prst="ellipse">
            <a:avLst/>
          </a:prstGeom>
          <a:solidFill>
            <a:schemeClr val="accent4">
              <a:lumMod val="75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AU" sz="1600" dirty="0">
                <a:solidFill>
                  <a:schemeClr val="tx2">
                    <a:lumMod val="20000"/>
                    <a:lumOff val="80000"/>
                  </a:schemeClr>
                </a:solidFill>
              </a:rPr>
              <a:t>F1</a:t>
            </a:r>
            <a:endParaRPr lang="en-AU" sz="1000" dirty="0">
              <a:solidFill>
                <a:schemeClr val="tx2">
                  <a:lumMod val="20000"/>
                  <a:lumOff val="80000"/>
                </a:schemeClr>
              </a:solidFill>
            </a:endParaRPr>
          </a:p>
        </p:txBody>
      </p:sp>
      <p:cxnSp>
        <p:nvCxnSpPr>
          <p:cNvPr id="71" name="Straight Arrow Connector 70"/>
          <p:cNvCxnSpPr>
            <a:stCxn id="54" idx="3"/>
            <a:endCxn id="70" idx="0"/>
          </p:cNvCxnSpPr>
          <p:nvPr/>
        </p:nvCxnSpPr>
        <p:spPr>
          <a:xfrm flipH="1">
            <a:off x="2204212" y="4071594"/>
            <a:ext cx="120699" cy="174325"/>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592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a:t>Types of Trees</a:t>
            </a:r>
            <a:endParaRPr lang="en-AU" dirty="0"/>
          </a:p>
        </p:txBody>
      </p:sp>
      <p:sp>
        <p:nvSpPr>
          <p:cNvPr id="5" name="Content Placeholder 4"/>
          <p:cNvSpPr>
            <a:spLocks noGrp="1"/>
          </p:cNvSpPr>
          <p:nvPr>
            <p:ph idx="10"/>
          </p:nvPr>
        </p:nvSpPr>
        <p:spPr/>
        <p:txBody>
          <a:bodyPr>
            <a:normAutofit fontScale="62500" lnSpcReduction="20000"/>
          </a:bodyPr>
          <a:lstStyle/>
          <a:p>
            <a:r>
              <a:rPr lang="en-AU" dirty="0"/>
              <a:t>There are a lot of different types of trees and they are all suited to different tasks</a:t>
            </a:r>
          </a:p>
          <a:p>
            <a:pPr lvl="1"/>
            <a:r>
              <a:rPr lang="en-AU" dirty="0">
                <a:solidFill>
                  <a:srgbClr val="00B0F0"/>
                </a:solidFill>
              </a:rPr>
              <a:t>2-3 Trees </a:t>
            </a:r>
            <a:r>
              <a:rPr lang="en-AU" dirty="0"/>
              <a:t>– Each node has either 1 value and 2 branches or 2 values and 3 branches</a:t>
            </a:r>
          </a:p>
          <a:p>
            <a:pPr lvl="1"/>
            <a:r>
              <a:rPr lang="en-AU" dirty="0">
                <a:solidFill>
                  <a:srgbClr val="00B0F0"/>
                </a:solidFill>
              </a:rPr>
              <a:t>AB Trees</a:t>
            </a:r>
            <a:r>
              <a:rPr lang="en-AU" dirty="0"/>
              <a:t> – Where all leaves are at the same depth</a:t>
            </a:r>
          </a:p>
          <a:p>
            <a:pPr lvl="1"/>
            <a:r>
              <a:rPr lang="en-AU" dirty="0">
                <a:solidFill>
                  <a:srgbClr val="00B0F0"/>
                </a:solidFill>
              </a:rPr>
              <a:t>B Trees </a:t>
            </a:r>
            <a:r>
              <a:rPr lang="en-AU" dirty="0"/>
              <a:t>– Each node has 2 or more children, often used in databases and </a:t>
            </a:r>
            <a:r>
              <a:rPr lang="en-AU" dirty="0" err="1"/>
              <a:t>filesystems</a:t>
            </a:r>
            <a:endParaRPr lang="en-AU" dirty="0"/>
          </a:p>
          <a:p>
            <a:pPr lvl="1"/>
            <a:r>
              <a:rPr lang="en-AU" dirty="0">
                <a:solidFill>
                  <a:srgbClr val="00B0F0"/>
                </a:solidFill>
              </a:rPr>
              <a:t>Dancing Trees </a:t>
            </a:r>
            <a:r>
              <a:rPr lang="en-AU" dirty="0"/>
              <a:t>– A form of self-balancing tree</a:t>
            </a:r>
          </a:p>
          <a:p>
            <a:pPr lvl="1"/>
            <a:r>
              <a:rPr lang="en-AU" dirty="0">
                <a:solidFill>
                  <a:srgbClr val="00B0F0"/>
                </a:solidFill>
              </a:rPr>
              <a:t>Interval Trees </a:t>
            </a:r>
            <a:r>
              <a:rPr lang="en-AU" dirty="0"/>
              <a:t>– Each node contains a range of numbers. (e.g. 3 to 7)</a:t>
            </a:r>
          </a:p>
          <a:p>
            <a:pPr lvl="1"/>
            <a:r>
              <a:rPr lang="en-AU" dirty="0">
                <a:solidFill>
                  <a:srgbClr val="00B0F0"/>
                </a:solidFill>
              </a:rPr>
              <a:t>Cartesian Trees </a:t>
            </a:r>
            <a:r>
              <a:rPr lang="en-AU" dirty="0"/>
              <a:t>– The root contains the lowest value and nodes are arranged in the order they are added</a:t>
            </a:r>
          </a:p>
          <a:p>
            <a:pPr lvl="1"/>
            <a:r>
              <a:rPr lang="en-AU" dirty="0">
                <a:solidFill>
                  <a:srgbClr val="00B0F0"/>
                </a:solidFill>
              </a:rPr>
              <a:t>Splay Trees </a:t>
            </a:r>
            <a:r>
              <a:rPr lang="en-AU" dirty="0"/>
              <a:t>– A binary tree where the most recently accessed nodes are the fastest to access again</a:t>
            </a:r>
          </a:p>
          <a:p>
            <a:pPr lvl="1"/>
            <a:r>
              <a:rPr lang="en-AU" dirty="0"/>
              <a:t>…and many more</a:t>
            </a:r>
          </a:p>
        </p:txBody>
      </p:sp>
    </p:spTree>
    <p:extLst>
      <p:ext uri="{BB962C8B-B14F-4D97-AF65-F5344CB8AC3E}">
        <p14:creationId xmlns:p14="http://schemas.microsoft.com/office/powerpoint/2010/main" val="10822246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a:t>BSP (Binary Space Partitioning) Trees</a:t>
            </a:r>
            <a:endParaRPr lang="en-AU" dirty="0"/>
          </a:p>
        </p:txBody>
      </p:sp>
      <p:sp>
        <p:nvSpPr>
          <p:cNvPr id="5" name="Content Placeholder 4"/>
          <p:cNvSpPr>
            <a:spLocks noGrp="1"/>
          </p:cNvSpPr>
          <p:nvPr>
            <p:ph idx="10"/>
          </p:nvPr>
        </p:nvSpPr>
        <p:spPr>
          <a:xfrm>
            <a:off x="323850" y="1203326"/>
            <a:ext cx="7776542" cy="790024"/>
          </a:xfrm>
        </p:spPr>
        <p:txBody>
          <a:bodyPr>
            <a:normAutofit fontScale="92500" lnSpcReduction="20000"/>
          </a:bodyPr>
          <a:lstStyle/>
          <a:p>
            <a:r>
              <a:rPr lang="en-AU" dirty="0"/>
              <a:t>Then we add our enemies as leaves on the tree based on which side of each line they fall on</a:t>
            </a:r>
          </a:p>
          <a:p>
            <a:pPr lvl="1"/>
            <a:endParaRPr lang="en-AU" dirty="0"/>
          </a:p>
          <a:p>
            <a:pPr lvl="1"/>
            <a:endParaRPr lang="en-AU" dirty="0"/>
          </a:p>
        </p:txBody>
      </p:sp>
      <p:sp>
        <p:nvSpPr>
          <p:cNvPr id="2" name="Rectangle 1"/>
          <p:cNvSpPr/>
          <p:nvPr/>
        </p:nvSpPr>
        <p:spPr>
          <a:xfrm>
            <a:off x="4860032" y="1995686"/>
            <a:ext cx="2736304" cy="273630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Oval 9"/>
          <p:cNvSpPr/>
          <p:nvPr/>
        </p:nvSpPr>
        <p:spPr>
          <a:xfrm>
            <a:off x="2267744" y="1995686"/>
            <a:ext cx="288032" cy="288032"/>
          </a:xfrm>
          <a:prstGeom prst="ellipse">
            <a:avLst/>
          </a:prstGeom>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rgbClr val="FF0000"/>
                </a:solidFill>
              </a:rPr>
              <a:t>R</a:t>
            </a:r>
          </a:p>
        </p:txBody>
      </p:sp>
      <p:cxnSp>
        <p:nvCxnSpPr>
          <p:cNvPr id="12" name="Straight Arrow Connector 11"/>
          <p:cNvCxnSpPr/>
          <p:nvPr/>
        </p:nvCxnSpPr>
        <p:spPr>
          <a:xfrm flipH="1">
            <a:off x="4197063" y="2715766"/>
            <a:ext cx="518953" cy="22514"/>
          </a:xfrm>
          <a:prstGeom prst="straightConnector1">
            <a:avLst/>
          </a:prstGeom>
          <a:ln w="88900">
            <a:solidFill>
              <a:schemeClr val="accent1">
                <a:shade val="95000"/>
                <a:satMod val="105000"/>
                <a:alpha val="48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a:off x="4860032" y="2449187"/>
            <a:ext cx="2732351" cy="2029747"/>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1375282" y="2571750"/>
            <a:ext cx="288032" cy="288032"/>
          </a:xfrm>
          <a:prstGeom prst="ellipse">
            <a:avLst/>
          </a:prstGeom>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2">
                    <a:lumMod val="20000"/>
                    <a:lumOff val="80000"/>
                  </a:schemeClr>
                </a:solidFill>
              </a:rPr>
              <a:t>A</a:t>
            </a:r>
          </a:p>
        </p:txBody>
      </p:sp>
      <p:sp>
        <p:nvSpPr>
          <p:cNvPr id="14" name="Oval 13"/>
          <p:cNvSpPr/>
          <p:nvPr/>
        </p:nvSpPr>
        <p:spPr>
          <a:xfrm>
            <a:off x="3159470" y="2571750"/>
            <a:ext cx="288032" cy="288032"/>
          </a:xfrm>
          <a:prstGeom prst="ellipse">
            <a:avLst/>
          </a:prstGeom>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2">
                    <a:lumMod val="20000"/>
                    <a:lumOff val="80000"/>
                  </a:schemeClr>
                </a:solidFill>
              </a:rPr>
              <a:t>B</a:t>
            </a:r>
          </a:p>
        </p:txBody>
      </p:sp>
      <p:cxnSp>
        <p:nvCxnSpPr>
          <p:cNvPr id="19" name="Straight Arrow Connector 18"/>
          <p:cNvCxnSpPr>
            <a:stCxn id="10" idx="3"/>
            <a:endCxn id="13" idx="0"/>
          </p:cNvCxnSpPr>
          <p:nvPr/>
        </p:nvCxnSpPr>
        <p:spPr>
          <a:xfrm flipH="1">
            <a:off x="1519298" y="2241537"/>
            <a:ext cx="790627" cy="330213"/>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5"/>
            <a:endCxn id="14" idx="0"/>
          </p:cNvCxnSpPr>
          <p:nvPr/>
        </p:nvCxnSpPr>
        <p:spPr>
          <a:xfrm>
            <a:off x="2513595" y="2241537"/>
            <a:ext cx="789891" cy="330213"/>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916134" y="2080205"/>
            <a:ext cx="461705" cy="369332"/>
          </a:xfrm>
          <a:prstGeom prst="rect">
            <a:avLst/>
          </a:prstGeom>
          <a:noFill/>
        </p:spPr>
        <p:txBody>
          <a:bodyPr wrap="square" rtlCol="0">
            <a:spAutoFit/>
          </a:bodyPr>
          <a:lstStyle/>
          <a:p>
            <a:r>
              <a:rPr lang="en-AU" dirty="0">
                <a:solidFill>
                  <a:schemeClr val="tx2">
                    <a:lumMod val="20000"/>
                    <a:lumOff val="80000"/>
                  </a:schemeClr>
                </a:solidFill>
              </a:rPr>
              <a:t>A</a:t>
            </a:r>
          </a:p>
        </p:txBody>
      </p:sp>
      <p:sp>
        <p:nvSpPr>
          <p:cNvPr id="30" name="TextBox 29"/>
          <p:cNvSpPr txBox="1"/>
          <p:nvPr/>
        </p:nvSpPr>
        <p:spPr>
          <a:xfrm>
            <a:off x="7237628" y="4327856"/>
            <a:ext cx="461705" cy="369332"/>
          </a:xfrm>
          <a:prstGeom prst="rect">
            <a:avLst/>
          </a:prstGeom>
          <a:noFill/>
        </p:spPr>
        <p:txBody>
          <a:bodyPr wrap="square" rtlCol="0">
            <a:spAutoFit/>
          </a:bodyPr>
          <a:lstStyle/>
          <a:p>
            <a:r>
              <a:rPr lang="en-AU" dirty="0">
                <a:solidFill>
                  <a:schemeClr val="tx2">
                    <a:lumMod val="20000"/>
                    <a:lumOff val="80000"/>
                  </a:schemeClr>
                </a:solidFill>
              </a:rPr>
              <a:t>B</a:t>
            </a:r>
          </a:p>
        </p:txBody>
      </p:sp>
      <p:cxnSp>
        <p:nvCxnSpPr>
          <p:cNvPr id="15" name="Straight Connector 14"/>
          <p:cNvCxnSpPr/>
          <p:nvPr/>
        </p:nvCxnSpPr>
        <p:spPr>
          <a:xfrm>
            <a:off x="4860032" y="2671447"/>
            <a:ext cx="2252358" cy="2060543"/>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282051" y="3431938"/>
            <a:ext cx="461705" cy="369332"/>
          </a:xfrm>
          <a:prstGeom prst="rect">
            <a:avLst/>
          </a:prstGeom>
          <a:noFill/>
        </p:spPr>
        <p:txBody>
          <a:bodyPr wrap="square" rtlCol="0">
            <a:spAutoFit/>
          </a:bodyPr>
          <a:lstStyle/>
          <a:p>
            <a:r>
              <a:rPr lang="en-AU" dirty="0">
                <a:solidFill>
                  <a:schemeClr val="accent6">
                    <a:lumMod val="75000"/>
                  </a:schemeClr>
                </a:solidFill>
              </a:rPr>
              <a:t>A1</a:t>
            </a:r>
          </a:p>
        </p:txBody>
      </p:sp>
      <p:sp>
        <p:nvSpPr>
          <p:cNvPr id="21" name="TextBox 20"/>
          <p:cNvSpPr txBox="1"/>
          <p:nvPr/>
        </p:nvSpPr>
        <p:spPr>
          <a:xfrm>
            <a:off x="5718898" y="3175264"/>
            <a:ext cx="461705" cy="369332"/>
          </a:xfrm>
          <a:prstGeom prst="rect">
            <a:avLst/>
          </a:prstGeom>
          <a:noFill/>
        </p:spPr>
        <p:txBody>
          <a:bodyPr wrap="square" rtlCol="0">
            <a:spAutoFit/>
          </a:bodyPr>
          <a:lstStyle/>
          <a:p>
            <a:r>
              <a:rPr lang="en-AU" dirty="0">
                <a:solidFill>
                  <a:schemeClr val="accent6">
                    <a:lumMod val="75000"/>
                  </a:schemeClr>
                </a:solidFill>
              </a:rPr>
              <a:t>A2</a:t>
            </a:r>
          </a:p>
        </p:txBody>
      </p:sp>
      <p:sp>
        <p:nvSpPr>
          <p:cNvPr id="22" name="TextBox 21"/>
          <p:cNvSpPr txBox="1"/>
          <p:nvPr/>
        </p:nvSpPr>
        <p:spPr>
          <a:xfrm>
            <a:off x="6064540" y="4133261"/>
            <a:ext cx="461705" cy="369332"/>
          </a:xfrm>
          <a:prstGeom prst="rect">
            <a:avLst/>
          </a:prstGeom>
          <a:noFill/>
        </p:spPr>
        <p:txBody>
          <a:bodyPr wrap="square" rtlCol="0">
            <a:spAutoFit/>
          </a:bodyPr>
          <a:lstStyle/>
          <a:p>
            <a:r>
              <a:rPr lang="en-AU" dirty="0">
                <a:solidFill>
                  <a:schemeClr val="accent6">
                    <a:lumMod val="75000"/>
                  </a:schemeClr>
                </a:solidFill>
              </a:rPr>
              <a:t>B1</a:t>
            </a:r>
          </a:p>
        </p:txBody>
      </p:sp>
      <p:sp>
        <p:nvSpPr>
          <p:cNvPr id="23" name="TextBox 22"/>
          <p:cNvSpPr txBox="1"/>
          <p:nvPr/>
        </p:nvSpPr>
        <p:spPr>
          <a:xfrm>
            <a:off x="6501387" y="3876587"/>
            <a:ext cx="461705" cy="369332"/>
          </a:xfrm>
          <a:prstGeom prst="rect">
            <a:avLst/>
          </a:prstGeom>
          <a:noFill/>
        </p:spPr>
        <p:txBody>
          <a:bodyPr wrap="square" rtlCol="0">
            <a:spAutoFit/>
          </a:bodyPr>
          <a:lstStyle/>
          <a:p>
            <a:r>
              <a:rPr lang="en-AU" dirty="0">
                <a:solidFill>
                  <a:schemeClr val="accent6">
                    <a:lumMod val="75000"/>
                  </a:schemeClr>
                </a:solidFill>
              </a:rPr>
              <a:t>B2</a:t>
            </a:r>
          </a:p>
        </p:txBody>
      </p:sp>
      <p:sp>
        <p:nvSpPr>
          <p:cNvPr id="24" name="Oval 23"/>
          <p:cNvSpPr/>
          <p:nvPr/>
        </p:nvSpPr>
        <p:spPr>
          <a:xfrm>
            <a:off x="903596" y="3175262"/>
            <a:ext cx="360041" cy="360041"/>
          </a:xfrm>
          <a:prstGeom prst="ellipse">
            <a:avLst/>
          </a:prstGeom>
          <a:solidFill>
            <a:schemeClr val="accent6">
              <a:lumMod val="75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AU" sz="1600" dirty="0">
                <a:solidFill>
                  <a:schemeClr val="tx2">
                    <a:lumMod val="20000"/>
                    <a:lumOff val="80000"/>
                  </a:schemeClr>
                </a:solidFill>
              </a:rPr>
              <a:t>A1</a:t>
            </a:r>
            <a:endParaRPr lang="en-AU" sz="1000" dirty="0">
              <a:solidFill>
                <a:schemeClr val="tx2">
                  <a:lumMod val="20000"/>
                  <a:lumOff val="80000"/>
                </a:schemeClr>
              </a:solidFill>
            </a:endParaRPr>
          </a:p>
        </p:txBody>
      </p:sp>
      <p:cxnSp>
        <p:nvCxnSpPr>
          <p:cNvPr id="25" name="Straight Arrow Connector 24"/>
          <p:cNvCxnSpPr>
            <a:stCxn id="13" idx="3"/>
            <a:endCxn id="24" idx="0"/>
          </p:cNvCxnSpPr>
          <p:nvPr/>
        </p:nvCxnSpPr>
        <p:spPr>
          <a:xfrm flipH="1">
            <a:off x="1083617" y="2817601"/>
            <a:ext cx="333846" cy="357661"/>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1758834" y="3175262"/>
            <a:ext cx="360041" cy="360041"/>
          </a:xfrm>
          <a:prstGeom prst="ellipse">
            <a:avLst/>
          </a:prstGeom>
          <a:solidFill>
            <a:schemeClr val="accent6">
              <a:lumMod val="75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AU" sz="1600" dirty="0">
                <a:solidFill>
                  <a:schemeClr val="tx2">
                    <a:lumMod val="20000"/>
                    <a:lumOff val="80000"/>
                  </a:schemeClr>
                </a:solidFill>
              </a:rPr>
              <a:t>A2</a:t>
            </a:r>
            <a:endParaRPr lang="en-AU" sz="1000" dirty="0">
              <a:solidFill>
                <a:schemeClr val="tx2">
                  <a:lumMod val="20000"/>
                  <a:lumOff val="80000"/>
                </a:schemeClr>
              </a:solidFill>
            </a:endParaRPr>
          </a:p>
        </p:txBody>
      </p:sp>
      <p:cxnSp>
        <p:nvCxnSpPr>
          <p:cNvPr id="35" name="Straight Arrow Connector 34"/>
          <p:cNvCxnSpPr>
            <a:stCxn id="13" idx="5"/>
            <a:endCxn id="34" idx="0"/>
          </p:cNvCxnSpPr>
          <p:nvPr/>
        </p:nvCxnSpPr>
        <p:spPr>
          <a:xfrm>
            <a:off x="1621133" y="2817601"/>
            <a:ext cx="317722" cy="357661"/>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2731440" y="3175263"/>
            <a:ext cx="360041" cy="360041"/>
          </a:xfrm>
          <a:prstGeom prst="ellipse">
            <a:avLst/>
          </a:prstGeom>
          <a:solidFill>
            <a:schemeClr val="accent6">
              <a:lumMod val="75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AU" sz="1600" dirty="0">
                <a:solidFill>
                  <a:schemeClr val="tx2">
                    <a:lumMod val="20000"/>
                    <a:lumOff val="80000"/>
                  </a:schemeClr>
                </a:solidFill>
              </a:rPr>
              <a:t>B1</a:t>
            </a:r>
            <a:endParaRPr lang="en-AU" sz="1000" dirty="0">
              <a:solidFill>
                <a:schemeClr val="tx2">
                  <a:lumMod val="20000"/>
                  <a:lumOff val="80000"/>
                </a:schemeClr>
              </a:solidFill>
            </a:endParaRPr>
          </a:p>
        </p:txBody>
      </p:sp>
      <p:cxnSp>
        <p:nvCxnSpPr>
          <p:cNvPr id="37" name="Straight Arrow Connector 36"/>
          <p:cNvCxnSpPr>
            <a:stCxn id="14" idx="3"/>
            <a:endCxn id="36" idx="0"/>
          </p:cNvCxnSpPr>
          <p:nvPr/>
        </p:nvCxnSpPr>
        <p:spPr>
          <a:xfrm flipH="1">
            <a:off x="2911461" y="2817601"/>
            <a:ext cx="290190" cy="357662"/>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3587880" y="3175264"/>
            <a:ext cx="360041" cy="360041"/>
          </a:xfrm>
          <a:prstGeom prst="ellipse">
            <a:avLst/>
          </a:prstGeom>
          <a:solidFill>
            <a:schemeClr val="accent6">
              <a:lumMod val="75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AU" sz="1600" dirty="0">
                <a:solidFill>
                  <a:schemeClr val="tx2">
                    <a:lumMod val="20000"/>
                    <a:lumOff val="80000"/>
                  </a:schemeClr>
                </a:solidFill>
              </a:rPr>
              <a:t>B2</a:t>
            </a:r>
            <a:endParaRPr lang="en-AU" sz="1000" dirty="0">
              <a:solidFill>
                <a:schemeClr val="tx2">
                  <a:lumMod val="20000"/>
                  <a:lumOff val="80000"/>
                </a:schemeClr>
              </a:solidFill>
            </a:endParaRPr>
          </a:p>
        </p:txBody>
      </p:sp>
      <p:cxnSp>
        <p:nvCxnSpPr>
          <p:cNvPr id="39" name="Straight Arrow Connector 38"/>
          <p:cNvCxnSpPr>
            <a:stCxn id="14" idx="5"/>
            <a:endCxn id="38" idx="0"/>
          </p:cNvCxnSpPr>
          <p:nvPr/>
        </p:nvCxnSpPr>
        <p:spPr>
          <a:xfrm>
            <a:off x="3405321" y="2817601"/>
            <a:ext cx="362580" cy="357663"/>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6162002" y="1995297"/>
            <a:ext cx="1429222" cy="2288743"/>
          </a:xfrm>
          <a:prstGeom prst="line">
            <a:avLst/>
          </a:prstGeom>
          <a:ln w="254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074533" y="2310867"/>
            <a:ext cx="2516691" cy="570849"/>
          </a:xfrm>
          <a:prstGeom prst="line">
            <a:avLst/>
          </a:prstGeom>
          <a:ln w="254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6248617" y="2769058"/>
            <a:ext cx="461705" cy="369332"/>
          </a:xfrm>
          <a:prstGeom prst="rect">
            <a:avLst/>
          </a:prstGeom>
          <a:noFill/>
        </p:spPr>
        <p:txBody>
          <a:bodyPr wrap="square" rtlCol="0">
            <a:spAutoFit/>
          </a:bodyPr>
          <a:lstStyle/>
          <a:p>
            <a:r>
              <a:rPr lang="en-AU" dirty="0">
                <a:solidFill>
                  <a:schemeClr val="accent3">
                    <a:lumMod val="75000"/>
                  </a:schemeClr>
                </a:solidFill>
              </a:rPr>
              <a:t>D1</a:t>
            </a:r>
          </a:p>
        </p:txBody>
      </p:sp>
      <p:sp>
        <p:nvSpPr>
          <p:cNvPr id="41" name="TextBox 40"/>
          <p:cNvSpPr txBox="1"/>
          <p:nvPr/>
        </p:nvSpPr>
        <p:spPr>
          <a:xfrm>
            <a:off x="6685464" y="2512384"/>
            <a:ext cx="461705" cy="369332"/>
          </a:xfrm>
          <a:prstGeom prst="rect">
            <a:avLst/>
          </a:prstGeom>
          <a:noFill/>
        </p:spPr>
        <p:txBody>
          <a:bodyPr wrap="square" rtlCol="0">
            <a:spAutoFit/>
          </a:bodyPr>
          <a:lstStyle/>
          <a:p>
            <a:r>
              <a:rPr lang="en-AU" dirty="0">
                <a:solidFill>
                  <a:schemeClr val="accent3">
                    <a:lumMod val="75000"/>
                  </a:schemeClr>
                </a:solidFill>
              </a:rPr>
              <a:t>D2</a:t>
            </a:r>
          </a:p>
        </p:txBody>
      </p:sp>
      <p:sp>
        <p:nvSpPr>
          <p:cNvPr id="42" name="TextBox 41"/>
          <p:cNvSpPr txBox="1"/>
          <p:nvPr/>
        </p:nvSpPr>
        <p:spPr>
          <a:xfrm>
            <a:off x="6570671" y="3226858"/>
            <a:ext cx="461705" cy="369332"/>
          </a:xfrm>
          <a:prstGeom prst="rect">
            <a:avLst/>
          </a:prstGeom>
          <a:noFill/>
        </p:spPr>
        <p:txBody>
          <a:bodyPr wrap="square" rtlCol="0">
            <a:spAutoFit/>
          </a:bodyPr>
          <a:lstStyle/>
          <a:p>
            <a:r>
              <a:rPr lang="en-AU" dirty="0">
                <a:solidFill>
                  <a:schemeClr val="accent3">
                    <a:lumMod val="75000"/>
                  </a:schemeClr>
                </a:solidFill>
              </a:rPr>
              <a:t>C1</a:t>
            </a:r>
          </a:p>
        </p:txBody>
      </p:sp>
      <p:sp>
        <p:nvSpPr>
          <p:cNvPr id="43" name="TextBox 42"/>
          <p:cNvSpPr txBox="1"/>
          <p:nvPr/>
        </p:nvSpPr>
        <p:spPr>
          <a:xfrm>
            <a:off x="7007518" y="2970184"/>
            <a:ext cx="461705" cy="369332"/>
          </a:xfrm>
          <a:prstGeom prst="rect">
            <a:avLst/>
          </a:prstGeom>
          <a:noFill/>
        </p:spPr>
        <p:txBody>
          <a:bodyPr wrap="square" rtlCol="0">
            <a:spAutoFit/>
          </a:bodyPr>
          <a:lstStyle/>
          <a:p>
            <a:r>
              <a:rPr lang="en-AU" dirty="0">
                <a:solidFill>
                  <a:schemeClr val="accent3">
                    <a:lumMod val="75000"/>
                  </a:schemeClr>
                </a:solidFill>
              </a:rPr>
              <a:t>C2</a:t>
            </a:r>
          </a:p>
        </p:txBody>
      </p:sp>
      <p:sp>
        <p:nvSpPr>
          <p:cNvPr id="44" name="TextBox 43"/>
          <p:cNvSpPr txBox="1"/>
          <p:nvPr/>
        </p:nvSpPr>
        <p:spPr>
          <a:xfrm>
            <a:off x="5690667" y="2310867"/>
            <a:ext cx="461705" cy="369332"/>
          </a:xfrm>
          <a:prstGeom prst="rect">
            <a:avLst/>
          </a:prstGeom>
          <a:noFill/>
        </p:spPr>
        <p:txBody>
          <a:bodyPr wrap="square" rtlCol="0">
            <a:spAutoFit/>
          </a:bodyPr>
          <a:lstStyle/>
          <a:p>
            <a:r>
              <a:rPr lang="en-AU" dirty="0">
                <a:solidFill>
                  <a:schemeClr val="accent4">
                    <a:lumMod val="75000"/>
                  </a:schemeClr>
                </a:solidFill>
              </a:rPr>
              <a:t>E1</a:t>
            </a:r>
          </a:p>
        </p:txBody>
      </p:sp>
      <p:sp>
        <p:nvSpPr>
          <p:cNvPr id="45" name="TextBox 44"/>
          <p:cNvSpPr txBox="1"/>
          <p:nvPr/>
        </p:nvSpPr>
        <p:spPr>
          <a:xfrm>
            <a:off x="5901925" y="2699554"/>
            <a:ext cx="461705" cy="369332"/>
          </a:xfrm>
          <a:prstGeom prst="rect">
            <a:avLst/>
          </a:prstGeom>
          <a:noFill/>
        </p:spPr>
        <p:txBody>
          <a:bodyPr wrap="square" rtlCol="0">
            <a:spAutoFit/>
          </a:bodyPr>
          <a:lstStyle/>
          <a:p>
            <a:r>
              <a:rPr lang="en-AU" dirty="0">
                <a:solidFill>
                  <a:schemeClr val="accent4">
                    <a:lumMod val="75000"/>
                  </a:schemeClr>
                </a:solidFill>
              </a:rPr>
              <a:t>E2</a:t>
            </a:r>
          </a:p>
        </p:txBody>
      </p:sp>
      <p:sp>
        <p:nvSpPr>
          <p:cNvPr id="46" name="TextBox 45"/>
          <p:cNvSpPr txBox="1"/>
          <p:nvPr/>
        </p:nvSpPr>
        <p:spPr>
          <a:xfrm>
            <a:off x="6811771" y="2079855"/>
            <a:ext cx="461705" cy="369332"/>
          </a:xfrm>
          <a:prstGeom prst="rect">
            <a:avLst/>
          </a:prstGeom>
          <a:noFill/>
        </p:spPr>
        <p:txBody>
          <a:bodyPr wrap="square" rtlCol="0">
            <a:spAutoFit/>
          </a:bodyPr>
          <a:lstStyle/>
          <a:p>
            <a:r>
              <a:rPr lang="en-AU" dirty="0">
                <a:solidFill>
                  <a:schemeClr val="accent4">
                    <a:lumMod val="75000"/>
                  </a:schemeClr>
                </a:solidFill>
              </a:rPr>
              <a:t>F1</a:t>
            </a:r>
          </a:p>
        </p:txBody>
      </p:sp>
      <p:sp>
        <p:nvSpPr>
          <p:cNvPr id="47" name="TextBox 46"/>
          <p:cNvSpPr txBox="1"/>
          <p:nvPr/>
        </p:nvSpPr>
        <p:spPr>
          <a:xfrm>
            <a:off x="7006775" y="2363148"/>
            <a:ext cx="461705" cy="369332"/>
          </a:xfrm>
          <a:prstGeom prst="rect">
            <a:avLst/>
          </a:prstGeom>
          <a:noFill/>
        </p:spPr>
        <p:txBody>
          <a:bodyPr wrap="square" rtlCol="0">
            <a:spAutoFit/>
          </a:bodyPr>
          <a:lstStyle/>
          <a:p>
            <a:r>
              <a:rPr lang="en-AU" dirty="0">
                <a:solidFill>
                  <a:schemeClr val="accent4">
                    <a:lumMod val="75000"/>
                  </a:schemeClr>
                </a:solidFill>
              </a:rPr>
              <a:t>F2</a:t>
            </a:r>
          </a:p>
        </p:txBody>
      </p:sp>
      <p:sp>
        <p:nvSpPr>
          <p:cNvPr id="48" name="Oval 47"/>
          <p:cNvSpPr/>
          <p:nvPr/>
        </p:nvSpPr>
        <p:spPr>
          <a:xfrm>
            <a:off x="3902651" y="3764281"/>
            <a:ext cx="360041" cy="360041"/>
          </a:xfrm>
          <a:prstGeom prst="ellipse">
            <a:avLst/>
          </a:prstGeom>
          <a:solidFill>
            <a:schemeClr val="accent3">
              <a:lumMod val="75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AU" sz="1600" dirty="0">
                <a:solidFill>
                  <a:schemeClr val="tx2">
                    <a:lumMod val="20000"/>
                    <a:lumOff val="80000"/>
                  </a:schemeClr>
                </a:solidFill>
              </a:rPr>
              <a:t>C2</a:t>
            </a:r>
            <a:endParaRPr lang="en-AU" sz="1000" dirty="0">
              <a:solidFill>
                <a:schemeClr val="tx2">
                  <a:lumMod val="20000"/>
                  <a:lumOff val="80000"/>
                </a:schemeClr>
              </a:solidFill>
            </a:endParaRPr>
          </a:p>
        </p:txBody>
      </p:sp>
      <p:cxnSp>
        <p:nvCxnSpPr>
          <p:cNvPr id="49" name="Straight Arrow Connector 48"/>
          <p:cNvCxnSpPr>
            <a:stCxn id="38" idx="5"/>
            <a:endCxn id="48" idx="0"/>
          </p:cNvCxnSpPr>
          <p:nvPr/>
        </p:nvCxnSpPr>
        <p:spPr>
          <a:xfrm>
            <a:off x="3895194" y="3482578"/>
            <a:ext cx="187478" cy="281703"/>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3325594" y="3772721"/>
            <a:ext cx="360041" cy="360041"/>
          </a:xfrm>
          <a:prstGeom prst="ellipse">
            <a:avLst/>
          </a:prstGeom>
          <a:solidFill>
            <a:schemeClr val="accent3">
              <a:lumMod val="75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AU" sz="1600" dirty="0">
                <a:solidFill>
                  <a:schemeClr val="tx2">
                    <a:lumMod val="20000"/>
                    <a:lumOff val="80000"/>
                  </a:schemeClr>
                </a:solidFill>
              </a:rPr>
              <a:t>C1</a:t>
            </a:r>
            <a:endParaRPr lang="en-AU" sz="1000" dirty="0">
              <a:solidFill>
                <a:schemeClr val="tx2">
                  <a:lumMod val="20000"/>
                  <a:lumOff val="80000"/>
                </a:schemeClr>
              </a:solidFill>
            </a:endParaRPr>
          </a:p>
        </p:txBody>
      </p:sp>
      <p:cxnSp>
        <p:nvCxnSpPr>
          <p:cNvPr id="51" name="Straight Arrow Connector 50"/>
          <p:cNvCxnSpPr>
            <a:stCxn id="38" idx="3"/>
            <a:endCxn id="50" idx="0"/>
          </p:cNvCxnSpPr>
          <p:nvPr/>
        </p:nvCxnSpPr>
        <p:spPr>
          <a:xfrm flipH="1">
            <a:off x="3505615" y="3482578"/>
            <a:ext cx="134992" cy="290143"/>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2272184" y="3764280"/>
            <a:ext cx="360041" cy="360041"/>
          </a:xfrm>
          <a:prstGeom prst="ellipse">
            <a:avLst/>
          </a:prstGeom>
          <a:solidFill>
            <a:schemeClr val="accent3">
              <a:lumMod val="75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AU" sz="1600" dirty="0">
                <a:solidFill>
                  <a:schemeClr val="tx2">
                    <a:lumMod val="20000"/>
                    <a:lumOff val="80000"/>
                  </a:schemeClr>
                </a:solidFill>
              </a:rPr>
              <a:t>D2</a:t>
            </a:r>
            <a:endParaRPr lang="en-AU" sz="1000" dirty="0">
              <a:solidFill>
                <a:schemeClr val="tx2">
                  <a:lumMod val="20000"/>
                  <a:lumOff val="80000"/>
                </a:schemeClr>
              </a:solidFill>
            </a:endParaRPr>
          </a:p>
        </p:txBody>
      </p:sp>
      <p:cxnSp>
        <p:nvCxnSpPr>
          <p:cNvPr id="55" name="Straight Arrow Connector 54"/>
          <p:cNvCxnSpPr>
            <a:stCxn id="34" idx="5"/>
            <a:endCxn id="54" idx="0"/>
          </p:cNvCxnSpPr>
          <p:nvPr/>
        </p:nvCxnSpPr>
        <p:spPr>
          <a:xfrm>
            <a:off x="2066148" y="3482576"/>
            <a:ext cx="386057" cy="281704"/>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6" name="Oval 55"/>
          <p:cNvSpPr/>
          <p:nvPr/>
        </p:nvSpPr>
        <p:spPr>
          <a:xfrm>
            <a:off x="1246831" y="3765478"/>
            <a:ext cx="360041" cy="360041"/>
          </a:xfrm>
          <a:prstGeom prst="ellipse">
            <a:avLst/>
          </a:prstGeom>
          <a:solidFill>
            <a:schemeClr val="accent3">
              <a:lumMod val="75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AU" sz="1600" dirty="0">
                <a:solidFill>
                  <a:schemeClr val="tx2">
                    <a:lumMod val="20000"/>
                    <a:lumOff val="80000"/>
                  </a:schemeClr>
                </a:solidFill>
              </a:rPr>
              <a:t>D1</a:t>
            </a:r>
            <a:endParaRPr lang="en-AU" sz="1000" dirty="0">
              <a:solidFill>
                <a:schemeClr val="tx2">
                  <a:lumMod val="20000"/>
                  <a:lumOff val="80000"/>
                </a:schemeClr>
              </a:solidFill>
            </a:endParaRPr>
          </a:p>
        </p:txBody>
      </p:sp>
      <p:cxnSp>
        <p:nvCxnSpPr>
          <p:cNvPr id="57" name="Straight Arrow Connector 56"/>
          <p:cNvCxnSpPr>
            <a:stCxn id="34" idx="3"/>
            <a:endCxn id="56" idx="0"/>
          </p:cNvCxnSpPr>
          <p:nvPr/>
        </p:nvCxnSpPr>
        <p:spPr>
          <a:xfrm flipH="1">
            <a:off x="1426852" y="3482576"/>
            <a:ext cx="384709" cy="282902"/>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4" name="Oval 63"/>
          <p:cNvSpPr/>
          <p:nvPr/>
        </p:nvSpPr>
        <p:spPr>
          <a:xfrm>
            <a:off x="1529839" y="4251813"/>
            <a:ext cx="360041" cy="360041"/>
          </a:xfrm>
          <a:prstGeom prst="ellipse">
            <a:avLst/>
          </a:prstGeom>
          <a:solidFill>
            <a:schemeClr val="accent4">
              <a:lumMod val="75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AU" sz="1600" dirty="0">
                <a:solidFill>
                  <a:schemeClr val="tx2">
                    <a:lumMod val="20000"/>
                    <a:lumOff val="80000"/>
                  </a:schemeClr>
                </a:solidFill>
              </a:rPr>
              <a:t>E2</a:t>
            </a:r>
            <a:endParaRPr lang="en-AU" sz="1000" dirty="0">
              <a:solidFill>
                <a:schemeClr val="tx2">
                  <a:lumMod val="20000"/>
                  <a:lumOff val="80000"/>
                </a:schemeClr>
              </a:solidFill>
            </a:endParaRPr>
          </a:p>
        </p:txBody>
      </p:sp>
      <p:cxnSp>
        <p:nvCxnSpPr>
          <p:cNvPr id="65" name="Straight Arrow Connector 64"/>
          <p:cNvCxnSpPr>
            <a:stCxn id="56" idx="5"/>
            <a:endCxn id="64" idx="0"/>
          </p:cNvCxnSpPr>
          <p:nvPr/>
        </p:nvCxnSpPr>
        <p:spPr>
          <a:xfrm>
            <a:off x="1554145" y="4072792"/>
            <a:ext cx="155715" cy="179021"/>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6" name="Oval 65"/>
          <p:cNvSpPr/>
          <p:nvPr/>
        </p:nvSpPr>
        <p:spPr>
          <a:xfrm>
            <a:off x="932060" y="4245919"/>
            <a:ext cx="360041" cy="360041"/>
          </a:xfrm>
          <a:prstGeom prst="ellipse">
            <a:avLst/>
          </a:prstGeom>
          <a:solidFill>
            <a:schemeClr val="accent4">
              <a:lumMod val="75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AU" sz="1600" dirty="0">
                <a:solidFill>
                  <a:schemeClr val="tx2">
                    <a:lumMod val="20000"/>
                    <a:lumOff val="80000"/>
                  </a:schemeClr>
                </a:solidFill>
              </a:rPr>
              <a:t>E1</a:t>
            </a:r>
            <a:endParaRPr lang="en-AU" sz="1000" dirty="0">
              <a:solidFill>
                <a:schemeClr val="tx2">
                  <a:lumMod val="20000"/>
                  <a:lumOff val="80000"/>
                </a:schemeClr>
              </a:solidFill>
            </a:endParaRPr>
          </a:p>
        </p:txBody>
      </p:sp>
      <p:cxnSp>
        <p:nvCxnSpPr>
          <p:cNvPr id="67" name="Straight Arrow Connector 66"/>
          <p:cNvCxnSpPr>
            <a:stCxn id="56" idx="3"/>
            <a:endCxn id="66" idx="0"/>
          </p:cNvCxnSpPr>
          <p:nvPr/>
        </p:nvCxnSpPr>
        <p:spPr>
          <a:xfrm flipH="1">
            <a:off x="1112081" y="4072792"/>
            <a:ext cx="187477" cy="173127"/>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8" name="Oval 67"/>
          <p:cNvSpPr/>
          <p:nvPr/>
        </p:nvSpPr>
        <p:spPr>
          <a:xfrm>
            <a:off x="2555776" y="4245918"/>
            <a:ext cx="360041" cy="360041"/>
          </a:xfrm>
          <a:prstGeom prst="ellipse">
            <a:avLst/>
          </a:prstGeom>
          <a:solidFill>
            <a:schemeClr val="accent4">
              <a:lumMod val="75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AU" sz="1600" dirty="0">
                <a:solidFill>
                  <a:schemeClr val="tx2">
                    <a:lumMod val="20000"/>
                    <a:lumOff val="80000"/>
                  </a:schemeClr>
                </a:solidFill>
              </a:rPr>
              <a:t>F2</a:t>
            </a:r>
            <a:endParaRPr lang="en-AU" sz="1000" dirty="0">
              <a:solidFill>
                <a:schemeClr val="tx2">
                  <a:lumMod val="20000"/>
                  <a:lumOff val="80000"/>
                </a:schemeClr>
              </a:solidFill>
            </a:endParaRPr>
          </a:p>
        </p:txBody>
      </p:sp>
      <p:cxnSp>
        <p:nvCxnSpPr>
          <p:cNvPr id="69" name="Straight Arrow Connector 68"/>
          <p:cNvCxnSpPr>
            <a:stCxn id="54" idx="5"/>
            <a:endCxn id="68" idx="0"/>
          </p:cNvCxnSpPr>
          <p:nvPr/>
        </p:nvCxnSpPr>
        <p:spPr>
          <a:xfrm>
            <a:off x="2579498" y="4071594"/>
            <a:ext cx="156299" cy="174324"/>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0" name="Oval 69"/>
          <p:cNvSpPr/>
          <p:nvPr/>
        </p:nvSpPr>
        <p:spPr>
          <a:xfrm>
            <a:off x="2024191" y="4245919"/>
            <a:ext cx="360041" cy="360041"/>
          </a:xfrm>
          <a:prstGeom prst="ellipse">
            <a:avLst/>
          </a:prstGeom>
          <a:solidFill>
            <a:schemeClr val="accent4">
              <a:lumMod val="75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AU" sz="1600" dirty="0">
                <a:solidFill>
                  <a:schemeClr val="tx2">
                    <a:lumMod val="20000"/>
                    <a:lumOff val="80000"/>
                  </a:schemeClr>
                </a:solidFill>
              </a:rPr>
              <a:t>F1</a:t>
            </a:r>
            <a:endParaRPr lang="en-AU" sz="1000" dirty="0">
              <a:solidFill>
                <a:schemeClr val="tx2">
                  <a:lumMod val="20000"/>
                  <a:lumOff val="80000"/>
                </a:schemeClr>
              </a:solidFill>
            </a:endParaRPr>
          </a:p>
        </p:txBody>
      </p:sp>
      <p:cxnSp>
        <p:nvCxnSpPr>
          <p:cNvPr id="71" name="Straight Arrow Connector 70"/>
          <p:cNvCxnSpPr>
            <a:stCxn id="54" idx="3"/>
            <a:endCxn id="70" idx="0"/>
          </p:cNvCxnSpPr>
          <p:nvPr/>
        </p:nvCxnSpPr>
        <p:spPr>
          <a:xfrm flipH="1">
            <a:off x="2204212" y="4071594"/>
            <a:ext cx="120699" cy="174325"/>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3" name="Oval 52"/>
          <p:cNvSpPr/>
          <p:nvPr/>
        </p:nvSpPr>
        <p:spPr>
          <a:xfrm>
            <a:off x="5683257" y="2802141"/>
            <a:ext cx="405424" cy="405424"/>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8" name="Diamond 57"/>
          <p:cNvSpPr/>
          <p:nvPr/>
        </p:nvSpPr>
        <p:spPr>
          <a:xfrm>
            <a:off x="5074533" y="3038098"/>
            <a:ext cx="154147" cy="202320"/>
          </a:xfrm>
          <a:prstGeom prst="diamond">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9" name="Oval 58"/>
          <p:cNvSpPr/>
          <p:nvPr/>
        </p:nvSpPr>
        <p:spPr>
          <a:xfrm>
            <a:off x="5740791" y="2904613"/>
            <a:ext cx="72008" cy="96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0" name="Oval 59"/>
          <p:cNvSpPr/>
          <p:nvPr/>
        </p:nvSpPr>
        <p:spPr>
          <a:xfrm>
            <a:off x="5893191" y="3057013"/>
            <a:ext cx="72008" cy="96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1" name="Oval 60"/>
          <p:cNvSpPr/>
          <p:nvPr/>
        </p:nvSpPr>
        <p:spPr>
          <a:xfrm>
            <a:off x="5947779" y="2273870"/>
            <a:ext cx="72008" cy="96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2" name="Oval 61"/>
          <p:cNvSpPr/>
          <p:nvPr/>
        </p:nvSpPr>
        <p:spPr>
          <a:xfrm>
            <a:off x="6583975" y="2819611"/>
            <a:ext cx="72008" cy="96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3" name="Oval 62"/>
          <p:cNvSpPr/>
          <p:nvPr/>
        </p:nvSpPr>
        <p:spPr>
          <a:xfrm>
            <a:off x="5775451" y="3620804"/>
            <a:ext cx="72008" cy="96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2" name="Oval 71"/>
          <p:cNvSpPr/>
          <p:nvPr/>
        </p:nvSpPr>
        <p:spPr>
          <a:xfrm>
            <a:off x="7244181" y="2269525"/>
            <a:ext cx="72008" cy="96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3" name="Oval 72"/>
          <p:cNvSpPr/>
          <p:nvPr/>
        </p:nvSpPr>
        <p:spPr>
          <a:xfrm>
            <a:off x="5235206" y="2267790"/>
            <a:ext cx="72008" cy="96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74" name="Straight Arrow Connector 73"/>
          <p:cNvCxnSpPr>
            <a:stCxn id="58" idx="3"/>
          </p:cNvCxnSpPr>
          <p:nvPr/>
        </p:nvCxnSpPr>
        <p:spPr>
          <a:xfrm flipV="1">
            <a:off x="5228680" y="3051368"/>
            <a:ext cx="615394" cy="87890"/>
          </a:xfrm>
          <a:prstGeom prst="straightConnector1">
            <a:avLst/>
          </a:prstGeom>
          <a:ln w="60325">
            <a:solidFill>
              <a:schemeClr val="accent1">
                <a:shade val="95000"/>
                <a:satMod val="105000"/>
                <a:alpha val="41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5" name="Oval 74"/>
          <p:cNvSpPr/>
          <p:nvPr/>
        </p:nvSpPr>
        <p:spPr>
          <a:xfrm>
            <a:off x="5990395" y="3823161"/>
            <a:ext cx="72008" cy="96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6" name="Oval 75"/>
          <p:cNvSpPr/>
          <p:nvPr/>
        </p:nvSpPr>
        <p:spPr>
          <a:xfrm>
            <a:off x="5791489" y="3819250"/>
            <a:ext cx="72008" cy="96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7" name="Oval 76"/>
          <p:cNvSpPr/>
          <p:nvPr/>
        </p:nvSpPr>
        <p:spPr>
          <a:xfrm>
            <a:off x="5296571" y="4284040"/>
            <a:ext cx="72008" cy="96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8" name="Oval 77"/>
          <p:cNvSpPr/>
          <p:nvPr/>
        </p:nvSpPr>
        <p:spPr>
          <a:xfrm>
            <a:off x="6886206" y="2983955"/>
            <a:ext cx="72008" cy="96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9" name="Oval 78"/>
          <p:cNvSpPr/>
          <p:nvPr/>
        </p:nvSpPr>
        <p:spPr>
          <a:xfrm>
            <a:off x="6765519" y="2802141"/>
            <a:ext cx="72008" cy="96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2" name="Oval 81"/>
          <p:cNvSpPr/>
          <p:nvPr/>
        </p:nvSpPr>
        <p:spPr>
          <a:xfrm>
            <a:off x="1567417" y="4879579"/>
            <a:ext cx="72008" cy="96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83" name="Straight Arrow Connector 82"/>
          <p:cNvCxnSpPr>
            <a:stCxn id="64" idx="4"/>
            <a:endCxn id="82" idx="0"/>
          </p:cNvCxnSpPr>
          <p:nvPr/>
        </p:nvCxnSpPr>
        <p:spPr>
          <a:xfrm flipH="1">
            <a:off x="1603421" y="4611854"/>
            <a:ext cx="106439" cy="267725"/>
          </a:xfrm>
          <a:prstGeom prst="straightConnector1">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4" name="Oval 83"/>
          <p:cNvSpPr/>
          <p:nvPr/>
        </p:nvSpPr>
        <p:spPr>
          <a:xfrm>
            <a:off x="987096" y="3794061"/>
            <a:ext cx="72008" cy="96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85" name="Straight Arrow Connector 84"/>
          <p:cNvCxnSpPr>
            <a:stCxn id="24" idx="4"/>
            <a:endCxn id="84" idx="0"/>
          </p:cNvCxnSpPr>
          <p:nvPr/>
        </p:nvCxnSpPr>
        <p:spPr>
          <a:xfrm flipH="1">
            <a:off x="1023100" y="3535303"/>
            <a:ext cx="60517" cy="258758"/>
          </a:xfrm>
          <a:prstGeom prst="straightConnector1">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6" name="Oval 85"/>
          <p:cNvSpPr/>
          <p:nvPr/>
        </p:nvSpPr>
        <p:spPr>
          <a:xfrm>
            <a:off x="923677" y="4858895"/>
            <a:ext cx="72008" cy="96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87" name="Straight Arrow Connector 86"/>
          <p:cNvCxnSpPr>
            <a:stCxn id="66" idx="4"/>
            <a:endCxn id="86" idx="0"/>
          </p:cNvCxnSpPr>
          <p:nvPr/>
        </p:nvCxnSpPr>
        <p:spPr>
          <a:xfrm flipH="1">
            <a:off x="959681" y="4605960"/>
            <a:ext cx="152400" cy="252935"/>
          </a:xfrm>
          <a:prstGeom prst="straightConnector1">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8" name="Oval 87"/>
          <p:cNvSpPr/>
          <p:nvPr/>
        </p:nvSpPr>
        <p:spPr>
          <a:xfrm>
            <a:off x="1455262" y="4817878"/>
            <a:ext cx="72008" cy="96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89" name="Straight Arrow Connector 88"/>
          <p:cNvCxnSpPr>
            <a:stCxn id="64" idx="4"/>
          </p:cNvCxnSpPr>
          <p:nvPr/>
        </p:nvCxnSpPr>
        <p:spPr>
          <a:xfrm flipH="1">
            <a:off x="1519298" y="4611854"/>
            <a:ext cx="190562" cy="192144"/>
          </a:xfrm>
          <a:prstGeom prst="straightConnector1">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0" name="Oval 89"/>
          <p:cNvSpPr/>
          <p:nvPr/>
        </p:nvSpPr>
        <p:spPr>
          <a:xfrm>
            <a:off x="1755697" y="4879579"/>
            <a:ext cx="72008" cy="96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91" name="Straight Arrow Connector 90"/>
          <p:cNvCxnSpPr>
            <a:stCxn id="64" idx="4"/>
            <a:endCxn id="90" idx="0"/>
          </p:cNvCxnSpPr>
          <p:nvPr/>
        </p:nvCxnSpPr>
        <p:spPr>
          <a:xfrm>
            <a:off x="1709860" y="4611854"/>
            <a:ext cx="81841" cy="267725"/>
          </a:xfrm>
          <a:prstGeom prst="straightConnector1">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2" name="Oval 91"/>
          <p:cNvSpPr/>
          <p:nvPr/>
        </p:nvSpPr>
        <p:spPr>
          <a:xfrm>
            <a:off x="1067693" y="4895911"/>
            <a:ext cx="72008" cy="96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93" name="Straight Arrow Connector 92"/>
          <p:cNvCxnSpPr>
            <a:stCxn id="66" idx="4"/>
            <a:endCxn id="92" idx="0"/>
          </p:cNvCxnSpPr>
          <p:nvPr/>
        </p:nvCxnSpPr>
        <p:spPr>
          <a:xfrm flipH="1">
            <a:off x="1103697" y="4605960"/>
            <a:ext cx="8384" cy="289951"/>
          </a:xfrm>
          <a:prstGeom prst="straightConnector1">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4" name="Oval 93"/>
          <p:cNvSpPr/>
          <p:nvPr/>
        </p:nvSpPr>
        <p:spPr>
          <a:xfrm>
            <a:off x="2795245" y="3789327"/>
            <a:ext cx="72008" cy="96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95" name="Straight Arrow Connector 94"/>
          <p:cNvCxnSpPr>
            <a:stCxn id="36" idx="4"/>
            <a:endCxn id="94" idx="0"/>
          </p:cNvCxnSpPr>
          <p:nvPr/>
        </p:nvCxnSpPr>
        <p:spPr>
          <a:xfrm flipH="1">
            <a:off x="2831249" y="3535304"/>
            <a:ext cx="80212" cy="254023"/>
          </a:xfrm>
          <a:prstGeom prst="straightConnector1">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6" name="Oval 95"/>
          <p:cNvSpPr/>
          <p:nvPr/>
        </p:nvSpPr>
        <p:spPr>
          <a:xfrm>
            <a:off x="2933798" y="3837602"/>
            <a:ext cx="72008" cy="96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97" name="Straight Arrow Connector 96"/>
          <p:cNvCxnSpPr>
            <a:stCxn id="36" idx="4"/>
            <a:endCxn id="96" idx="0"/>
          </p:cNvCxnSpPr>
          <p:nvPr/>
        </p:nvCxnSpPr>
        <p:spPr>
          <a:xfrm>
            <a:off x="2911461" y="3535304"/>
            <a:ext cx="58341" cy="302298"/>
          </a:xfrm>
          <a:prstGeom prst="straightConnector1">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8" name="Oval 97"/>
          <p:cNvSpPr/>
          <p:nvPr/>
        </p:nvSpPr>
        <p:spPr>
          <a:xfrm>
            <a:off x="3072352" y="3770704"/>
            <a:ext cx="72008" cy="96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99" name="Straight Arrow Connector 98"/>
          <p:cNvCxnSpPr>
            <a:stCxn id="36" idx="4"/>
            <a:endCxn id="98" idx="0"/>
          </p:cNvCxnSpPr>
          <p:nvPr/>
        </p:nvCxnSpPr>
        <p:spPr>
          <a:xfrm>
            <a:off x="2911461" y="3535304"/>
            <a:ext cx="196895" cy="235400"/>
          </a:xfrm>
          <a:prstGeom prst="straightConnector1">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0" name="Oval 99"/>
          <p:cNvSpPr/>
          <p:nvPr/>
        </p:nvSpPr>
        <p:spPr>
          <a:xfrm>
            <a:off x="4040859" y="4332315"/>
            <a:ext cx="72008" cy="96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01" name="Straight Arrow Connector 100"/>
          <p:cNvCxnSpPr>
            <a:stCxn id="48" idx="4"/>
            <a:endCxn id="100" idx="0"/>
          </p:cNvCxnSpPr>
          <p:nvPr/>
        </p:nvCxnSpPr>
        <p:spPr>
          <a:xfrm flipH="1">
            <a:off x="4076863" y="4124322"/>
            <a:ext cx="5809" cy="207993"/>
          </a:xfrm>
          <a:prstGeom prst="straightConnector1">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4" name="Oval 103"/>
          <p:cNvSpPr/>
          <p:nvPr/>
        </p:nvSpPr>
        <p:spPr>
          <a:xfrm>
            <a:off x="2156604" y="4850199"/>
            <a:ext cx="72008" cy="96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05" name="Straight Arrow Connector 104"/>
          <p:cNvCxnSpPr>
            <a:stCxn id="70" idx="4"/>
            <a:endCxn id="104" idx="0"/>
          </p:cNvCxnSpPr>
          <p:nvPr/>
        </p:nvCxnSpPr>
        <p:spPr>
          <a:xfrm flipH="1">
            <a:off x="2192608" y="4605960"/>
            <a:ext cx="11604" cy="244239"/>
          </a:xfrm>
          <a:prstGeom prst="straightConnector1">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6" name="Oval 105"/>
          <p:cNvSpPr/>
          <p:nvPr/>
        </p:nvSpPr>
        <p:spPr>
          <a:xfrm>
            <a:off x="2709610" y="4858895"/>
            <a:ext cx="72008" cy="96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07" name="Straight Arrow Connector 106"/>
          <p:cNvCxnSpPr>
            <a:stCxn id="68" idx="4"/>
            <a:endCxn id="106" idx="0"/>
          </p:cNvCxnSpPr>
          <p:nvPr/>
        </p:nvCxnSpPr>
        <p:spPr>
          <a:xfrm>
            <a:off x="2735797" y="4605959"/>
            <a:ext cx="9817" cy="252936"/>
          </a:xfrm>
          <a:prstGeom prst="straightConnector1">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3328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a:t>BSP Tree - Conclusion</a:t>
            </a:r>
            <a:endParaRPr lang="en-AU" dirty="0"/>
          </a:p>
        </p:txBody>
      </p:sp>
      <p:sp>
        <p:nvSpPr>
          <p:cNvPr id="5" name="Content Placeholder 4"/>
          <p:cNvSpPr>
            <a:spLocks noGrp="1"/>
          </p:cNvSpPr>
          <p:nvPr>
            <p:ph idx="10"/>
          </p:nvPr>
        </p:nvSpPr>
        <p:spPr/>
        <p:txBody>
          <a:bodyPr>
            <a:normAutofit fontScale="70000" lnSpcReduction="20000"/>
          </a:bodyPr>
          <a:lstStyle/>
          <a:p>
            <a:r>
              <a:rPr lang="en-AU" dirty="0"/>
              <a:t>Advantages:</a:t>
            </a:r>
          </a:p>
          <a:p>
            <a:pPr lvl="1"/>
            <a:r>
              <a:rPr lang="en-AU" dirty="0"/>
              <a:t>Works well in enclosed spaces where the area is naturally split by level geometry</a:t>
            </a:r>
          </a:p>
          <a:p>
            <a:pPr lvl="1"/>
            <a:r>
              <a:rPr lang="en-AU" dirty="0"/>
              <a:t>The plains can be oriented in any direction and with any origin so spaces can be efficiently divided up</a:t>
            </a:r>
          </a:p>
          <a:p>
            <a:pPr lvl="1"/>
            <a:r>
              <a:rPr lang="en-AU" dirty="0"/>
              <a:t>Algorithm is fairly simple</a:t>
            </a:r>
          </a:p>
          <a:p>
            <a:r>
              <a:rPr lang="en-AU" dirty="0"/>
              <a:t>Disadvantages:</a:t>
            </a:r>
          </a:p>
          <a:p>
            <a:pPr lvl="1"/>
            <a:r>
              <a:rPr lang="en-AU" dirty="0"/>
              <a:t>Quite slow to compute</a:t>
            </a:r>
          </a:p>
          <a:p>
            <a:pPr lvl="1"/>
            <a:r>
              <a:rPr lang="en-AU" dirty="0"/>
              <a:t>There is no right or wrong way to choose splitting planes so more sophisticated algorithms spend a lot of time trying to create balanced trees</a:t>
            </a:r>
          </a:p>
          <a:p>
            <a:pPr lvl="1"/>
            <a:r>
              <a:rPr lang="en-AU" dirty="0"/>
              <a:t>Doesn’t work well for large open spaces</a:t>
            </a:r>
          </a:p>
          <a:p>
            <a:pPr lvl="1"/>
            <a:r>
              <a:rPr lang="en-AU" dirty="0"/>
              <a:t>Better methods have been found so not used very often these days</a:t>
            </a:r>
          </a:p>
        </p:txBody>
      </p:sp>
    </p:spTree>
    <p:extLst>
      <p:ext uri="{BB962C8B-B14F-4D97-AF65-F5344CB8AC3E}">
        <p14:creationId xmlns:p14="http://schemas.microsoft.com/office/powerpoint/2010/main" val="6430132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a:t>K-D Trees</a:t>
            </a:r>
          </a:p>
        </p:txBody>
      </p:sp>
      <p:sp>
        <p:nvSpPr>
          <p:cNvPr id="5" name="Content Placeholder 4"/>
          <p:cNvSpPr>
            <a:spLocks noGrp="1"/>
          </p:cNvSpPr>
          <p:nvPr>
            <p:ph idx="10"/>
          </p:nvPr>
        </p:nvSpPr>
        <p:spPr>
          <a:xfrm>
            <a:off x="323850" y="1203325"/>
            <a:ext cx="4896323" cy="3384649"/>
          </a:xfrm>
        </p:spPr>
        <p:txBody>
          <a:bodyPr>
            <a:normAutofit fontScale="85000" lnSpcReduction="20000"/>
          </a:bodyPr>
          <a:lstStyle/>
          <a:p>
            <a:r>
              <a:rPr lang="en-AU" dirty="0"/>
              <a:t>Best thought of as a hybrid of BSP and Quad Tree</a:t>
            </a:r>
          </a:p>
          <a:p>
            <a:r>
              <a:rPr lang="en-AU" dirty="0"/>
              <a:t>Space is repeatedly split into two parts (like BSP tree)</a:t>
            </a:r>
          </a:p>
          <a:p>
            <a:r>
              <a:rPr lang="en-AU" dirty="0"/>
              <a:t>But it is split along one of the axis</a:t>
            </a:r>
          </a:p>
          <a:p>
            <a:r>
              <a:rPr lang="en-AU" dirty="0"/>
              <a:t>A different axis is used on each iteration (x, y, x, y, x, y... etc.)</a:t>
            </a:r>
          </a:p>
          <a:p>
            <a:r>
              <a:rPr lang="en-AU" dirty="0"/>
              <a:t>Usually the median object in the list of objects is picked for the splitting plane</a:t>
            </a:r>
          </a:p>
        </p:txBody>
      </p:sp>
      <p:sp>
        <p:nvSpPr>
          <p:cNvPr id="7" name="Rectangle 6"/>
          <p:cNvSpPr/>
          <p:nvPr/>
        </p:nvSpPr>
        <p:spPr>
          <a:xfrm>
            <a:off x="5220174" y="1347614"/>
            <a:ext cx="2736304" cy="2736304"/>
          </a:xfrm>
          <a:prstGeom prst="rect">
            <a:avLst/>
          </a:prstGeom>
          <a:noFill/>
          <a:ln>
            <a:solidFill>
              <a:srgbClr val="FF000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Oval 8"/>
          <p:cNvSpPr/>
          <p:nvPr/>
        </p:nvSpPr>
        <p:spPr>
          <a:xfrm>
            <a:off x="5909706" y="2316743"/>
            <a:ext cx="72008" cy="96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Oval 9"/>
          <p:cNvSpPr/>
          <p:nvPr/>
        </p:nvSpPr>
        <p:spPr>
          <a:xfrm>
            <a:off x="6216774" y="2496851"/>
            <a:ext cx="72008" cy="96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Oval 10"/>
          <p:cNvSpPr/>
          <p:nvPr/>
        </p:nvSpPr>
        <p:spPr>
          <a:xfrm>
            <a:off x="6271362" y="1713708"/>
            <a:ext cx="72008" cy="96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Oval 11"/>
          <p:cNvSpPr/>
          <p:nvPr/>
        </p:nvSpPr>
        <p:spPr>
          <a:xfrm>
            <a:off x="6845533" y="2178344"/>
            <a:ext cx="72008" cy="96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Oval 12"/>
          <p:cNvSpPr/>
          <p:nvPr/>
        </p:nvSpPr>
        <p:spPr>
          <a:xfrm>
            <a:off x="6228184" y="3003798"/>
            <a:ext cx="72008" cy="96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Oval 13"/>
          <p:cNvSpPr/>
          <p:nvPr/>
        </p:nvSpPr>
        <p:spPr>
          <a:xfrm>
            <a:off x="7567764" y="1709363"/>
            <a:ext cx="72008" cy="96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Oval 14"/>
          <p:cNvSpPr/>
          <p:nvPr/>
        </p:nvSpPr>
        <p:spPr>
          <a:xfrm>
            <a:off x="5558789" y="1707628"/>
            <a:ext cx="72008" cy="96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Oval 16"/>
          <p:cNvSpPr/>
          <p:nvPr/>
        </p:nvSpPr>
        <p:spPr>
          <a:xfrm>
            <a:off x="6313978" y="3175522"/>
            <a:ext cx="72008" cy="96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Oval 17"/>
          <p:cNvSpPr/>
          <p:nvPr/>
        </p:nvSpPr>
        <p:spPr>
          <a:xfrm>
            <a:off x="6116299" y="3293239"/>
            <a:ext cx="72008" cy="96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Oval 18"/>
          <p:cNvSpPr/>
          <p:nvPr/>
        </p:nvSpPr>
        <p:spPr>
          <a:xfrm>
            <a:off x="5620154" y="3723878"/>
            <a:ext cx="72008" cy="96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Oval 19"/>
          <p:cNvSpPr/>
          <p:nvPr/>
        </p:nvSpPr>
        <p:spPr>
          <a:xfrm>
            <a:off x="7112363" y="2382167"/>
            <a:ext cx="72008" cy="96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Oval 20"/>
          <p:cNvSpPr/>
          <p:nvPr/>
        </p:nvSpPr>
        <p:spPr>
          <a:xfrm>
            <a:off x="7040355" y="2214189"/>
            <a:ext cx="72008" cy="96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22" name="Straight Connector 21"/>
          <p:cNvCxnSpPr/>
          <p:nvPr/>
        </p:nvCxnSpPr>
        <p:spPr>
          <a:xfrm>
            <a:off x="6876256" y="1347614"/>
            <a:ext cx="0" cy="2736304"/>
          </a:xfrm>
          <a:prstGeom prst="line">
            <a:avLst/>
          </a:prstGeom>
          <a:ln w="25400">
            <a:solidFill>
              <a:schemeClr val="accent1">
                <a:shade val="95000"/>
                <a:satMod val="105000"/>
                <a:alpha val="4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220174" y="2550969"/>
            <a:ext cx="1656082" cy="0"/>
          </a:xfrm>
          <a:prstGeom prst="line">
            <a:avLst/>
          </a:prstGeom>
          <a:ln w="25400">
            <a:solidFill>
              <a:schemeClr val="accent1">
                <a:shade val="95000"/>
                <a:satMod val="105000"/>
                <a:alpha val="4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6136382" y="2557896"/>
            <a:ext cx="12867" cy="1520552"/>
          </a:xfrm>
          <a:prstGeom prst="line">
            <a:avLst/>
          </a:prstGeom>
          <a:ln w="25400">
            <a:solidFill>
              <a:schemeClr val="accent1">
                <a:shade val="95000"/>
                <a:satMod val="105000"/>
                <a:alpha val="4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6876256" y="2249099"/>
            <a:ext cx="1080222" cy="13838"/>
          </a:xfrm>
          <a:prstGeom prst="line">
            <a:avLst/>
          </a:prstGeom>
          <a:ln w="25400">
            <a:solidFill>
              <a:schemeClr val="accent1">
                <a:shade val="95000"/>
                <a:satMod val="105000"/>
                <a:alpha val="4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5940152" y="1347614"/>
            <a:ext cx="0" cy="1196428"/>
          </a:xfrm>
          <a:prstGeom prst="line">
            <a:avLst/>
          </a:prstGeom>
          <a:ln w="25400">
            <a:solidFill>
              <a:schemeClr val="accent1">
                <a:shade val="95000"/>
                <a:satMod val="105000"/>
                <a:alpha val="4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149249" y="3219822"/>
            <a:ext cx="727007" cy="6898"/>
          </a:xfrm>
          <a:prstGeom prst="line">
            <a:avLst/>
          </a:prstGeom>
          <a:ln w="25400">
            <a:solidFill>
              <a:schemeClr val="accent1">
                <a:shade val="95000"/>
                <a:satMod val="105000"/>
                <a:alpha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29802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a:t>K-D Tree - Conclusion</a:t>
            </a:r>
            <a:endParaRPr lang="en-AU" dirty="0"/>
          </a:p>
        </p:txBody>
      </p:sp>
      <p:sp>
        <p:nvSpPr>
          <p:cNvPr id="5" name="Content Placeholder 4"/>
          <p:cNvSpPr>
            <a:spLocks noGrp="1"/>
          </p:cNvSpPr>
          <p:nvPr>
            <p:ph idx="10"/>
          </p:nvPr>
        </p:nvSpPr>
        <p:spPr/>
        <p:txBody>
          <a:bodyPr>
            <a:normAutofit fontScale="92500" lnSpcReduction="20000"/>
          </a:bodyPr>
          <a:lstStyle/>
          <a:p>
            <a:r>
              <a:rPr lang="en-AU" dirty="0"/>
              <a:t>Advantages:</a:t>
            </a:r>
          </a:p>
          <a:p>
            <a:pPr lvl="1"/>
            <a:r>
              <a:rPr lang="en-AU" dirty="0"/>
              <a:t>Straightforward to generate</a:t>
            </a:r>
          </a:p>
          <a:p>
            <a:pPr lvl="1"/>
            <a:r>
              <a:rPr lang="en-AU" dirty="0"/>
              <a:t>Easily creates a balanced tree</a:t>
            </a:r>
          </a:p>
          <a:p>
            <a:pPr lvl="1"/>
            <a:r>
              <a:rPr lang="en-AU" dirty="0"/>
              <a:t>Very efficient</a:t>
            </a:r>
          </a:p>
          <a:p>
            <a:r>
              <a:rPr lang="en-AU" dirty="0"/>
              <a:t>Disadvantages:</a:t>
            </a:r>
          </a:p>
          <a:p>
            <a:pPr lvl="1"/>
            <a:r>
              <a:rPr lang="en-AU" dirty="0"/>
              <a:t>Finding neighbouring cells is complex (approximate search algorithms are often used to improve performance)</a:t>
            </a:r>
          </a:p>
          <a:p>
            <a:pPr lvl="1"/>
            <a:r>
              <a:rPr lang="en-AU" dirty="0"/>
              <a:t>Does not work well in high dimensional spaces</a:t>
            </a:r>
          </a:p>
          <a:p>
            <a:pPr lvl="1"/>
            <a:r>
              <a:rPr lang="en-AU" dirty="0"/>
              <a:t>Quad and Oct trees have largely replaced it</a:t>
            </a:r>
          </a:p>
        </p:txBody>
      </p:sp>
    </p:spTree>
    <p:extLst>
      <p:ext uri="{BB962C8B-B14F-4D97-AF65-F5344CB8AC3E}">
        <p14:creationId xmlns:p14="http://schemas.microsoft.com/office/powerpoint/2010/main" val="39186638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a:t>Octree</a:t>
            </a:r>
          </a:p>
        </p:txBody>
      </p:sp>
      <p:sp>
        <p:nvSpPr>
          <p:cNvPr id="5" name="Content Placeholder 4"/>
          <p:cNvSpPr>
            <a:spLocks noGrp="1"/>
          </p:cNvSpPr>
          <p:nvPr>
            <p:ph idx="10"/>
          </p:nvPr>
        </p:nvSpPr>
        <p:spPr>
          <a:xfrm>
            <a:off x="323850" y="1203325"/>
            <a:ext cx="3888110" cy="3384649"/>
          </a:xfrm>
        </p:spPr>
        <p:txBody>
          <a:bodyPr>
            <a:normAutofit/>
          </a:bodyPr>
          <a:lstStyle/>
          <a:p>
            <a:r>
              <a:rPr lang="en-AU" dirty="0"/>
              <a:t>Works just like a quadtree, but in 3D</a:t>
            </a:r>
          </a:p>
          <a:p>
            <a:r>
              <a:rPr lang="en-AU" dirty="0"/>
              <a:t>Not much harder to implement</a:t>
            </a:r>
          </a:p>
          <a:p>
            <a:r>
              <a:rPr lang="en-AU" dirty="0"/>
              <a:t>Very efficient for partitioning 3D space</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5976" y="1131590"/>
            <a:ext cx="4210754" cy="3294915"/>
          </a:xfrm>
          <a:prstGeom prst="rect">
            <a:avLst/>
          </a:prstGeom>
        </p:spPr>
      </p:pic>
    </p:spTree>
    <p:extLst>
      <p:ext uri="{BB962C8B-B14F-4D97-AF65-F5344CB8AC3E}">
        <p14:creationId xmlns:p14="http://schemas.microsoft.com/office/powerpoint/2010/main" val="14997818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Summary</a:t>
            </a:r>
            <a:endParaRPr lang="en-AU" dirty="0"/>
          </a:p>
        </p:txBody>
      </p:sp>
      <p:sp>
        <p:nvSpPr>
          <p:cNvPr id="5" name="Content Placeholder 4"/>
          <p:cNvSpPr>
            <a:spLocks noGrp="1"/>
          </p:cNvSpPr>
          <p:nvPr>
            <p:ph idx="10"/>
          </p:nvPr>
        </p:nvSpPr>
        <p:spPr/>
        <p:txBody>
          <a:bodyPr/>
          <a:lstStyle/>
          <a:p>
            <a:r>
              <a:rPr lang="en-AU" dirty="0"/>
              <a:t>There are a lot of trees that were designed to solve a very specific problem</a:t>
            </a:r>
          </a:p>
          <a:p>
            <a:pPr lvl="1"/>
            <a:r>
              <a:rPr lang="en-AU" dirty="0"/>
              <a:t>Red-Black trees are very efficient for searches</a:t>
            </a:r>
          </a:p>
          <a:p>
            <a:pPr lvl="1"/>
            <a:r>
              <a:rPr lang="en-AU" dirty="0" err="1"/>
              <a:t>Quadtrees</a:t>
            </a:r>
            <a:r>
              <a:rPr lang="en-AU" dirty="0"/>
              <a:t> and </a:t>
            </a:r>
            <a:r>
              <a:rPr lang="en-AU" dirty="0" err="1"/>
              <a:t>Octress</a:t>
            </a:r>
            <a:r>
              <a:rPr lang="en-AU" dirty="0"/>
              <a:t> are very efficient for spatial partitioning</a:t>
            </a:r>
          </a:p>
          <a:p>
            <a:pPr lvl="1"/>
            <a:endParaRPr lang="en-AU" dirty="0"/>
          </a:p>
          <a:p>
            <a:r>
              <a:rPr lang="en-AU" dirty="0"/>
              <a:t>Use the tree that fits the situation</a:t>
            </a:r>
          </a:p>
        </p:txBody>
      </p:sp>
    </p:spTree>
    <p:extLst>
      <p:ext uri="{BB962C8B-B14F-4D97-AF65-F5344CB8AC3E}">
        <p14:creationId xmlns:p14="http://schemas.microsoft.com/office/powerpoint/2010/main" val="32279311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References</a:t>
            </a:r>
            <a:endParaRPr lang="en-AU" dirty="0"/>
          </a:p>
        </p:txBody>
      </p:sp>
      <p:sp>
        <p:nvSpPr>
          <p:cNvPr id="5" name="Content Placeholder 4"/>
          <p:cNvSpPr>
            <a:spLocks noGrp="1"/>
          </p:cNvSpPr>
          <p:nvPr>
            <p:ph idx="10"/>
          </p:nvPr>
        </p:nvSpPr>
        <p:spPr/>
        <p:txBody>
          <a:bodyPr>
            <a:normAutofit fontScale="70000" lnSpcReduction="20000"/>
          </a:bodyPr>
          <a:lstStyle/>
          <a:p>
            <a:r>
              <a:rPr lang="en-AU" dirty="0" err="1"/>
              <a:t>Sedgewick</a:t>
            </a:r>
            <a:r>
              <a:rPr lang="en-AU" dirty="0"/>
              <a:t>, R, </a:t>
            </a:r>
            <a:r>
              <a:rPr lang="en-AU" i="1" dirty="0"/>
              <a:t>Left-leaning Red-Black Trees</a:t>
            </a:r>
            <a:r>
              <a:rPr lang="en-AU" dirty="0"/>
              <a:t>, Department of Computer </a:t>
            </a:r>
            <a:r>
              <a:rPr lang="en-AU" dirty="0" err="1"/>
              <a:t>Sciece</a:t>
            </a:r>
            <a:r>
              <a:rPr lang="en-AU" dirty="0"/>
              <a:t>, Princeton University</a:t>
            </a:r>
          </a:p>
          <a:p>
            <a:pPr lvl="1"/>
            <a:r>
              <a:rPr lang="en-AU" dirty="0">
                <a:hlinkClick r:id="rId2"/>
              </a:rPr>
              <a:t>https://www.cs.princeton.edu/~rs/talks/LLRB/LLRB.pdf</a:t>
            </a:r>
            <a:endParaRPr lang="en-AU" dirty="0"/>
          </a:p>
          <a:p>
            <a:pPr lvl="1"/>
            <a:endParaRPr lang="en-AU" dirty="0"/>
          </a:p>
          <a:p>
            <a:r>
              <a:rPr lang="en-AU" dirty="0" err="1"/>
              <a:t>Samet</a:t>
            </a:r>
            <a:r>
              <a:rPr lang="en-AU" dirty="0"/>
              <a:t>, H &amp; Webber, R, </a:t>
            </a:r>
            <a:r>
              <a:rPr lang="en-AU" i="1" dirty="0"/>
              <a:t>Storing a Collection of Polygons Using </a:t>
            </a:r>
            <a:r>
              <a:rPr lang="en-AU" i="1" dirty="0" err="1"/>
              <a:t>Quadtrees</a:t>
            </a:r>
            <a:r>
              <a:rPr lang="en-AU" dirty="0"/>
              <a:t>, University of Maryland &amp; Rutgers </a:t>
            </a:r>
            <a:r>
              <a:rPr lang="en-AU" dirty="0" err="1"/>
              <a:t>Univeristy</a:t>
            </a:r>
            <a:endParaRPr lang="en-AU" dirty="0"/>
          </a:p>
          <a:p>
            <a:pPr lvl="1"/>
            <a:r>
              <a:rPr lang="en-AU" dirty="0">
                <a:hlinkClick r:id="rId3"/>
              </a:rPr>
              <a:t>http://www.cs.umd.edu/~meesh/420/Notes/PMQuadtree/pm_quadtree_samet.pdf</a:t>
            </a:r>
            <a:endParaRPr lang="en-AU" dirty="0"/>
          </a:p>
          <a:p>
            <a:pPr lvl="1"/>
            <a:endParaRPr lang="en-AU" dirty="0"/>
          </a:p>
          <a:p>
            <a:r>
              <a:rPr lang="en-AU" dirty="0" err="1"/>
              <a:t>Shimer</a:t>
            </a:r>
            <a:r>
              <a:rPr lang="en-AU" dirty="0"/>
              <a:t>, C 1997, </a:t>
            </a:r>
            <a:r>
              <a:rPr lang="en-AU" i="1" dirty="0"/>
              <a:t>Binary Space Partition Trees</a:t>
            </a:r>
            <a:r>
              <a:rPr lang="en-AU" dirty="0"/>
              <a:t>, Advanced Topics in Computer Graphics</a:t>
            </a:r>
          </a:p>
          <a:p>
            <a:pPr lvl="1"/>
            <a:r>
              <a:rPr lang="en-AU" dirty="0">
                <a:hlinkClick r:id="rId4"/>
              </a:rPr>
              <a:t>http://web.cs.wpi.edu/~matt/courses/cs563/talks/bsp/bsp.html</a:t>
            </a:r>
            <a:endParaRPr lang="en-AU" dirty="0"/>
          </a:p>
        </p:txBody>
      </p:sp>
    </p:spTree>
    <p:extLst>
      <p:ext uri="{BB962C8B-B14F-4D97-AF65-F5344CB8AC3E}">
        <p14:creationId xmlns:p14="http://schemas.microsoft.com/office/powerpoint/2010/main" val="273200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a:t>Red-Black Trees</a:t>
            </a:r>
          </a:p>
        </p:txBody>
      </p:sp>
      <p:sp>
        <p:nvSpPr>
          <p:cNvPr id="5" name="Content Placeholder 4"/>
          <p:cNvSpPr>
            <a:spLocks noGrp="1"/>
          </p:cNvSpPr>
          <p:nvPr>
            <p:ph idx="10"/>
          </p:nvPr>
        </p:nvSpPr>
        <p:spPr/>
        <p:txBody>
          <a:bodyPr>
            <a:normAutofit fontScale="85000" lnSpcReduction="10000"/>
          </a:bodyPr>
          <a:lstStyle/>
          <a:p>
            <a:r>
              <a:rPr lang="en-AU" dirty="0"/>
              <a:t>Red-Black trees are a </a:t>
            </a:r>
            <a:r>
              <a:rPr lang="en-AU" dirty="0">
                <a:solidFill>
                  <a:srgbClr val="00B0F0"/>
                </a:solidFill>
              </a:rPr>
              <a:t>self-balancing</a:t>
            </a:r>
            <a:r>
              <a:rPr lang="en-AU" dirty="0"/>
              <a:t> form of binary tree</a:t>
            </a:r>
          </a:p>
          <a:p>
            <a:r>
              <a:rPr lang="en-AU" dirty="0"/>
              <a:t>The aim is to minimise how unbalanced the tree can become and so make it more efficient to search</a:t>
            </a:r>
          </a:p>
          <a:p>
            <a:r>
              <a:rPr lang="en-AU" dirty="0"/>
              <a:t>They are constructed like normal binary trees, except that each node contains an additional piece of data: its </a:t>
            </a:r>
            <a:r>
              <a:rPr lang="en-AU" dirty="0">
                <a:solidFill>
                  <a:srgbClr val="00B0F0"/>
                </a:solidFill>
              </a:rPr>
              <a:t>colour</a:t>
            </a:r>
            <a:r>
              <a:rPr lang="en-AU" dirty="0"/>
              <a:t>, usually described as </a:t>
            </a:r>
            <a:r>
              <a:rPr lang="en-AU" dirty="0">
                <a:solidFill>
                  <a:srgbClr val="00B0F0"/>
                </a:solidFill>
              </a:rPr>
              <a:t>red</a:t>
            </a:r>
            <a:r>
              <a:rPr lang="en-AU" dirty="0"/>
              <a:t> or </a:t>
            </a:r>
            <a:r>
              <a:rPr lang="en-AU" dirty="0">
                <a:solidFill>
                  <a:srgbClr val="00B0F0"/>
                </a:solidFill>
              </a:rPr>
              <a:t>black</a:t>
            </a:r>
            <a:endParaRPr lang="en-AU" dirty="0"/>
          </a:p>
          <a:p>
            <a:r>
              <a:rPr lang="en-AU" dirty="0"/>
              <a:t>We use the node’s colour to help rebalance the tree</a:t>
            </a:r>
          </a:p>
          <a:p>
            <a:r>
              <a:rPr lang="en-AU" dirty="0"/>
              <a:t>Red-Black trees are not perfectly balanced but usually considered “good enough”</a:t>
            </a:r>
          </a:p>
          <a:p>
            <a:pPr lvl="1"/>
            <a:endParaRPr lang="en-AU" dirty="0"/>
          </a:p>
        </p:txBody>
      </p:sp>
    </p:spTree>
    <p:extLst>
      <p:ext uri="{BB962C8B-B14F-4D97-AF65-F5344CB8AC3E}">
        <p14:creationId xmlns:p14="http://schemas.microsoft.com/office/powerpoint/2010/main" val="867464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a:t>Red-Black Trees - Rules</a:t>
            </a:r>
          </a:p>
        </p:txBody>
      </p:sp>
      <p:sp>
        <p:nvSpPr>
          <p:cNvPr id="5" name="Content Placeholder 4"/>
          <p:cNvSpPr>
            <a:spLocks noGrp="1"/>
          </p:cNvSpPr>
          <p:nvPr>
            <p:ph idx="4294967295"/>
          </p:nvPr>
        </p:nvSpPr>
        <p:spPr>
          <a:xfrm>
            <a:off x="4957813" y="1059443"/>
            <a:ext cx="3290406" cy="1490587"/>
          </a:xfrm>
          <a:prstGeom prst="rect">
            <a:avLst/>
          </a:prstGeom>
        </p:spPr>
        <p:txBody>
          <a:bodyPr>
            <a:normAutofit/>
          </a:bodyPr>
          <a:lstStyle/>
          <a:p>
            <a:pPr marL="0" indent="0">
              <a:buNone/>
            </a:pPr>
            <a:r>
              <a:rPr lang="en-AU" sz="2400" dirty="0"/>
              <a:t>The root node is always black.</a:t>
            </a:r>
          </a:p>
        </p:txBody>
      </p:sp>
      <p:sp>
        <p:nvSpPr>
          <p:cNvPr id="2" name="Oval 1"/>
          <p:cNvSpPr/>
          <p:nvPr/>
        </p:nvSpPr>
        <p:spPr>
          <a:xfrm>
            <a:off x="2813967" y="1341157"/>
            <a:ext cx="504056" cy="504056"/>
          </a:xfrm>
          <a:prstGeom prst="ellipse">
            <a:avLst/>
          </a:prstGeom>
          <a:solidFill>
            <a:schemeClr val="tx1"/>
          </a:solidFill>
          <a:ln w="254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b="1" dirty="0"/>
              <a:t>10</a:t>
            </a:r>
            <a:endParaRPr lang="en-AU" sz="900" b="1" dirty="0"/>
          </a:p>
        </p:txBody>
      </p:sp>
      <p:sp>
        <p:nvSpPr>
          <p:cNvPr id="6" name="Oval 5"/>
          <p:cNvSpPr/>
          <p:nvPr/>
        </p:nvSpPr>
        <p:spPr>
          <a:xfrm>
            <a:off x="1540567" y="2110096"/>
            <a:ext cx="504056" cy="504056"/>
          </a:xfrm>
          <a:prstGeom prst="ellipse">
            <a:avLst/>
          </a:prstGeom>
          <a:solidFill>
            <a:srgbClr val="FF000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b="1" dirty="0"/>
              <a:t>7</a:t>
            </a:r>
            <a:endParaRPr lang="en-AU" sz="900" b="1" dirty="0"/>
          </a:p>
        </p:txBody>
      </p:sp>
      <p:sp>
        <p:nvSpPr>
          <p:cNvPr id="7" name="Oval 6"/>
          <p:cNvSpPr/>
          <p:nvPr/>
        </p:nvSpPr>
        <p:spPr>
          <a:xfrm>
            <a:off x="4124042" y="2110096"/>
            <a:ext cx="504056" cy="504056"/>
          </a:xfrm>
          <a:prstGeom prst="ellipse">
            <a:avLst/>
          </a:prstGeom>
          <a:solidFill>
            <a:srgbClr val="FF000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900" b="1" dirty="0"/>
              <a:t>13</a:t>
            </a:r>
          </a:p>
        </p:txBody>
      </p:sp>
      <p:sp>
        <p:nvSpPr>
          <p:cNvPr id="8" name="Oval 7"/>
          <p:cNvSpPr/>
          <p:nvPr/>
        </p:nvSpPr>
        <p:spPr>
          <a:xfrm>
            <a:off x="903973" y="2928285"/>
            <a:ext cx="504056" cy="504056"/>
          </a:xfrm>
          <a:prstGeom prst="ellipse">
            <a:avLst/>
          </a:prstGeom>
          <a:solidFill>
            <a:schemeClr val="tx1"/>
          </a:solidFill>
          <a:ln w="254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b="1" dirty="0"/>
              <a:t>5</a:t>
            </a:r>
            <a:endParaRPr lang="en-AU" sz="900" b="1" dirty="0"/>
          </a:p>
        </p:txBody>
      </p:sp>
      <p:sp>
        <p:nvSpPr>
          <p:cNvPr id="9" name="Oval 8"/>
          <p:cNvSpPr/>
          <p:nvPr/>
        </p:nvSpPr>
        <p:spPr>
          <a:xfrm>
            <a:off x="2179467" y="2925748"/>
            <a:ext cx="504056" cy="504056"/>
          </a:xfrm>
          <a:prstGeom prst="ellipse">
            <a:avLst/>
          </a:prstGeom>
          <a:solidFill>
            <a:schemeClr val="tx1"/>
          </a:solidFill>
          <a:ln w="254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b="1" dirty="0"/>
              <a:t>8</a:t>
            </a:r>
            <a:endParaRPr lang="en-AU" sz="900" b="1" dirty="0"/>
          </a:p>
        </p:txBody>
      </p:sp>
      <p:sp>
        <p:nvSpPr>
          <p:cNvPr id="10" name="Oval 9"/>
          <p:cNvSpPr/>
          <p:nvPr/>
        </p:nvSpPr>
        <p:spPr>
          <a:xfrm>
            <a:off x="3318023" y="2923651"/>
            <a:ext cx="504056" cy="504056"/>
          </a:xfrm>
          <a:prstGeom prst="ellipse">
            <a:avLst/>
          </a:prstGeom>
          <a:solidFill>
            <a:schemeClr val="tx1"/>
          </a:solidFill>
          <a:ln w="254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b="1" dirty="0"/>
              <a:t>12</a:t>
            </a:r>
            <a:endParaRPr lang="en-AU" sz="900" b="1" dirty="0"/>
          </a:p>
        </p:txBody>
      </p:sp>
      <p:sp>
        <p:nvSpPr>
          <p:cNvPr id="11" name="Oval 10"/>
          <p:cNvSpPr/>
          <p:nvPr/>
        </p:nvSpPr>
        <p:spPr>
          <a:xfrm>
            <a:off x="4917882" y="2931002"/>
            <a:ext cx="504056" cy="504056"/>
          </a:xfrm>
          <a:prstGeom prst="ellipse">
            <a:avLst/>
          </a:prstGeom>
          <a:solidFill>
            <a:schemeClr val="tx1"/>
          </a:solidFill>
          <a:ln w="254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b="1" dirty="0"/>
              <a:t>16</a:t>
            </a:r>
            <a:endParaRPr lang="en-AU" sz="900" b="1" dirty="0"/>
          </a:p>
        </p:txBody>
      </p:sp>
      <p:sp>
        <p:nvSpPr>
          <p:cNvPr id="12" name="Oval 11"/>
          <p:cNvSpPr/>
          <p:nvPr/>
        </p:nvSpPr>
        <p:spPr>
          <a:xfrm>
            <a:off x="4453757" y="3707820"/>
            <a:ext cx="504056" cy="504056"/>
          </a:xfrm>
          <a:prstGeom prst="ellipse">
            <a:avLst/>
          </a:prstGeom>
          <a:solidFill>
            <a:srgbClr val="FF000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b="1" dirty="0"/>
              <a:t>15</a:t>
            </a:r>
            <a:endParaRPr lang="en-AU" sz="900" b="1" dirty="0"/>
          </a:p>
        </p:txBody>
      </p:sp>
      <p:cxnSp>
        <p:nvCxnSpPr>
          <p:cNvPr id="13" name="Straight Arrow Connector 12"/>
          <p:cNvCxnSpPr>
            <a:stCxn id="2" idx="3"/>
            <a:endCxn id="6" idx="0"/>
          </p:cNvCxnSpPr>
          <p:nvPr/>
        </p:nvCxnSpPr>
        <p:spPr>
          <a:xfrm flipH="1">
            <a:off x="1792595" y="1771396"/>
            <a:ext cx="1095189" cy="338700"/>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2" idx="5"/>
            <a:endCxn id="7" idx="0"/>
          </p:cNvCxnSpPr>
          <p:nvPr/>
        </p:nvCxnSpPr>
        <p:spPr>
          <a:xfrm>
            <a:off x="3244206" y="1771396"/>
            <a:ext cx="1131864" cy="338700"/>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 idx="3"/>
            <a:endCxn id="8" idx="0"/>
          </p:cNvCxnSpPr>
          <p:nvPr/>
        </p:nvCxnSpPr>
        <p:spPr>
          <a:xfrm flipH="1">
            <a:off x="1156001" y="2540335"/>
            <a:ext cx="458383" cy="387950"/>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 idx="5"/>
            <a:endCxn id="9" idx="0"/>
          </p:cNvCxnSpPr>
          <p:nvPr/>
        </p:nvCxnSpPr>
        <p:spPr>
          <a:xfrm>
            <a:off x="1970806" y="2540335"/>
            <a:ext cx="460689" cy="385413"/>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7" idx="5"/>
            <a:endCxn id="11" idx="0"/>
          </p:cNvCxnSpPr>
          <p:nvPr/>
        </p:nvCxnSpPr>
        <p:spPr>
          <a:xfrm>
            <a:off x="4554281" y="2540335"/>
            <a:ext cx="615629" cy="390667"/>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1" idx="3"/>
            <a:endCxn id="12" idx="0"/>
          </p:cNvCxnSpPr>
          <p:nvPr/>
        </p:nvCxnSpPr>
        <p:spPr>
          <a:xfrm flipH="1">
            <a:off x="4705785" y="3361241"/>
            <a:ext cx="285914" cy="346579"/>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7" idx="3"/>
            <a:endCxn id="10" idx="0"/>
          </p:cNvCxnSpPr>
          <p:nvPr/>
        </p:nvCxnSpPr>
        <p:spPr>
          <a:xfrm flipH="1">
            <a:off x="3570051" y="2540335"/>
            <a:ext cx="627808" cy="383316"/>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1" name="Oval 60"/>
          <p:cNvSpPr/>
          <p:nvPr/>
        </p:nvSpPr>
        <p:spPr>
          <a:xfrm>
            <a:off x="5506258" y="3692175"/>
            <a:ext cx="504056" cy="504056"/>
          </a:xfrm>
          <a:prstGeom prst="ellipse">
            <a:avLst/>
          </a:prstGeom>
          <a:solidFill>
            <a:srgbClr val="FF000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b="1" dirty="0"/>
              <a:t>18</a:t>
            </a:r>
            <a:endParaRPr lang="en-AU" sz="900" b="1" dirty="0"/>
          </a:p>
        </p:txBody>
      </p:sp>
      <p:sp>
        <p:nvSpPr>
          <p:cNvPr id="62" name="Oval 61"/>
          <p:cNvSpPr/>
          <p:nvPr/>
        </p:nvSpPr>
        <p:spPr>
          <a:xfrm>
            <a:off x="566374" y="3713543"/>
            <a:ext cx="504056" cy="504056"/>
          </a:xfrm>
          <a:prstGeom prst="ellipse">
            <a:avLst/>
          </a:prstGeom>
          <a:solidFill>
            <a:srgbClr val="FF000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b="1" dirty="0"/>
              <a:t>3</a:t>
            </a:r>
            <a:endParaRPr lang="en-AU" sz="900" b="1" dirty="0"/>
          </a:p>
        </p:txBody>
      </p:sp>
      <p:cxnSp>
        <p:nvCxnSpPr>
          <p:cNvPr id="63" name="Straight Arrow Connector 62"/>
          <p:cNvCxnSpPr>
            <a:stCxn id="8" idx="3"/>
            <a:endCxn id="62" idx="0"/>
          </p:cNvCxnSpPr>
          <p:nvPr/>
        </p:nvCxnSpPr>
        <p:spPr>
          <a:xfrm flipH="1">
            <a:off x="818402" y="3358524"/>
            <a:ext cx="159388" cy="355019"/>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11" idx="5"/>
            <a:endCxn id="61" idx="0"/>
          </p:cNvCxnSpPr>
          <p:nvPr/>
        </p:nvCxnSpPr>
        <p:spPr>
          <a:xfrm>
            <a:off x="5348121" y="3361241"/>
            <a:ext cx="410165" cy="330934"/>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p:nvPr/>
        </p:nvCxnSpPr>
        <p:spPr>
          <a:xfrm flipH="1">
            <a:off x="3475066" y="1268766"/>
            <a:ext cx="817778" cy="216024"/>
          </a:xfrm>
          <a:prstGeom prst="straightConnector1">
            <a:avLst/>
          </a:prstGeom>
          <a:ln w="82550">
            <a:tailEnd type="triangle"/>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85766" y="4495450"/>
            <a:ext cx="432048" cy="288032"/>
          </a:xfrm>
          <a:prstGeom prst="rect">
            <a:avLst/>
          </a:prstGeom>
          <a:solidFill>
            <a:schemeClr val="tx1"/>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a:t>null</a:t>
            </a:r>
          </a:p>
        </p:txBody>
      </p:sp>
      <p:sp>
        <p:nvSpPr>
          <p:cNvPr id="25" name="Rectangle 24"/>
          <p:cNvSpPr/>
          <p:nvPr/>
        </p:nvSpPr>
        <p:spPr>
          <a:xfrm>
            <a:off x="840619" y="4495450"/>
            <a:ext cx="432048" cy="288032"/>
          </a:xfrm>
          <a:prstGeom prst="rect">
            <a:avLst/>
          </a:prstGeom>
          <a:solidFill>
            <a:schemeClr val="tx1"/>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a:t>null</a:t>
            </a:r>
          </a:p>
        </p:txBody>
      </p:sp>
      <p:sp>
        <p:nvSpPr>
          <p:cNvPr id="26" name="Rectangle 25"/>
          <p:cNvSpPr/>
          <p:nvPr/>
        </p:nvSpPr>
        <p:spPr>
          <a:xfrm>
            <a:off x="1253014" y="3822325"/>
            <a:ext cx="432048" cy="288032"/>
          </a:xfrm>
          <a:prstGeom prst="rect">
            <a:avLst/>
          </a:prstGeom>
          <a:solidFill>
            <a:schemeClr val="tx1"/>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a:t>null</a:t>
            </a:r>
          </a:p>
        </p:txBody>
      </p:sp>
      <p:sp>
        <p:nvSpPr>
          <p:cNvPr id="27" name="Rectangle 26"/>
          <p:cNvSpPr/>
          <p:nvPr/>
        </p:nvSpPr>
        <p:spPr>
          <a:xfrm>
            <a:off x="1919590" y="3829503"/>
            <a:ext cx="432048" cy="288032"/>
          </a:xfrm>
          <a:prstGeom prst="rect">
            <a:avLst/>
          </a:prstGeom>
          <a:solidFill>
            <a:schemeClr val="tx1"/>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a:t>null</a:t>
            </a:r>
          </a:p>
        </p:txBody>
      </p:sp>
      <p:sp>
        <p:nvSpPr>
          <p:cNvPr id="28" name="Rectangle 27"/>
          <p:cNvSpPr/>
          <p:nvPr/>
        </p:nvSpPr>
        <p:spPr>
          <a:xfrm>
            <a:off x="2481793" y="3822325"/>
            <a:ext cx="432048" cy="288032"/>
          </a:xfrm>
          <a:prstGeom prst="rect">
            <a:avLst/>
          </a:prstGeom>
          <a:solidFill>
            <a:schemeClr val="tx1"/>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a:t>null</a:t>
            </a:r>
          </a:p>
        </p:txBody>
      </p:sp>
      <p:sp>
        <p:nvSpPr>
          <p:cNvPr id="29" name="Rectangle 28"/>
          <p:cNvSpPr/>
          <p:nvPr/>
        </p:nvSpPr>
        <p:spPr>
          <a:xfrm>
            <a:off x="3069850" y="3822325"/>
            <a:ext cx="432048" cy="288032"/>
          </a:xfrm>
          <a:prstGeom prst="rect">
            <a:avLst/>
          </a:prstGeom>
          <a:solidFill>
            <a:schemeClr val="tx1"/>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a:t>null</a:t>
            </a:r>
          </a:p>
        </p:txBody>
      </p:sp>
      <p:sp>
        <p:nvSpPr>
          <p:cNvPr id="30" name="Rectangle 29"/>
          <p:cNvSpPr/>
          <p:nvPr/>
        </p:nvSpPr>
        <p:spPr>
          <a:xfrm>
            <a:off x="3630707" y="3815832"/>
            <a:ext cx="432048" cy="288032"/>
          </a:xfrm>
          <a:prstGeom prst="rect">
            <a:avLst/>
          </a:prstGeom>
          <a:solidFill>
            <a:schemeClr val="tx1"/>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a:t>null</a:t>
            </a:r>
          </a:p>
        </p:txBody>
      </p:sp>
      <p:sp>
        <p:nvSpPr>
          <p:cNvPr id="31" name="Rectangle 30"/>
          <p:cNvSpPr/>
          <p:nvPr/>
        </p:nvSpPr>
        <p:spPr>
          <a:xfrm>
            <a:off x="4750903" y="4484638"/>
            <a:ext cx="432048" cy="288032"/>
          </a:xfrm>
          <a:prstGeom prst="rect">
            <a:avLst/>
          </a:prstGeom>
          <a:solidFill>
            <a:schemeClr val="tx1"/>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a:t>null</a:t>
            </a:r>
          </a:p>
        </p:txBody>
      </p:sp>
      <p:sp>
        <p:nvSpPr>
          <p:cNvPr id="32" name="Rectangle 31"/>
          <p:cNvSpPr/>
          <p:nvPr/>
        </p:nvSpPr>
        <p:spPr>
          <a:xfrm>
            <a:off x="4203538" y="4484417"/>
            <a:ext cx="432048" cy="288032"/>
          </a:xfrm>
          <a:prstGeom prst="rect">
            <a:avLst/>
          </a:prstGeom>
          <a:solidFill>
            <a:schemeClr val="tx1"/>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a:t>null</a:t>
            </a:r>
          </a:p>
        </p:txBody>
      </p:sp>
      <p:sp>
        <p:nvSpPr>
          <p:cNvPr id="33" name="Rectangle 32"/>
          <p:cNvSpPr/>
          <p:nvPr/>
        </p:nvSpPr>
        <p:spPr>
          <a:xfrm>
            <a:off x="5298268" y="4485879"/>
            <a:ext cx="432048" cy="288032"/>
          </a:xfrm>
          <a:prstGeom prst="rect">
            <a:avLst/>
          </a:prstGeom>
          <a:solidFill>
            <a:schemeClr val="tx1"/>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a:t>null</a:t>
            </a:r>
          </a:p>
        </p:txBody>
      </p:sp>
      <p:sp>
        <p:nvSpPr>
          <p:cNvPr id="34" name="Rectangle 33"/>
          <p:cNvSpPr/>
          <p:nvPr/>
        </p:nvSpPr>
        <p:spPr>
          <a:xfrm>
            <a:off x="5853121" y="4484638"/>
            <a:ext cx="432048" cy="288032"/>
          </a:xfrm>
          <a:prstGeom prst="rect">
            <a:avLst/>
          </a:prstGeom>
          <a:solidFill>
            <a:schemeClr val="tx1"/>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a:t>null</a:t>
            </a:r>
          </a:p>
        </p:txBody>
      </p:sp>
      <p:cxnSp>
        <p:nvCxnSpPr>
          <p:cNvPr id="35" name="Straight Arrow Connector 34"/>
          <p:cNvCxnSpPr>
            <a:stCxn id="62" idx="3"/>
            <a:endCxn id="3" idx="0"/>
          </p:cNvCxnSpPr>
          <p:nvPr/>
        </p:nvCxnSpPr>
        <p:spPr>
          <a:xfrm flipH="1">
            <a:off x="501790" y="4143782"/>
            <a:ext cx="138401" cy="351668"/>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62" idx="5"/>
            <a:endCxn id="25" idx="0"/>
          </p:cNvCxnSpPr>
          <p:nvPr/>
        </p:nvCxnSpPr>
        <p:spPr>
          <a:xfrm>
            <a:off x="996613" y="4143782"/>
            <a:ext cx="60030" cy="351668"/>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8" idx="5"/>
            <a:endCxn id="26" idx="0"/>
          </p:cNvCxnSpPr>
          <p:nvPr/>
        </p:nvCxnSpPr>
        <p:spPr>
          <a:xfrm>
            <a:off x="1334212" y="3358524"/>
            <a:ext cx="134826" cy="463801"/>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9" idx="3"/>
            <a:endCxn id="27" idx="0"/>
          </p:cNvCxnSpPr>
          <p:nvPr/>
        </p:nvCxnSpPr>
        <p:spPr>
          <a:xfrm flipH="1">
            <a:off x="2135614" y="3355987"/>
            <a:ext cx="117670" cy="473516"/>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9" idx="5"/>
            <a:endCxn id="28" idx="0"/>
          </p:cNvCxnSpPr>
          <p:nvPr/>
        </p:nvCxnSpPr>
        <p:spPr>
          <a:xfrm>
            <a:off x="2609706" y="3355987"/>
            <a:ext cx="88111" cy="466338"/>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0" idx="3"/>
            <a:endCxn id="29" idx="0"/>
          </p:cNvCxnSpPr>
          <p:nvPr/>
        </p:nvCxnSpPr>
        <p:spPr>
          <a:xfrm flipH="1">
            <a:off x="3285874" y="3353890"/>
            <a:ext cx="105966" cy="468435"/>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0" idx="5"/>
            <a:endCxn id="30" idx="0"/>
          </p:cNvCxnSpPr>
          <p:nvPr/>
        </p:nvCxnSpPr>
        <p:spPr>
          <a:xfrm>
            <a:off x="3748262" y="3353890"/>
            <a:ext cx="98469" cy="461942"/>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2" idx="3"/>
            <a:endCxn id="32" idx="0"/>
          </p:cNvCxnSpPr>
          <p:nvPr/>
        </p:nvCxnSpPr>
        <p:spPr>
          <a:xfrm flipH="1">
            <a:off x="4419562" y="4138059"/>
            <a:ext cx="108012" cy="346358"/>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2" idx="5"/>
            <a:endCxn id="31" idx="0"/>
          </p:cNvCxnSpPr>
          <p:nvPr/>
        </p:nvCxnSpPr>
        <p:spPr>
          <a:xfrm>
            <a:off x="4883996" y="4138059"/>
            <a:ext cx="82931" cy="346579"/>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61" idx="3"/>
            <a:endCxn id="33" idx="0"/>
          </p:cNvCxnSpPr>
          <p:nvPr/>
        </p:nvCxnSpPr>
        <p:spPr>
          <a:xfrm flipH="1">
            <a:off x="5514292" y="4122414"/>
            <a:ext cx="65783" cy="363465"/>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61" idx="5"/>
            <a:endCxn id="34" idx="0"/>
          </p:cNvCxnSpPr>
          <p:nvPr/>
        </p:nvCxnSpPr>
        <p:spPr>
          <a:xfrm>
            <a:off x="5936497" y="4122414"/>
            <a:ext cx="132648" cy="362224"/>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3777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a:t>Red-Black Trees - Rules</a:t>
            </a:r>
          </a:p>
        </p:txBody>
      </p:sp>
      <p:sp>
        <p:nvSpPr>
          <p:cNvPr id="5" name="Content Placeholder 4"/>
          <p:cNvSpPr>
            <a:spLocks noGrp="1"/>
          </p:cNvSpPr>
          <p:nvPr>
            <p:ph idx="4294967295"/>
          </p:nvPr>
        </p:nvSpPr>
        <p:spPr>
          <a:xfrm>
            <a:off x="4957813" y="1134887"/>
            <a:ext cx="3794462" cy="1490587"/>
          </a:xfrm>
          <a:prstGeom prst="rect">
            <a:avLst/>
          </a:prstGeom>
        </p:spPr>
        <p:txBody>
          <a:bodyPr>
            <a:normAutofit/>
          </a:bodyPr>
          <a:lstStyle/>
          <a:p>
            <a:pPr marL="0" indent="0">
              <a:buNone/>
            </a:pPr>
            <a:r>
              <a:rPr lang="en-AU" sz="2400" dirty="0"/>
              <a:t>All ‘leaves’ (null pointers) are considered black no matter the colour of their parent.</a:t>
            </a:r>
          </a:p>
        </p:txBody>
      </p:sp>
      <p:sp>
        <p:nvSpPr>
          <p:cNvPr id="2" name="Oval 1"/>
          <p:cNvSpPr/>
          <p:nvPr/>
        </p:nvSpPr>
        <p:spPr>
          <a:xfrm>
            <a:off x="2813967" y="1341157"/>
            <a:ext cx="504056" cy="504056"/>
          </a:xfrm>
          <a:prstGeom prst="ellipse">
            <a:avLst/>
          </a:prstGeom>
          <a:solidFill>
            <a:schemeClr val="tx1"/>
          </a:solidFill>
          <a:ln w="254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b="1" dirty="0"/>
              <a:t>10</a:t>
            </a:r>
            <a:endParaRPr lang="en-AU" sz="900" b="1" dirty="0"/>
          </a:p>
        </p:txBody>
      </p:sp>
      <p:sp>
        <p:nvSpPr>
          <p:cNvPr id="6" name="Oval 5"/>
          <p:cNvSpPr/>
          <p:nvPr/>
        </p:nvSpPr>
        <p:spPr>
          <a:xfrm>
            <a:off x="1540567" y="2110096"/>
            <a:ext cx="504056" cy="504056"/>
          </a:xfrm>
          <a:prstGeom prst="ellipse">
            <a:avLst/>
          </a:prstGeom>
          <a:solidFill>
            <a:srgbClr val="FF000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b="1" dirty="0"/>
              <a:t>7</a:t>
            </a:r>
            <a:endParaRPr lang="en-AU" sz="900" b="1" dirty="0"/>
          </a:p>
        </p:txBody>
      </p:sp>
      <p:sp>
        <p:nvSpPr>
          <p:cNvPr id="7" name="Oval 6"/>
          <p:cNvSpPr/>
          <p:nvPr/>
        </p:nvSpPr>
        <p:spPr>
          <a:xfrm>
            <a:off x="4124042" y="2110096"/>
            <a:ext cx="504056" cy="504056"/>
          </a:xfrm>
          <a:prstGeom prst="ellipse">
            <a:avLst/>
          </a:prstGeom>
          <a:solidFill>
            <a:srgbClr val="FF000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900" b="1" dirty="0"/>
              <a:t>13</a:t>
            </a:r>
          </a:p>
        </p:txBody>
      </p:sp>
      <p:sp>
        <p:nvSpPr>
          <p:cNvPr id="8" name="Oval 7"/>
          <p:cNvSpPr/>
          <p:nvPr/>
        </p:nvSpPr>
        <p:spPr>
          <a:xfrm>
            <a:off x="903973" y="2928285"/>
            <a:ext cx="504056" cy="504056"/>
          </a:xfrm>
          <a:prstGeom prst="ellipse">
            <a:avLst/>
          </a:prstGeom>
          <a:solidFill>
            <a:schemeClr val="tx1"/>
          </a:solidFill>
          <a:ln w="254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b="1" dirty="0"/>
              <a:t>5</a:t>
            </a:r>
            <a:endParaRPr lang="en-AU" sz="900" b="1" dirty="0"/>
          </a:p>
        </p:txBody>
      </p:sp>
      <p:sp>
        <p:nvSpPr>
          <p:cNvPr id="9" name="Oval 8"/>
          <p:cNvSpPr/>
          <p:nvPr/>
        </p:nvSpPr>
        <p:spPr>
          <a:xfrm>
            <a:off x="2179467" y="2925748"/>
            <a:ext cx="504056" cy="504056"/>
          </a:xfrm>
          <a:prstGeom prst="ellipse">
            <a:avLst/>
          </a:prstGeom>
          <a:solidFill>
            <a:schemeClr val="tx1"/>
          </a:solidFill>
          <a:ln w="254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b="1" dirty="0"/>
              <a:t>8</a:t>
            </a:r>
            <a:endParaRPr lang="en-AU" sz="900" b="1" dirty="0"/>
          </a:p>
        </p:txBody>
      </p:sp>
      <p:sp>
        <p:nvSpPr>
          <p:cNvPr id="10" name="Oval 9"/>
          <p:cNvSpPr/>
          <p:nvPr/>
        </p:nvSpPr>
        <p:spPr>
          <a:xfrm>
            <a:off x="3318023" y="2923651"/>
            <a:ext cx="504056" cy="504056"/>
          </a:xfrm>
          <a:prstGeom prst="ellipse">
            <a:avLst/>
          </a:prstGeom>
          <a:solidFill>
            <a:schemeClr val="tx1"/>
          </a:solidFill>
          <a:ln w="254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b="1" dirty="0"/>
              <a:t>12</a:t>
            </a:r>
            <a:endParaRPr lang="en-AU" sz="900" b="1" dirty="0"/>
          </a:p>
        </p:txBody>
      </p:sp>
      <p:sp>
        <p:nvSpPr>
          <p:cNvPr id="11" name="Oval 10"/>
          <p:cNvSpPr/>
          <p:nvPr/>
        </p:nvSpPr>
        <p:spPr>
          <a:xfrm>
            <a:off x="4917882" y="2931002"/>
            <a:ext cx="504056" cy="504056"/>
          </a:xfrm>
          <a:prstGeom prst="ellipse">
            <a:avLst/>
          </a:prstGeom>
          <a:solidFill>
            <a:schemeClr val="tx1"/>
          </a:solidFill>
          <a:ln w="254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b="1" dirty="0"/>
              <a:t>16</a:t>
            </a:r>
            <a:endParaRPr lang="en-AU" sz="900" b="1" dirty="0"/>
          </a:p>
        </p:txBody>
      </p:sp>
      <p:sp>
        <p:nvSpPr>
          <p:cNvPr id="12" name="Oval 11"/>
          <p:cNvSpPr/>
          <p:nvPr/>
        </p:nvSpPr>
        <p:spPr>
          <a:xfrm>
            <a:off x="4453757" y="3707820"/>
            <a:ext cx="504056" cy="504056"/>
          </a:xfrm>
          <a:prstGeom prst="ellipse">
            <a:avLst/>
          </a:prstGeom>
          <a:solidFill>
            <a:srgbClr val="FF000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b="1" dirty="0"/>
              <a:t>15</a:t>
            </a:r>
            <a:endParaRPr lang="en-AU" sz="900" b="1" dirty="0"/>
          </a:p>
        </p:txBody>
      </p:sp>
      <p:cxnSp>
        <p:nvCxnSpPr>
          <p:cNvPr id="13" name="Straight Arrow Connector 12"/>
          <p:cNvCxnSpPr>
            <a:stCxn id="2" idx="3"/>
            <a:endCxn id="6" idx="0"/>
          </p:cNvCxnSpPr>
          <p:nvPr/>
        </p:nvCxnSpPr>
        <p:spPr>
          <a:xfrm flipH="1">
            <a:off x="1792595" y="1771396"/>
            <a:ext cx="1095189" cy="338700"/>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2" idx="5"/>
            <a:endCxn id="7" idx="0"/>
          </p:cNvCxnSpPr>
          <p:nvPr/>
        </p:nvCxnSpPr>
        <p:spPr>
          <a:xfrm>
            <a:off x="3244206" y="1771396"/>
            <a:ext cx="1131864" cy="338700"/>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 idx="3"/>
            <a:endCxn id="8" idx="0"/>
          </p:cNvCxnSpPr>
          <p:nvPr/>
        </p:nvCxnSpPr>
        <p:spPr>
          <a:xfrm flipH="1">
            <a:off x="1156001" y="2540335"/>
            <a:ext cx="458383" cy="387950"/>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 idx="5"/>
            <a:endCxn id="9" idx="0"/>
          </p:cNvCxnSpPr>
          <p:nvPr/>
        </p:nvCxnSpPr>
        <p:spPr>
          <a:xfrm>
            <a:off x="1970806" y="2540335"/>
            <a:ext cx="460689" cy="385413"/>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7" idx="5"/>
            <a:endCxn id="11" idx="0"/>
          </p:cNvCxnSpPr>
          <p:nvPr/>
        </p:nvCxnSpPr>
        <p:spPr>
          <a:xfrm>
            <a:off x="4554281" y="2540335"/>
            <a:ext cx="615629" cy="390667"/>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1" idx="3"/>
            <a:endCxn id="12" idx="0"/>
          </p:cNvCxnSpPr>
          <p:nvPr/>
        </p:nvCxnSpPr>
        <p:spPr>
          <a:xfrm flipH="1">
            <a:off x="4705785" y="3361241"/>
            <a:ext cx="285914" cy="346579"/>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7" idx="3"/>
            <a:endCxn id="10" idx="0"/>
          </p:cNvCxnSpPr>
          <p:nvPr/>
        </p:nvCxnSpPr>
        <p:spPr>
          <a:xfrm flipH="1">
            <a:off x="3570051" y="2540335"/>
            <a:ext cx="627808" cy="383316"/>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1" name="Oval 60"/>
          <p:cNvSpPr/>
          <p:nvPr/>
        </p:nvSpPr>
        <p:spPr>
          <a:xfrm>
            <a:off x="5506258" y="3692175"/>
            <a:ext cx="504056" cy="504056"/>
          </a:xfrm>
          <a:prstGeom prst="ellipse">
            <a:avLst/>
          </a:prstGeom>
          <a:solidFill>
            <a:srgbClr val="FF000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b="1" dirty="0"/>
              <a:t>18</a:t>
            </a:r>
            <a:endParaRPr lang="en-AU" sz="900" b="1" dirty="0"/>
          </a:p>
        </p:txBody>
      </p:sp>
      <p:sp>
        <p:nvSpPr>
          <p:cNvPr id="62" name="Oval 61"/>
          <p:cNvSpPr/>
          <p:nvPr/>
        </p:nvSpPr>
        <p:spPr>
          <a:xfrm>
            <a:off x="566374" y="3713543"/>
            <a:ext cx="504056" cy="504056"/>
          </a:xfrm>
          <a:prstGeom prst="ellipse">
            <a:avLst/>
          </a:prstGeom>
          <a:solidFill>
            <a:srgbClr val="FF000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b="1" dirty="0"/>
              <a:t>3</a:t>
            </a:r>
            <a:endParaRPr lang="en-AU" sz="900" b="1" dirty="0"/>
          </a:p>
        </p:txBody>
      </p:sp>
      <p:cxnSp>
        <p:nvCxnSpPr>
          <p:cNvPr id="63" name="Straight Arrow Connector 62"/>
          <p:cNvCxnSpPr>
            <a:stCxn id="8" idx="3"/>
            <a:endCxn id="62" idx="0"/>
          </p:cNvCxnSpPr>
          <p:nvPr/>
        </p:nvCxnSpPr>
        <p:spPr>
          <a:xfrm flipH="1">
            <a:off x="818402" y="3358524"/>
            <a:ext cx="159388" cy="355019"/>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11" idx="5"/>
            <a:endCxn id="61" idx="0"/>
          </p:cNvCxnSpPr>
          <p:nvPr/>
        </p:nvCxnSpPr>
        <p:spPr>
          <a:xfrm>
            <a:off x="5348121" y="3361241"/>
            <a:ext cx="410165" cy="330934"/>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p:nvPr/>
        </p:nvCxnSpPr>
        <p:spPr>
          <a:xfrm flipH="1">
            <a:off x="6395410" y="3875113"/>
            <a:ext cx="798371" cy="525891"/>
          </a:xfrm>
          <a:prstGeom prst="straightConnector1">
            <a:avLst/>
          </a:prstGeom>
          <a:ln w="82550">
            <a:tailEnd type="triangle"/>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85766" y="4495450"/>
            <a:ext cx="432048" cy="288032"/>
          </a:xfrm>
          <a:prstGeom prst="rect">
            <a:avLst/>
          </a:prstGeom>
          <a:solidFill>
            <a:schemeClr val="tx1"/>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a:t>null</a:t>
            </a:r>
          </a:p>
        </p:txBody>
      </p:sp>
      <p:sp>
        <p:nvSpPr>
          <p:cNvPr id="25" name="Rectangle 24"/>
          <p:cNvSpPr/>
          <p:nvPr/>
        </p:nvSpPr>
        <p:spPr>
          <a:xfrm>
            <a:off x="840619" y="4495450"/>
            <a:ext cx="432048" cy="288032"/>
          </a:xfrm>
          <a:prstGeom prst="rect">
            <a:avLst/>
          </a:prstGeom>
          <a:solidFill>
            <a:schemeClr val="tx1"/>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a:t>null</a:t>
            </a:r>
          </a:p>
        </p:txBody>
      </p:sp>
      <p:sp>
        <p:nvSpPr>
          <p:cNvPr id="26" name="Rectangle 25"/>
          <p:cNvSpPr/>
          <p:nvPr/>
        </p:nvSpPr>
        <p:spPr>
          <a:xfrm>
            <a:off x="1253014" y="3822325"/>
            <a:ext cx="432048" cy="288032"/>
          </a:xfrm>
          <a:prstGeom prst="rect">
            <a:avLst/>
          </a:prstGeom>
          <a:solidFill>
            <a:schemeClr val="tx1"/>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a:t>null</a:t>
            </a:r>
          </a:p>
        </p:txBody>
      </p:sp>
      <p:sp>
        <p:nvSpPr>
          <p:cNvPr id="27" name="Rectangle 26"/>
          <p:cNvSpPr/>
          <p:nvPr/>
        </p:nvSpPr>
        <p:spPr>
          <a:xfrm>
            <a:off x="1919590" y="3829503"/>
            <a:ext cx="432048" cy="288032"/>
          </a:xfrm>
          <a:prstGeom prst="rect">
            <a:avLst/>
          </a:prstGeom>
          <a:solidFill>
            <a:schemeClr val="tx1"/>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a:t>null</a:t>
            </a:r>
          </a:p>
        </p:txBody>
      </p:sp>
      <p:sp>
        <p:nvSpPr>
          <p:cNvPr id="28" name="Rectangle 27"/>
          <p:cNvSpPr/>
          <p:nvPr/>
        </p:nvSpPr>
        <p:spPr>
          <a:xfrm>
            <a:off x="2481793" y="3822325"/>
            <a:ext cx="432048" cy="288032"/>
          </a:xfrm>
          <a:prstGeom prst="rect">
            <a:avLst/>
          </a:prstGeom>
          <a:solidFill>
            <a:schemeClr val="tx1"/>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a:t>null</a:t>
            </a:r>
          </a:p>
        </p:txBody>
      </p:sp>
      <p:sp>
        <p:nvSpPr>
          <p:cNvPr id="29" name="Rectangle 28"/>
          <p:cNvSpPr/>
          <p:nvPr/>
        </p:nvSpPr>
        <p:spPr>
          <a:xfrm>
            <a:off x="3069850" y="3822325"/>
            <a:ext cx="432048" cy="288032"/>
          </a:xfrm>
          <a:prstGeom prst="rect">
            <a:avLst/>
          </a:prstGeom>
          <a:solidFill>
            <a:schemeClr val="tx1"/>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a:t>null</a:t>
            </a:r>
          </a:p>
        </p:txBody>
      </p:sp>
      <p:sp>
        <p:nvSpPr>
          <p:cNvPr id="30" name="Rectangle 29"/>
          <p:cNvSpPr/>
          <p:nvPr/>
        </p:nvSpPr>
        <p:spPr>
          <a:xfrm>
            <a:off x="3630707" y="3815832"/>
            <a:ext cx="432048" cy="288032"/>
          </a:xfrm>
          <a:prstGeom prst="rect">
            <a:avLst/>
          </a:prstGeom>
          <a:solidFill>
            <a:schemeClr val="tx1"/>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a:t>null</a:t>
            </a:r>
          </a:p>
        </p:txBody>
      </p:sp>
      <p:sp>
        <p:nvSpPr>
          <p:cNvPr id="31" name="Rectangle 30"/>
          <p:cNvSpPr/>
          <p:nvPr/>
        </p:nvSpPr>
        <p:spPr>
          <a:xfrm>
            <a:off x="4750903" y="4484638"/>
            <a:ext cx="432048" cy="288032"/>
          </a:xfrm>
          <a:prstGeom prst="rect">
            <a:avLst/>
          </a:prstGeom>
          <a:solidFill>
            <a:schemeClr val="tx1"/>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a:t>null</a:t>
            </a:r>
          </a:p>
        </p:txBody>
      </p:sp>
      <p:sp>
        <p:nvSpPr>
          <p:cNvPr id="32" name="Rectangle 31"/>
          <p:cNvSpPr/>
          <p:nvPr/>
        </p:nvSpPr>
        <p:spPr>
          <a:xfrm>
            <a:off x="4203538" y="4484417"/>
            <a:ext cx="432048" cy="288032"/>
          </a:xfrm>
          <a:prstGeom prst="rect">
            <a:avLst/>
          </a:prstGeom>
          <a:solidFill>
            <a:schemeClr val="tx1"/>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a:t>null</a:t>
            </a:r>
          </a:p>
        </p:txBody>
      </p:sp>
      <p:sp>
        <p:nvSpPr>
          <p:cNvPr id="33" name="Rectangle 32"/>
          <p:cNvSpPr/>
          <p:nvPr/>
        </p:nvSpPr>
        <p:spPr>
          <a:xfrm>
            <a:off x="5298268" y="4485879"/>
            <a:ext cx="432048" cy="288032"/>
          </a:xfrm>
          <a:prstGeom prst="rect">
            <a:avLst/>
          </a:prstGeom>
          <a:solidFill>
            <a:schemeClr val="tx1"/>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a:t>null</a:t>
            </a:r>
          </a:p>
        </p:txBody>
      </p:sp>
      <p:sp>
        <p:nvSpPr>
          <p:cNvPr id="34" name="Rectangle 33"/>
          <p:cNvSpPr/>
          <p:nvPr/>
        </p:nvSpPr>
        <p:spPr>
          <a:xfrm>
            <a:off x="5853121" y="4484638"/>
            <a:ext cx="432048" cy="288032"/>
          </a:xfrm>
          <a:prstGeom prst="rect">
            <a:avLst/>
          </a:prstGeom>
          <a:solidFill>
            <a:schemeClr val="tx1"/>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a:t>null</a:t>
            </a:r>
          </a:p>
        </p:txBody>
      </p:sp>
      <p:cxnSp>
        <p:nvCxnSpPr>
          <p:cNvPr id="35" name="Straight Arrow Connector 34"/>
          <p:cNvCxnSpPr>
            <a:stCxn id="62" idx="3"/>
            <a:endCxn id="3" idx="0"/>
          </p:cNvCxnSpPr>
          <p:nvPr/>
        </p:nvCxnSpPr>
        <p:spPr>
          <a:xfrm flipH="1">
            <a:off x="501790" y="4143782"/>
            <a:ext cx="138401" cy="351668"/>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62" idx="5"/>
            <a:endCxn id="25" idx="0"/>
          </p:cNvCxnSpPr>
          <p:nvPr/>
        </p:nvCxnSpPr>
        <p:spPr>
          <a:xfrm>
            <a:off x="996613" y="4143782"/>
            <a:ext cx="60030" cy="351668"/>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8" idx="5"/>
            <a:endCxn id="26" idx="0"/>
          </p:cNvCxnSpPr>
          <p:nvPr/>
        </p:nvCxnSpPr>
        <p:spPr>
          <a:xfrm>
            <a:off x="1334212" y="3358524"/>
            <a:ext cx="134826" cy="463801"/>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9" idx="3"/>
            <a:endCxn id="27" idx="0"/>
          </p:cNvCxnSpPr>
          <p:nvPr/>
        </p:nvCxnSpPr>
        <p:spPr>
          <a:xfrm flipH="1">
            <a:off x="2135614" y="3355987"/>
            <a:ext cx="117670" cy="473516"/>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9" idx="5"/>
            <a:endCxn id="28" idx="0"/>
          </p:cNvCxnSpPr>
          <p:nvPr/>
        </p:nvCxnSpPr>
        <p:spPr>
          <a:xfrm>
            <a:off x="2609706" y="3355987"/>
            <a:ext cx="88111" cy="466338"/>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0" idx="3"/>
            <a:endCxn id="29" idx="0"/>
          </p:cNvCxnSpPr>
          <p:nvPr/>
        </p:nvCxnSpPr>
        <p:spPr>
          <a:xfrm flipH="1">
            <a:off x="3285874" y="3353890"/>
            <a:ext cx="105966" cy="468435"/>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0" idx="5"/>
            <a:endCxn id="30" idx="0"/>
          </p:cNvCxnSpPr>
          <p:nvPr/>
        </p:nvCxnSpPr>
        <p:spPr>
          <a:xfrm>
            <a:off x="3748262" y="3353890"/>
            <a:ext cx="98469" cy="461942"/>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2" idx="3"/>
            <a:endCxn id="32" idx="0"/>
          </p:cNvCxnSpPr>
          <p:nvPr/>
        </p:nvCxnSpPr>
        <p:spPr>
          <a:xfrm flipH="1">
            <a:off x="4419562" y="4138059"/>
            <a:ext cx="108012" cy="346358"/>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2" idx="5"/>
            <a:endCxn id="31" idx="0"/>
          </p:cNvCxnSpPr>
          <p:nvPr/>
        </p:nvCxnSpPr>
        <p:spPr>
          <a:xfrm>
            <a:off x="4883996" y="4138059"/>
            <a:ext cx="82931" cy="346579"/>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61" idx="3"/>
            <a:endCxn id="33" idx="0"/>
          </p:cNvCxnSpPr>
          <p:nvPr/>
        </p:nvCxnSpPr>
        <p:spPr>
          <a:xfrm flipH="1">
            <a:off x="5514292" y="4122414"/>
            <a:ext cx="65783" cy="363465"/>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61" idx="5"/>
            <a:endCxn id="34" idx="0"/>
          </p:cNvCxnSpPr>
          <p:nvPr/>
        </p:nvCxnSpPr>
        <p:spPr>
          <a:xfrm>
            <a:off x="5936497" y="4122414"/>
            <a:ext cx="132648" cy="362224"/>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H="1">
            <a:off x="1642403" y="2950825"/>
            <a:ext cx="398365" cy="707174"/>
          </a:xfrm>
          <a:prstGeom prst="straightConnector1">
            <a:avLst/>
          </a:prstGeom>
          <a:ln w="825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1932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a:t>Red-Black Trees - Rules</a:t>
            </a:r>
          </a:p>
        </p:txBody>
      </p:sp>
      <p:sp>
        <p:nvSpPr>
          <p:cNvPr id="5" name="Content Placeholder 4"/>
          <p:cNvSpPr>
            <a:spLocks noGrp="1"/>
          </p:cNvSpPr>
          <p:nvPr>
            <p:ph idx="4294967295"/>
          </p:nvPr>
        </p:nvSpPr>
        <p:spPr>
          <a:xfrm>
            <a:off x="4957813" y="1059443"/>
            <a:ext cx="3290406" cy="1490587"/>
          </a:xfrm>
          <a:prstGeom prst="rect">
            <a:avLst/>
          </a:prstGeom>
        </p:spPr>
        <p:txBody>
          <a:bodyPr>
            <a:normAutofit/>
          </a:bodyPr>
          <a:lstStyle/>
          <a:p>
            <a:pPr marL="0" indent="0">
              <a:buNone/>
            </a:pPr>
            <a:r>
              <a:rPr lang="en-AU" sz="2400" dirty="0"/>
              <a:t>The children of red nodes are always black.</a:t>
            </a:r>
          </a:p>
        </p:txBody>
      </p:sp>
      <p:sp>
        <p:nvSpPr>
          <p:cNvPr id="2" name="Oval 1"/>
          <p:cNvSpPr/>
          <p:nvPr/>
        </p:nvSpPr>
        <p:spPr>
          <a:xfrm>
            <a:off x="2813967" y="1341157"/>
            <a:ext cx="504056" cy="504056"/>
          </a:xfrm>
          <a:prstGeom prst="ellipse">
            <a:avLst/>
          </a:prstGeom>
          <a:solidFill>
            <a:schemeClr val="tx1"/>
          </a:solidFill>
          <a:ln w="254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b="1" dirty="0"/>
              <a:t>10</a:t>
            </a:r>
            <a:endParaRPr lang="en-AU" sz="900" b="1" dirty="0"/>
          </a:p>
        </p:txBody>
      </p:sp>
      <p:sp>
        <p:nvSpPr>
          <p:cNvPr id="6" name="Oval 5"/>
          <p:cNvSpPr/>
          <p:nvPr/>
        </p:nvSpPr>
        <p:spPr>
          <a:xfrm>
            <a:off x="1540567" y="2110096"/>
            <a:ext cx="504056" cy="504056"/>
          </a:xfrm>
          <a:prstGeom prst="ellipse">
            <a:avLst/>
          </a:prstGeom>
          <a:solidFill>
            <a:srgbClr val="FF000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b="1" dirty="0"/>
              <a:t>7</a:t>
            </a:r>
            <a:endParaRPr lang="en-AU" sz="900" b="1" dirty="0"/>
          </a:p>
        </p:txBody>
      </p:sp>
      <p:sp>
        <p:nvSpPr>
          <p:cNvPr id="7" name="Oval 6"/>
          <p:cNvSpPr/>
          <p:nvPr/>
        </p:nvSpPr>
        <p:spPr>
          <a:xfrm>
            <a:off x="4124042" y="2110096"/>
            <a:ext cx="504056" cy="504056"/>
          </a:xfrm>
          <a:prstGeom prst="ellipse">
            <a:avLst/>
          </a:prstGeom>
          <a:solidFill>
            <a:srgbClr val="FF000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900" b="1" dirty="0"/>
              <a:t>13</a:t>
            </a:r>
          </a:p>
        </p:txBody>
      </p:sp>
      <p:sp>
        <p:nvSpPr>
          <p:cNvPr id="8" name="Oval 7"/>
          <p:cNvSpPr/>
          <p:nvPr/>
        </p:nvSpPr>
        <p:spPr>
          <a:xfrm>
            <a:off x="903973" y="2928285"/>
            <a:ext cx="504056" cy="504056"/>
          </a:xfrm>
          <a:prstGeom prst="ellipse">
            <a:avLst/>
          </a:prstGeom>
          <a:solidFill>
            <a:schemeClr val="tx1"/>
          </a:solidFill>
          <a:ln w="254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b="1" dirty="0"/>
              <a:t>5</a:t>
            </a:r>
            <a:endParaRPr lang="en-AU" sz="900" b="1" dirty="0"/>
          </a:p>
        </p:txBody>
      </p:sp>
      <p:sp>
        <p:nvSpPr>
          <p:cNvPr id="9" name="Oval 8"/>
          <p:cNvSpPr/>
          <p:nvPr/>
        </p:nvSpPr>
        <p:spPr>
          <a:xfrm>
            <a:off x="2179467" y="2925748"/>
            <a:ext cx="504056" cy="504056"/>
          </a:xfrm>
          <a:prstGeom prst="ellipse">
            <a:avLst/>
          </a:prstGeom>
          <a:solidFill>
            <a:schemeClr val="tx1"/>
          </a:solidFill>
          <a:ln w="254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b="1" dirty="0"/>
              <a:t>8</a:t>
            </a:r>
            <a:endParaRPr lang="en-AU" sz="900" b="1" dirty="0"/>
          </a:p>
        </p:txBody>
      </p:sp>
      <p:sp>
        <p:nvSpPr>
          <p:cNvPr id="10" name="Oval 9"/>
          <p:cNvSpPr/>
          <p:nvPr/>
        </p:nvSpPr>
        <p:spPr>
          <a:xfrm>
            <a:off x="3318023" y="2923651"/>
            <a:ext cx="504056" cy="504056"/>
          </a:xfrm>
          <a:prstGeom prst="ellipse">
            <a:avLst/>
          </a:prstGeom>
          <a:solidFill>
            <a:schemeClr val="tx1"/>
          </a:solidFill>
          <a:ln w="254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b="1" dirty="0"/>
              <a:t>12</a:t>
            </a:r>
            <a:endParaRPr lang="en-AU" sz="900" b="1" dirty="0"/>
          </a:p>
        </p:txBody>
      </p:sp>
      <p:sp>
        <p:nvSpPr>
          <p:cNvPr id="11" name="Oval 10"/>
          <p:cNvSpPr/>
          <p:nvPr/>
        </p:nvSpPr>
        <p:spPr>
          <a:xfrm>
            <a:off x="4917882" y="2931002"/>
            <a:ext cx="504056" cy="504056"/>
          </a:xfrm>
          <a:prstGeom prst="ellipse">
            <a:avLst/>
          </a:prstGeom>
          <a:solidFill>
            <a:schemeClr val="tx1"/>
          </a:solidFill>
          <a:ln w="254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b="1" dirty="0"/>
              <a:t>16</a:t>
            </a:r>
            <a:endParaRPr lang="en-AU" sz="900" b="1" dirty="0"/>
          </a:p>
        </p:txBody>
      </p:sp>
      <p:sp>
        <p:nvSpPr>
          <p:cNvPr id="12" name="Oval 11"/>
          <p:cNvSpPr/>
          <p:nvPr/>
        </p:nvSpPr>
        <p:spPr>
          <a:xfrm>
            <a:off x="4453757" y="3707820"/>
            <a:ext cx="504056" cy="504056"/>
          </a:xfrm>
          <a:prstGeom prst="ellipse">
            <a:avLst/>
          </a:prstGeom>
          <a:solidFill>
            <a:srgbClr val="FF000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b="1" dirty="0"/>
              <a:t>15</a:t>
            </a:r>
            <a:endParaRPr lang="en-AU" sz="900" b="1" dirty="0"/>
          </a:p>
        </p:txBody>
      </p:sp>
      <p:cxnSp>
        <p:nvCxnSpPr>
          <p:cNvPr id="13" name="Straight Arrow Connector 12"/>
          <p:cNvCxnSpPr>
            <a:stCxn id="2" idx="3"/>
            <a:endCxn id="6" idx="0"/>
          </p:cNvCxnSpPr>
          <p:nvPr/>
        </p:nvCxnSpPr>
        <p:spPr>
          <a:xfrm flipH="1">
            <a:off x="1792595" y="1771396"/>
            <a:ext cx="1095189" cy="338700"/>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2" idx="5"/>
            <a:endCxn id="7" idx="0"/>
          </p:cNvCxnSpPr>
          <p:nvPr/>
        </p:nvCxnSpPr>
        <p:spPr>
          <a:xfrm>
            <a:off x="3244206" y="1771396"/>
            <a:ext cx="1131864" cy="338700"/>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 idx="3"/>
            <a:endCxn id="8" idx="0"/>
          </p:cNvCxnSpPr>
          <p:nvPr/>
        </p:nvCxnSpPr>
        <p:spPr>
          <a:xfrm flipH="1">
            <a:off x="1156001" y="2540335"/>
            <a:ext cx="458383" cy="387950"/>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 idx="5"/>
            <a:endCxn id="9" idx="0"/>
          </p:cNvCxnSpPr>
          <p:nvPr/>
        </p:nvCxnSpPr>
        <p:spPr>
          <a:xfrm>
            <a:off x="1970806" y="2540335"/>
            <a:ext cx="460689" cy="385413"/>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7" idx="5"/>
            <a:endCxn id="11" idx="0"/>
          </p:cNvCxnSpPr>
          <p:nvPr/>
        </p:nvCxnSpPr>
        <p:spPr>
          <a:xfrm>
            <a:off x="4554281" y="2540335"/>
            <a:ext cx="615629" cy="390667"/>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1" idx="3"/>
            <a:endCxn id="12" idx="0"/>
          </p:cNvCxnSpPr>
          <p:nvPr/>
        </p:nvCxnSpPr>
        <p:spPr>
          <a:xfrm flipH="1">
            <a:off x="4705785" y="3361241"/>
            <a:ext cx="285914" cy="346579"/>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7" idx="3"/>
            <a:endCxn id="10" idx="0"/>
          </p:cNvCxnSpPr>
          <p:nvPr/>
        </p:nvCxnSpPr>
        <p:spPr>
          <a:xfrm flipH="1">
            <a:off x="3570051" y="2540335"/>
            <a:ext cx="627808" cy="383316"/>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1" name="Oval 60"/>
          <p:cNvSpPr/>
          <p:nvPr/>
        </p:nvSpPr>
        <p:spPr>
          <a:xfrm>
            <a:off x="5506258" y="3692175"/>
            <a:ext cx="504056" cy="504056"/>
          </a:xfrm>
          <a:prstGeom prst="ellipse">
            <a:avLst/>
          </a:prstGeom>
          <a:solidFill>
            <a:srgbClr val="FF000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b="1" dirty="0"/>
              <a:t>18</a:t>
            </a:r>
            <a:endParaRPr lang="en-AU" sz="900" b="1" dirty="0"/>
          </a:p>
        </p:txBody>
      </p:sp>
      <p:sp>
        <p:nvSpPr>
          <p:cNvPr id="62" name="Oval 61"/>
          <p:cNvSpPr/>
          <p:nvPr/>
        </p:nvSpPr>
        <p:spPr>
          <a:xfrm>
            <a:off x="566374" y="3713543"/>
            <a:ext cx="504056" cy="504056"/>
          </a:xfrm>
          <a:prstGeom prst="ellipse">
            <a:avLst/>
          </a:prstGeom>
          <a:solidFill>
            <a:srgbClr val="FF000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b="1" dirty="0"/>
              <a:t>3</a:t>
            </a:r>
            <a:endParaRPr lang="en-AU" sz="900" b="1" dirty="0"/>
          </a:p>
        </p:txBody>
      </p:sp>
      <p:cxnSp>
        <p:nvCxnSpPr>
          <p:cNvPr id="63" name="Straight Arrow Connector 62"/>
          <p:cNvCxnSpPr>
            <a:stCxn id="8" idx="3"/>
            <a:endCxn id="62" idx="0"/>
          </p:cNvCxnSpPr>
          <p:nvPr/>
        </p:nvCxnSpPr>
        <p:spPr>
          <a:xfrm flipH="1">
            <a:off x="818402" y="3358524"/>
            <a:ext cx="159388" cy="355019"/>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11" idx="5"/>
            <a:endCxn id="61" idx="0"/>
          </p:cNvCxnSpPr>
          <p:nvPr/>
        </p:nvCxnSpPr>
        <p:spPr>
          <a:xfrm>
            <a:off x="5348121" y="3361241"/>
            <a:ext cx="410165" cy="330934"/>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p:nvPr/>
        </p:nvCxnSpPr>
        <p:spPr>
          <a:xfrm flipH="1">
            <a:off x="4505165" y="1702035"/>
            <a:ext cx="130421" cy="401217"/>
          </a:xfrm>
          <a:prstGeom prst="straightConnector1">
            <a:avLst/>
          </a:prstGeom>
          <a:ln w="82550">
            <a:tailEnd type="triangle"/>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85766" y="4495450"/>
            <a:ext cx="432048" cy="288032"/>
          </a:xfrm>
          <a:prstGeom prst="rect">
            <a:avLst/>
          </a:prstGeom>
          <a:solidFill>
            <a:schemeClr val="tx1"/>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a:t>null</a:t>
            </a:r>
          </a:p>
        </p:txBody>
      </p:sp>
      <p:sp>
        <p:nvSpPr>
          <p:cNvPr id="25" name="Rectangle 24"/>
          <p:cNvSpPr/>
          <p:nvPr/>
        </p:nvSpPr>
        <p:spPr>
          <a:xfrm>
            <a:off x="840619" y="4495450"/>
            <a:ext cx="432048" cy="288032"/>
          </a:xfrm>
          <a:prstGeom prst="rect">
            <a:avLst/>
          </a:prstGeom>
          <a:solidFill>
            <a:schemeClr val="tx1"/>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a:t>null</a:t>
            </a:r>
          </a:p>
        </p:txBody>
      </p:sp>
      <p:sp>
        <p:nvSpPr>
          <p:cNvPr id="26" name="Rectangle 25"/>
          <p:cNvSpPr/>
          <p:nvPr/>
        </p:nvSpPr>
        <p:spPr>
          <a:xfrm>
            <a:off x="1253014" y="3822325"/>
            <a:ext cx="432048" cy="288032"/>
          </a:xfrm>
          <a:prstGeom prst="rect">
            <a:avLst/>
          </a:prstGeom>
          <a:solidFill>
            <a:schemeClr val="tx1"/>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a:t>null</a:t>
            </a:r>
          </a:p>
        </p:txBody>
      </p:sp>
      <p:sp>
        <p:nvSpPr>
          <p:cNvPr id="27" name="Rectangle 26"/>
          <p:cNvSpPr/>
          <p:nvPr/>
        </p:nvSpPr>
        <p:spPr>
          <a:xfrm>
            <a:off x="1919590" y="3829503"/>
            <a:ext cx="432048" cy="288032"/>
          </a:xfrm>
          <a:prstGeom prst="rect">
            <a:avLst/>
          </a:prstGeom>
          <a:solidFill>
            <a:schemeClr val="tx1"/>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a:t>null</a:t>
            </a:r>
          </a:p>
        </p:txBody>
      </p:sp>
      <p:sp>
        <p:nvSpPr>
          <p:cNvPr id="28" name="Rectangle 27"/>
          <p:cNvSpPr/>
          <p:nvPr/>
        </p:nvSpPr>
        <p:spPr>
          <a:xfrm>
            <a:off x="2481793" y="3822325"/>
            <a:ext cx="432048" cy="288032"/>
          </a:xfrm>
          <a:prstGeom prst="rect">
            <a:avLst/>
          </a:prstGeom>
          <a:solidFill>
            <a:schemeClr val="tx1"/>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a:t>null</a:t>
            </a:r>
          </a:p>
        </p:txBody>
      </p:sp>
      <p:sp>
        <p:nvSpPr>
          <p:cNvPr id="29" name="Rectangle 28"/>
          <p:cNvSpPr/>
          <p:nvPr/>
        </p:nvSpPr>
        <p:spPr>
          <a:xfrm>
            <a:off x="3069850" y="3822325"/>
            <a:ext cx="432048" cy="288032"/>
          </a:xfrm>
          <a:prstGeom prst="rect">
            <a:avLst/>
          </a:prstGeom>
          <a:solidFill>
            <a:schemeClr val="tx1"/>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a:t>null</a:t>
            </a:r>
          </a:p>
        </p:txBody>
      </p:sp>
      <p:sp>
        <p:nvSpPr>
          <p:cNvPr id="30" name="Rectangle 29"/>
          <p:cNvSpPr/>
          <p:nvPr/>
        </p:nvSpPr>
        <p:spPr>
          <a:xfrm>
            <a:off x="3630707" y="3815832"/>
            <a:ext cx="432048" cy="288032"/>
          </a:xfrm>
          <a:prstGeom prst="rect">
            <a:avLst/>
          </a:prstGeom>
          <a:solidFill>
            <a:schemeClr val="tx1"/>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a:t>null</a:t>
            </a:r>
          </a:p>
        </p:txBody>
      </p:sp>
      <p:sp>
        <p:nvSpPr>
          <p:cNvPr id="31" name="Rectangle 30"/>
          <p:cNvSpPr/>
          <p:nvPr/>
        </p:nvSpPr>
        <p:spPr>
          <a:xfrm>
            <a:off x="4750903" y="4484638"/>
            <a:ext cx="432048" cy="288032"/>
          </a:xfrm>
          <a:prstGeom prst="rect">
            <a:avLst/>
          </a:prstGeom>
          <a:solidFill>
            <a:schemeClr val="tx1"/>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a:t>null</a:t>
            </a:r>
          </a:p>
        </p:txBody>
      </p:sp>
      <p:sp>
        <p:nvSpPr>
          <p:cNvPr id="32" name="Rectangle 31"/>
          <p:cNvSpPr/>
          <p:nvPr/>
        </p:nvSpPr>
        <p:spPr>
          <a:xfrm>
            <a:off x="4203538" y="4484417"/>
            <a:ext cx="432048" cy="288032"/>
          </a:xfrm>
          <a:prstGeom prst="rect">
            <a:avLst/>
          </a:prstGeom>
          <a:solidFill>
            <a:schemeClr val="tx1"/>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a:t>null</a:t>
            </a:r>
          </a:p>
        </p:txBody>
      </p:sp>
      <p:sp>
        <p:nvSpPr>
          <p:cNvPr id="33" name="Rectangle 32"/>
          <p:cNvSpPr/>
          <p:nvPr/>
        </p:nvSpPr>
        <p:spPr>
          <a:xfrm>
            <a:off x="5298268" y="4485879"/>
            <a:ext cx="432048" cy="288032"/>
          </a:xfrm>
          <a:prstGeom prst="rect">
            <a:avLst/>
          </a:prstGeom>
          <a:solidFill>
            <a:schemeClr val="tx1"/>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a:t>null</a:t>
            </a:r>
          </a:p>
        </p:txBody>
      </p:sp>
      <p:sp>
        <p:nvSpPr>
          <p:cNvPr id="34" name="Rectangle 33"/>
          <p:cNvSpPr/>
          <p:nvPr/>
        </p:nvSpPr>
        <p:spPr>
          <a:xfrm>
            <a:off x="5853121" y="4484638"/>
            <a:ext cx="432048" cy="288032"/>
          </a:xfrm>
          <a:prstGeom prst="rect">
            <a:avLst/>
          </a:prstGeom>
          <a:solidFill>
            <a:schemeClr val="tx1"/>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a:t>null</a:t>
            </a:r>
          </a:p>
        </p:txBody>
      </p:sp>
      <p:cxnSp>
        <p:nvCxnSpPr>
          <p:cNvPr id="35" name="Straight Arrow Connector 34"/>
          <p:cNvCxnSpPr>
            <a:stCxn id="62" idx="3"/>
            <a:endCxn id="3" idx="0"/>
          </p:cNvCxnSpPr>
          <p:nvPr/>
        </p:nvCxnSpPr>
        <p:spPr>
          <a:xfrm flipH="1">
            <a:off x="501790" y="4143782"/>
            <a:ext cx="138401" cy="351668"/>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62" idx="5"/>
            <a:endCxn id="25" idx="0"/>
          </p:cNvCxnSpPr>
          <p:nvPr/>
        </p:nvCxnSpPr>
        <p:spPr>
          <a:xfrm>
            <a:off x="996613" y="4143782"/>
            <a:ext cx="60030" cy="351668"/>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8" idx="5"/>
            <a:endCxn id="26" idx="0"/>
          </p:cNvCxnSpPr>
          <p:nvPr/>
        </p:nvCxnSpPr>
        <p:spPr>
          <a:xfrm>
            <a:off x="1334212" y="3358524"/>
            <a:ext cx="134826" cy="463801"/>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9" idx="3"/>
            <a:endCxn id="27" idx="0"/>
          </p:cNvCxnSpPr>
          <p:nvPr/>
        </p:nvCxnSpPr>
        <p:spPr>
          <a:xfrm flipH="1">
            <a:off x="2135614" y="3355987"/>
            <a:ext cx="117670" cy="473516"/>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9" idx="5"/>
            <a:endCxn id="28" idx="0"/>
          </p:cNvCxnSpPr>
          <p:nvPr/>
        </p:nvCxnSpPr>
        <p:spPr>
          <a:xfrm>
            <a:off x="2609706" y="3355987"/>
            <a:ext cx="88111" cy="466338"/>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0" idx="3"/>
            <a:endCxn id="29" idx="0"/>
          </p:cNvCxnSpPr>
          <p:nvPr/>
        </p:nvCxnSpPr>
        <p:spPr>
          <a:xfrm flipH="1">
            <a:off x="3285874" y="3353890"/>
            <a:ext cx="105966" cy="468435"/>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0" idx="5"/>
            <a:endCxn id="30" idx="0"/>
          </p:cNvCxnSpPr>
          <p:nvPr/>
        </p:nvCxnSpPr>
        <p:spPr>
          <a:xfrm>
            <a:off x="3748262" y="3353890"/>
            <a:ext cx="98469" cy="461942"/>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2" idx="3"/>
            <a:endCxn id="32" idx="0"/>
          </p:cNvCxnSpPr>
          <p:nvPr/>
        </p:nvCxnSpPr>
        <p:spPr>
          <a:xfrm flipH="1">
            <a:off x="4419562" y="4138059"/>
            <a:ext cx="108012" cy="346358"/>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2" idx="5"/>
            <a:endCxn id="31" idx="0"/>
          </p:cNvCxnSpPr>
          <p:nvPr/>
        </p:nvCxnSpPr>
        <p:spPr>
          <a:xfrm>
            <a:off x="4883996" y="4138059"/>
            <a:ext cx="82931" cy="346579"/>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61" idx="3"/>
            <a:endCxn id="33" idx="0"/>
          </p:cNvCxnSpPr>
          <p:nvPr/>
        </p:nvCxnSpPr>
        <p:spPr>
          <a:xfrm flipH="1">
            <a:off x="5514292" y="4122414"/>
            <a:ext cx="65783" cy="363465"/>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61" idx="5"/>
            <a:endCxn id="34" idx="0"/>
          </p:cNvCxnSpPr>
          <p:nvPr/>
        </p:nvCxnSpPr>
        <p:spPr>
          <a:xfrm>
            <a:off x="5936497" y="4122414"/>
            <a:ext cx="132648" cy="362224"/>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H="1">
            <a:off x="3854229" y="2755428"/>
            <a:ext cx="300259" cy="326093"/>
          </a:xfrm>
          <a:prstGeom prst="straightConnector1">
            <a:avLst/>
          </a:prstGeom>
          <a:ln w="82550">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H="1">
            <a:off x="5419821" y="2596810"/>
            <a:ext cx="272671" cy="336679"/>
          </a:xfrm>
          <a:prstGeom prst="straightConnector1">
            <a:avLst/>
          </a:prstGeom>
          <a:ln w="825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7998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a:t>Red-Black Trees - Rules</a:t>
            </a:r>
          </a:p>
        </p:txBody>
      </p:sp>
      <p:sp>
        <p:nvSpPr>
          <p:cNvPr id="5" name="Content Placeholder 4"/>
          <p:cNvSpPr>
            <a:spLocks noGrp="1"/>
          </p:cNvSpPr>
          <p:nvPr>
            <p:ph idx="4294967295"/>
          </p:nvPr>
        </p:nvSpPr>
        <p:spPr>
          <a:xfrm>
            <a:off x="5097539" y="1018445"/>
            <a:ext cx="3290406" cy="1091651"/>
          </a:xfrm>
          <a:prstGeom prst="rect">
            <a:avLst/>
          </a:prstGeom>
        </p:spPr>
        <p:txBody>
          <a:bodyPr>
            <a:normAutofit/>
          </a:bodyPr>
          <a:lstStyle/>
          <a:p>
            <a:pPr marL="0" indent="0">
              <a:buNone/>
            </a:pPr>
            <a:r>
              <a:rPr lang="en-AU" sz="1800" dirty="0"/>
              <a:t>All paths from a node to its descendants’ leaves contain the same number of black nodes.</a:t>
            </a:r>
          </a:p>
        </p:txBody>
      </p:sp>
      <p:sp>
        <p:nvSpPr>
          <p:cNvPr id="2" name="Oval 1"/>
          <p:cNvSpPr/>
          <p:nvPr/>
        </p:nvSpPr>
        <p:spPr>
          <a:xfrm>
            <a:off x="2813967" y="1341157"/>
            <a:ext cx="504056" cy="504056"/>
          </a:xfrm>
          <a:prstGeom prst="ellipse">
            <a:avLst/>
          </a:prstGeom>
          <a:solidFill>
            <a:schemeClr val="tx1"/>
          </a:solidFill>
          <a:ln w="254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b="1" dirty="0"/>
              <a:t>10</a:t>
            </a:r>
            <a:endParaRPr lang="en-AU" sz="900" b="1" dirty="0"/>
          </a:p>
        </p:txBody>
      </p:sp>
      <p:sp>
        <p:nvSpPr>
          <p:cNvPr id="6" name="Oval 5"/>
          <p:cNvSpPr/>
          <p:nvPr/>
        </p:nvSpPr>
        <p:spPr>
          <a:xfrm>
            <a:off x="1540567" y="2110096"/>
            <a:ext cx="504056" cy="504056"/>
          </a:xfrm>
          <a:prstGeom prst="ellipse">
            <a:avLst/>
          </a:prstGeom>
          <a:solidFill>
            <a:srgbClr val="FF000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b="1" dirty="0"/>
              <a:t>7</a:t>
            </a:r>
            <a:endParaRPr lang="en-AU" sz="900" b="1" dirty="0"/>
          </a:p>
        </p:txBody>
      </p:sp>
      <p:sp>
        <p:nvSpPr>
          <p:cNvPr id="7" name="Oval 6"/>
          <p:cNvSpPr/>
          <p:nvPr/>
        </p:nvSpPr>
        <p:spPr>
          <a:xfrm>
            <a:off x="4124042" y="2110096"/>
            <a:ext cx="504056" cy="504056"/>
          </a:xfrm>
          <a:prstGeom prst="ellipse">
            <a:avLst/>
          </a:prstGeom>
          <a:solidFill>
            <a:srgbClr val="FF000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900" b="1" dirty="0"/>
              <a:t>13</a:t>
            </a:r>
          </a:p>
        </p:txBody>
      </p:sp>
      <p:sp>
        <p:nvSpPr>
          <p:cNvPr id="8" name="Oval 7"/>
          <p:cNvSpPr/>
          <p:nvPr/>
        </p:nvSpPr>
        <p:spPr>
          <a:xfrm>
            <a:off x="903973" y="2928285"/>
            <a:ext cx="504056" cy="504056"/>
          </a:xfrm>
          <a:prstGeom prst="ellipse">
            <a:avLst/>
          </a:prstGeom>
          <a:solidFill>
            <a:schemeClr val="tx1"/>
          </a:solidFill>
          <a:ln w="254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b="1" dirty="0"/>
              <a:t>5</a:t>
            </a:r>
            <a:endParaRPr lang="en-AU" sz="900" b="1" dirty="0"/>
          </a:p>
        </p:txBody>
      </p:sp>
      <p:sp>
        <p:nvSpPr>
          <p:cNvPr id="9" name="Oval 8"/>
          <p:cNvSpPr/>
          <p:nvPr/>
        </p:nvSpPr>
        <p:spPr>
          <a:xfrm>
            <a:off x="2179467" y="2925748"/>
            <a:ext cx="504056" cy="504056"/>
          </a:xfrm>
          <a:prstGeom prst="ellipse">
            <a:avLst/>
          </a:prstGeom>
          <a:solidFill>
            <a:schemeClr val="tx1"/>
          </a:solidFill>
          <a:ln w="254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b="1" dirty="0"/>
              <a:t>8</a:t>
            </a:r>
            <a:endParaRPr lang="en-AU" sz="900" b="1" dirty="0"/>
          </a:p>
        </p:txBody>
      </p:sp>
      <p:sp>
        <p:nvSpPr>
          <p:cNvPr id="10" name="Oval 9"/>
          <p:cNvSpPr/>
          <p:nvPr/>
        </p:nvSpPr>
        <p:spPr>
          <a:xfrm>
            <a:off x="3318023" y="2923651"/>
            <a:ext cx="504056" cy="504056"/>
          </a:xfrm>
          <a:prstGeom prst="ellipse">
            <a:avLst/>
          </a:prstGeom>
          <a:solidFill>
            <a:schemeClr val="tx1"/>
          </a:solidFill>
          <a:ln w="254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b="1" dirty="0"/>
              <a:t>12</a:t>
            </a:r>
            <a:endParaRPr lang="en-AU" sz="900" b="1" dirty="0"/>
          </a:p>
        </p:txBody>
      </p:sp>
      <p:sp>
        <p:nvSpPr>
          <p:cNvPr id="11" name="Oval 10"/>
          <p:cNvSpPr/>
          <p:nvPr/>
        </p:nvSpPr>
        <p:spPr>
          <a:xfrm>
            <a:off x="4917882" y="2931002"/>
            <a:ext cx="504056" cy="504056"/>
          </a:xfrm>
          <a:prstGeom prst="ellipse">
            <a:avLst/>
          </a:prstGeom>
          <a:solidFill>
            <a:schemeClr val="tx1"/>
          </a:solidFill>
          <a:ln w="254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b="1" dirty="0"/>
              <a:t>16</a:t>
            </a:r>
            <a:endParaRPr lang="en-AU" sz="900" b="1" dirty="0"/>
          </a:p>
        </p:txBody>
      </p:sp>
      <p:sp>
        <p:nvSpPr>
          <p:cNvPr id="12" name="Oval 11"/>
          <p:cNvSpPr/>
          <p:nvPr/>
        </p:nvSpPr>
        <p:spPr>
          <a:xfrm>
            <a:off x="4453757" y="3707820"/>
            <a:ext cx="504056" cy="504056"/>
          </a:xfrm>
          <a:prstGeom prst="ellipse">
            <a:avLst/>
          </a:prstGeom>
          <a:solidFill>
            <a:srgbClr val="FF000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b="1" dirty="0"/>
              <a:t>15</a:t>
            </a:r>
            <a:endParaRPr lang="en-AU" sz="900" b="1" dirty="0"/>
          </a:p>
        </p:txBody>
      </p:sp>
      <p:cxnSp>
        <p:nvCxnSpPr>
          <p:cNvPr id="13" name="Straight Arrow Connector 12"/>
          <p:cNvCxnSpPr>
            <a:stCxn id="2" idx="3"/>
            <a:endCxn id="6" idx="0"/>
          </p:cNvCxnSpPr>
          <p:nvPr/>
        </p:nvCxnSpPr>
        <p:spPr>
          <a:xfrm flipH="1">
            <a:off x="1792595" y="1771396"/>
            <a:ext cx="1095189" cy="338700"/>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2" idx="5"/>
            <a:endCxn id="7" idx="0"/>
          </p:cNvCxnSpPr>
          <p:nvPr/>
        </p:nvCxnSpPr>
        <p:spPr>
          <a:xfrm>
            <a:off x="3244206" y="1771396"/>
            <a:ext cx="1131864" cy="338700"/>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 idx="3"/>
            <a:endCxn id="8" idx="0"/>
          </p:cNvCxnSpPr>
          <p:nvPr/>
        </p:nvCxnSpPr>
        <p:spPr>
          <a:xfrm flipH="1">
            <a:off x="1156001" y="2540335"/>
            <a:ext cx="458383" cy="387950"/>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 idx="5"/>
            <a:endCxn id="9" idx="0"/>
          </p:cNvCxnSpPr>
          <p:nvPr/>
        </p:nvCxnSpPr>
        <p:spPr>
          <a:xfrm>
            <a:off x="1970806" y="2540335"/>
            <a:ext cx="460689" cy="385413"/>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7" idx="5"/>
            <a:endCxn id="11" idx="0"/>
          </p:cNvCxnSpPr>
          <p:nvPr/>
        </p:nvCxnSpPr>
        <p:spPr>
          <a:xfrm>
            <a:off x="4554281" y="2540335"/>
            <a:ext cx="615629" cy="390667"/>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1" idx="3"/>
            <a:endCxn id="12" idx="0"/>
          </p:cNvCxnSpPr>
          <p:nvPr/>
        </p:nvCxnSpPr>
        <p:spPr>
          <a:xfrm flipH="1">
            <a:off x="4705785" y="3361241"/>
            <a:ext cx="285914" cy="346579"/>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7" idx="3"/>
            <a:endCxn id="10" idx="0"/>
          </p:cNvCxnSpPr>
          <p:nvPr/>
        </p:nvCxnSpPr>
        <p:spPr>
          <a:xfrm flipH="1">
            <a:off x="3570051" y="2540335"/>
            <a:ext cx="627808" cy="383316"/>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1" name="Oval 60"/>
          <p:cNvSpPr/>
          <p:nvPr/>
        </p:nvSpPr>
        <p:spPr>
          <a:xfrm>
            <a:off x="5506258" y="3692175"/>
            <a:ext cx="504056" cy="504056"/>
          </a:xfrm>
          <a:prstGeom prst="ellipse">
            <a:avLst/>
          </a:prstGeom>
          <a:solidFill>
            <a:srgbClr val="FF000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b="1" dirty="0"/>
              <a:t>18</a:t>
            </a:r>
            <a:endParaRPr lang="en-AU" sz="900" b="1" dirty="0"/>
          </a:p>
        </p:txBody>
      </p:sp>
      <p:sp>
        <p:nvSpPr>
          <p:cNvPr id="62" name="Oval 61"/>
          <p:cNvSpPr/>
          <p:nvPr/>
        </p:nvSpPr>
        <p:spPr>
          <a:xfrm>
            <a:off x="566374" y="3713543"/>
            <a:ext cx="504056" cy="504056"/>
          </a:xfrm>
          <a:prstGeom prst="ellipse">
            <a:avLst/>
          </a:prstGeom>
          <a:solidFill>
            <a:srgbClr val="FF000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b="1" dirty="0"/>
              <a:t>3</a:t>
            </a:r>
            <a:endParaRPr lang="en-AU" sz="900" b="1" dirty="0"/>
          </a:p>
        </p:txBody>
      </p:sp>
      <p:cxnSp>
        <p:nvCxnSpPr>
          <p:cNvPr id="63" name="Straight Arrow Connector 62"/>
          <p:cNvCxnSpPr>
            <a:stCxn id="8" idx="3"/>
            <a:endCxn id="62" idx="0"/>
          </p:cNvCxnSpPr>
          <p:nvPr/>
        </p:nvCxnSpPr>
        <p:spPr>
          <a:xfrm flipH="1">
            <a:off x="818402" y="3358524"/>
            <a:ext cx="159388" cy="355019"/>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11" idx="5"/>
            <a:endCxn id="61" idx="0"/>
          </p:cNvCxnSpPr>
          <p:nvPr/>
        </p:nvCxnSpPr>
        <p:spPr>
          <a:xfrm>
            <a:off x="5348121" y="3361241"/>
            <a:ext cx="410165" cy="330934"/>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85766" y="4495450"/>
            <a:ext cx="432048" cy="288032"/>
          </a:xfrm>
          <a:prstGeom prst="rect">
            <a:avLst/>
          </a:prstGeom>
          <a:solidFill>
            <a:schemeClr val="tx1"/>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a:t>null</a:t>
            </a:r>
          </a:p>
        </p:txBody>
      </p:sp>
      <p:sp>
        <p:nvSpPr>
          <p:cNvPr id="25" name="Rectangle 24"/>
          <p:cNvSpPr/>
          <p:nvPr/>
        </p:nvSpPr>
        <p:spPr>
          <a:xfrm>
            <a:off x="840619" y="4495450"/>
            <a:ext cx="432048" cy="288032"/>
          </a:xfrm>
          <a:prstGeom prst="rect">
            <a:avLst/>
          </a:prstGeom>
          <a:solidFill>
            <a:schemeClr val="tx1"/>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a:t>null</a:t>
            </a:r>
          </a:p>
        </p:txBody>
      </p:sp>
      <p:sp>
        <p:nvSpPr>
          <p:cNvPr id="26" name="Rectangle 25"/>
          <p:cNvSpPr/>
          <p:nvPr/>
        </p:nvSpPr>
        <p:spPr>
          <a:xfrm>
            <a:off x="1253014" y="3822325"/>
            <a:ext cx="432048" cy="288032"/>
          </a:xfrm>
          <a:prstGeom prst="rect">
            <a:avLst/>
          </a:prstGeom>
          <a:solidFill>
            <a:schemeClr val="tx1"/>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a:t>null</a:t>
            </a:r>
          </a:p>
        </p:txBody>
      </p:sp>
      <p:sp>
        <p:nvSpPr>
          <p:cNvPr id="27" name="Rectangle 26"/>
          <p:cNvSpPr/>
          <p:nvPr/>
        </p:nvSpPr>
        <p:spPr>
          <a:xfrm>
            <a:off x="1919590" y="3829503"/>
            <a:ext cx="432048" cy="288032"/>
          </a:xfrm>
          <a:prstGeom prst="rect">
            <a:avLst/>
          </a:prstGeom>
          <a:solidFill>
            <a:schemeClr val="tx1"/>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a:t>null</a:t>
            </a:r>
          </a:p>
        </p:txBody>
      </p:sp>
      <p:sp>
        <p:nvSpPr>
          <p:cNvPr id="28" name="Rectangle 27"/>
          <p:cNvSpPr/>
          <p:nvPr/>
        </p:nvSpPr>
        <p:spPr>
          <a:xfrm>
            <a:off x="2481793" y="3822325"/>
            <a:ext cx="432048" cy="288032"/>
          </a:xfrm>
          <a:prstGeom prst="rect">
            <a:avLst/>
          </a:prstGeom>
          <a:solidFill>
            <a:schemeClr val="tx1"/>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a:t>null</a:t>
            </a:r>
          </a:p>
        </p:txBody>
      </p:sp>
      <p:sp>
        <p:nvSpPr>
          <p:cNvPr id="29" name="Rectangle 28"/>
          <p:cNvSpPr/>
          <p:nvPr/>
        </p:nvSpPr>
        <p:spPr>
          <a:xfrm>
            <a:off x="3069850" y="3822325"/>
            <a:ext cx="432048" cy="288032"/>
          </a:xfrm>
          <a:prstGeom prst="rect">
            <a:avLst/>
          </a:prstGeom>
          <a:solidFill>
            <a:schemeClr val="tx1"/>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a:t>null</a:t>
            </a:r>
          </a:p>
        </p:txBody>
      </p:sp>
      <p:sp>
        <p:nvSpPr>
          <p:cNvPr id="30" name="Rectangle 29"/>
          <p:cNvSpPr/>
          <p:nvPr/>
        </p:nvSpPr>
        <p:spPr>
          <a:xfrm>
            <a:off x="3630707" y="3815832"/>
            <a:ext cx="432048" cy="288032"/>
          </a:xfrm>
          <a:prstGeom prst="rect">
            <a:avLst/>
          </a:prstGeom>
          <a:solidFill>
            <a:schemeClr val="tx1"/>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a:t>null</a:t>
            </a:r>
          </a:p>
        </p:txBody>
      </p:sp>
      <p:sp>
        <p:nvSpPr>
          <p:cNvPr id="31" name="Rectangle 30"/>
          <p:cNvSpPr/>
          <p:nvPr/>
        </p:nvSpPr>
        <p:spPr>
          <a:xfrm>
            <a:off x="4750903" y="4484638"/>
            <a:ext cx="432048" cy="288032"/>
          </a:xfrm>
          <a:prstGeom prst="rect">
            <a:avLst/>
          </a:prstGeom>
          <a:solidFill>
            <a:schemeClr val="tx1"/>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a:t>null</a:t>
            </a:r>
          </a:p>
        </p:txBody>
      </p:sp>
      <p:sp>
        <p:nvSpPr>
          <p:cNvPr id="32" name="Rectangle 31"/>
          <p:cNvSpPr/>
          <p:nvPr/>
        </p:nvSpPr>
        <p:spPr>
          <a:xfrm>
            <a:off x="4203538" y="4484417"/>
            <a:ext cx="432048" cy="288032"/>
          </a:xfrm>
          <a:prstGeom prst="rect">
            <a:avLst/>
          </a:prstGeom>
          <a:solidFill>
            <a:schemeClr val="tx1"/>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a:t>null</a:t>
            </a:r>
          </a:p>
        </p:txBody>
      </p:sp>
      <p:sp>
        <p:nvSpPr>
          <p:cNvPr id="33" name="Rectangle 32"/>
          <p:cNvSpPr/>
          <p:nvPr/>
        </p:nvSpPr>
        <p:spPr>
          <a:xfrm>
            <a:off x="5298268" y="4485879"/>
            <a:ext cx="432048" cy="288032"/>
          </a:xfrm>
          <a:prstGeom prst="rect">
            <a:avLst/>
          </a:prstGeom>
          <a:solidFill>
            <a:schemeClr val="tx1"/>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a:t>null</a:t>
            </a:r>
          </a:p>
        </p:txBody>
      </p:sp>
      <p:sp>
        <p:nvSpPr>
          <p:cNvPr id="34" name="Rectangle 33"/>
          <p:cNvSpPr/>
          <p:nvPr/>
        </p:nvSpPr>
        <p:spPr>
          <a:xfrm>
            <a:off x="5853121" y="4484638"/>
            <a:ext cx="432048" cy="288032"/>
          </a:xfrm>
          <a:prstGeom prst="rect">
            <a:avLst/>
          </a:prstGeom>
          <a:solidFill>
            <a:schemeClr val="tx1"/>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a:t>null</a:t>
            </a:r>
          </a:p>
        </p:txBody>
      </p:sp>
      <p:cxnSp>
        <p:nvCxnSpPr>
          <p:cNvPr id="35" name="Straight Arrow Connector 34"/>
          <p:cNvCxnSpPr>
            <a:stCxn id="62" idx="3"/>
            <a:endCxn id="3" idx="0"/>
          </p:cNvCxnSpPr>
          <p:nvPr/>
        </p:nvCxnSpPr>
        <p:spPr>
          <a:xfrm flipH="1">
            <a:off x="501790" y="4143782"/>
            <a:ext cx="138401" cy="351668"/>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62" idx="5"/>
            <a:endCxn id="25" idx="0"/>
          </p:cNvCxnSpPr>
          <p:nvPr/>
        </p:nvCxnSpPr>
        <p:spPr>
          <a:xfrm>
            <a:off x="996613" y="4143782"/>
            <a:ext cx="60030" cy="351668"/>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8" idx="5"/>
            <a:endCxn id="26" idx="0"/>
          </p:cNvCxnSpPr>
          <p:nvPr/>
        </p:nvCxnSpPr>
        <p:spPr>
          <a:xfrm>
            <a:off x="1334212" y="3358524"/>
            <a:ext cx="134826" cy="463801"/>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9" idx="3"/>
            <a:endCxn id="27" idx="0"/>
          </p:cNvCxnSpPr>
          <p:nvPr/>
        </p:nvCxnSpPr>
        <p:spPr>
          <a:xfrm flipH="1">
            <a:off x="2135614" y="3355987"/>
            <a:ext cx="117670" cy="473516"/>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9" idx="5"/>
            <a:endCxn id="28" idx="0"/>
          </p:cNvCxnSpPr>
          <p:nvPr/>
        </p:nvCxnSpPr>
        <p:spPr>
          <a:xfrm>
            <a:off x="2609706" y="3355987"/>
            <a:ext cx="88111" cy="466338"/>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0" idx="3"/>
            <a:endCxn id="29" idx="0"/>
          </p:cNvCxnSpPr>
          <p:nvPr/>
        </p:nvCxnSpPr>
        <p:spPr>
          <a:xfrm flipH="1">
            <a:off x="3285874" y="3353890"/>
            <a:ext cx="105966" cy="468435"/>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0" idx="5"/>
            <a:endCxn id="30" idx="0"/>
          </p:cNvCxnSpPr>
          <p:nvPr/>
        </p:nvCxnSpPr>
        <p:spPr>
          <a:xfrm>
            <a:off x="3748262" y="3353890"/>
            <a:ext cx="98469" cy="461942"/>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2" idx="3"/>
            <a:endCxn id="32" idx="0"/>
          </p:cNvCxnSpPr>
          <p:nvPr/>
        </p:nvCxnSpPr>
        <p:spPr>
          <a:xfrm flipH="1">
            <a:off x="4419562" y="4138059"/>
            <a:ext cx="108012" cy="346358"/>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2" idx="5"/>
            <a:endCxn id="31" idx="0"/>
          </p:cNvCxnSpPr>
          <p:nvPr/>
        </p:nvCxnSpPr>
        <p:spPr>
          <a:xfrm>
            <a:off x="4883996" y="4138059"/>
            <a:ext cx="82931" cy="346579"/>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61" idx="3"/>
            <a:endCxn id="33" idx="0"/>
          </p:cNvCxnSpPr>
          <p:nvPr/>
        </p:nvCxnSpPr>
        <p:spPr>
          <a:xfrm flipH="1">
            <a:off x="5514292" y="4122414"/>
            <a:ext cx="65783" cy="363465"/>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61" idx="5"/>
            <a:endCxn id="34" idx="0"/>
          </p:cNvCxnSpPr>
          <p:nvPr/>
        </p:nvCxnSpPr>
        <p:spPr>
          <a:xfrm>
            <a:off x="5936497" y="4122414"/>
            <a:ext cx="132648" cy="362224"/>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H="1">
            <a:off x="3263568" y="2433108"/>
            <a:ext cx="846163" cy="583932"/>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H="1">
            <a:off x="3132497" y="3175679"/>
            <a:ext cx="112790" cy="621439"/>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3863849" y="3334265"/>
            <a:ext cx="105378" cy="427812"/>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4663208" y="2486722"/>
            <a:ext cx="883975" cy="550284"/>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H="1">
            <a:off x="4321828" y="2996238"/>
            <a:ext cx="595018" cy="9479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5506258" y="3138299"/>
            <a:ext cx="581244" cy="71348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H="1">
            <a:off x="4293929" y="4009439"/>
            <a:ext cx="100168" cy="44078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4995246" y="4086586"/>
            <a:ext cx="92033" cy="37018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H="1">
            <a:off x="5355285" y="4105871"/>
            <a:ext cx="130466" cy="35089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6067397" y="3953077"/>
            <a:ext cx="101054" cy="46887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83" name="Content Placeholder 4"/>
          <p:cNvSpPr txBox="1">
            <a:spLocks/>
          </p:cNvSpPr>
          <p:nvPr/>
        </p:nvSpPr>
        <p:spPr>
          <a:xfrm>
            <a:off x="2934332" y="2926807"/>
            <a:ext cx="434509" cy="295566"/>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Clr>
                <a:srgbClr val="92D050"/>
              </a:buClr>
              <a:buFont typeface="Arial" panose="020B0604020202020204" pitchFamily="34" charset="0"/>
              <a:buChar char="•"/>
              <a:defRPr sz="2800" kern="1200">
                <a:solidFill>
                  <a:schemeClr val="bg1"/>
                </a:solidFill>
                <a:latin typeface="+mn-lt"/>
                <a:ea typeface="+mn-ea"/>
                <a:cs typeface="+mn-cs"/>
              </a:defRPr>
            </a:lvl1pPr>
            <a:lvl2pPr marL="742950" indent="-285750" algn="l" defTabSz="914400" rtl="0" eaLnBrk="1" latinLnBrk="0" hangingPunct="1">
              <a:spcBef>
                <a:spcPct val="20000"/>
              </a:spcBef>
              <a:buClr>
                <a:srgbClr val="00B0F0"/>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AU" sz="1800" dirty="0"/>
              <a:t>1</a:t>
            </a:r>
          </a:p>
        </p:txBody>
      </p:sp>
      <p:sp>
        <p:nvSpPr>
          <p:cNvPr id="84" name="Content Placeholder 4"/>
          <p:cNvSpPr txBox="1">
            <a:spLocks/>
          </p:cNvSpPr>
          <p:nvPr/>
        </p:nvSpPr>
        <p:spPr>
          <a:xfrm>
            <a:off x="5422562" y="2940545"/>
            <a:ext cx="434509" cy="295566"/>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Clr>
                <a:srgbClr val="92D050"/>
              </a:buClr>
              <a:buFont typeface="Arial" panose="020B0604020202020204" pitchFamily="34" charset="0"/>
              <a:buChar char="•"/>
              <a:defRPr sz="2800" kern="1200">
                <a:solidFill>
                  <a:schemeClr val="bg1"/>
                </a:solidFill>
                <a:latin typeface="+mn-lt"/>
                <a:ea typeface="+mn-ea"/>
                <a:cs typeface="+mn-cs"/>
              </a:defRPr>
            </a:lvl1pPr>
            <a:lvl2pPr marL="742950" indent="-285750" algn="l" defTabSz="914400" rtl="0" eaLnBrk="1" latinLnBrk="0" hangingPunct="1">
              <a:spcBef>
                <a:spcPct val="20000"/>
              </a:spcBef>
              <a:buClr>
                <a:srgbClr val="00B0F0"/>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AU" sz="1800" dirty="0"/>
              <a:t>1</a:t>
            </a:r>
          </a:p>
        </p:txBody>
      </p:sp>
      <p:sp>
        <p:nvSpPr>
          <p:cNvPr id="85" name="Content Placeholder 4"/>
          <p:cNvSpPr txBox="1">
            <a:spLocks/>
          </p:cNvSpPr>
          <p:nvPr/>
        </p:nvSpPr>
        <p:spPr>
          <a:xfrm>
            <a:off x="2842342" y="3614894"/>
            <a:ext cx="434509" cy="295566"/>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Clr>
                <a:srgbClr val="92D050"/>
              </a:buClr>
              <a:buFont typeface="Arial" panose="020B0604020202020204" pitchFamily="34" charset="0"/>
              <a:buChar char="•"/>
              <a:defRPr sz="2800" kern="1200">
                <a:solidFill>
                  <a:schemeClr val="bg1"/>
                </a:solidFill>
                <a:latin typeface="+mn-lt"/>
                <a:ea typeface="+mn-ea"/>
                <a:cs typeface="+mn-cs"/>
              </a:defRPr>
            </a:lvl1pPr>
            <a:lvl2pPr marL="742950" indent="-285750" algn="l" defTabSz="914400" rtl="0" eaLnBrk="1" latinLnBrk="0" hangingPunct="1">
              <a:spcBef>
                <a:spcPct val="20000"/>
              </a:spcBef>
              <a:buClr>
                <a:srgbClr val="00B0F0"/>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AU" sz="1800" dirty="0"/>
              <a:t>2</a:t>
            </a:r>
          </a:p>
        </p:txBody>
      </p:sp>
      <p:sp>
        <p:nvSpPr>
          <p:cNvPr id="86" name="Content Placeholder 4"/>
          <p:cNvSpPr txBox="1">
            <a:spLocks/>
          </p:cNvSpPr>
          <p:nvPr/>
        </p:nvSpPr>
        <p:spPr>
          <a:xfrm>
            <a:off x="3833088" y="3592745"/>
            <a:ext cx="434509" cy="295566"/>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Clr>
                <a:srgbClr val="92D050"/>
              </a:buClr>
              <a:buFont typeface="Arial" panose="020B0604020202020204" pitchFamily="34" charset="0"/>
              <a:buChar char="•"/>
              <a:defRPr sz="2800" kern="1200">
                <a:solidFill>
                  <a:schemeClr val="bg1"/>
                </a:solidFill>
                <a:latin typeface="+mn-lt"/>
                <a:ea typeface="+mn-ea"/>
                <a:cs typeface="+mn-cs"/>
              </a:defRPr>
            </a:lvl1pPr>
            <a:lvl2pPr marL="742950" indent="-285750" algn="l" defTabSz="914400" rtl="0" eaLnBrk="1" latinLnBrk="0" hangingPunct="1">
              <a:spcBef>
                <a:spcPct val="20000"/>
              </a:spcBef>
              <a:buClr>
                <a:srgbClr val="00B0F0"/>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AU" sz="1800" dirty="0"/>
              <a:t>2</a:t>
            </a:r>
          </a:p>
        </p:txBody>
      </p:sp>
      <p:sp>
        <p:nvSpPr>
          <p:cNvPr id="87" name="Content Placeholder 4"/>
          <p:cNvSpPr txBox="1">
            <a:spLocks/>
          </p:cNvSpPr>
          <p:nvPr/>
        </p:nvSpPr>
        <p:spPr>
          <a:xfrm>
            <a:off x="3998233" y="4258362"/>
            <a:ext cx="434509" cy="295566"/>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Clr>
                <a:srgbClr val="92D050"/>
              </a:buClr>
              <a:buFont typeface="Arial" panose="020B0604020202020204" pitchFamily="34" charset="0"/>
              <a:buChar char="•"/>
              <a:defRPr sz="2800" kern="1200">
                <a:solidFill>
                  <a:schemeClr val="bg1"/>
                </a:solidFill>
                <a:latin typeface="+mn-lt"/>
                <a:ea typeface="+mn-ea"/>
                <a:cs typeface="+mn-cs"/>
              </a:defRPr>
            </a:lvl1pPr>
            <a:lvl2pPr marL="742950" indent="-285750" algn="l" defTabSz="914400" rtl="0" eaLnBrk="1" latinLnBrk="0" hangingPunct="1">
              <a:spcBef>
                <a:spcPct val="20000"/>
              </a:spcBef>
              <a:buClr>
                <a:srgbClr val="00B0F0"/>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AU" sz="1800" dirty="0"/>
              <a:t>2</a:t>
            </a:r>
          </a:p>
        </p:txBody>
      </p:sp>
      <p:sp>
        <p:nvSpPr>
          <p:cNvPr id="88" name="Content Placeholder 4"/>
          <p:cNvSpPr txBox="1">
            <a:spLocks/>
          </p:cNvSpPr>
          <p:nvPr/>
        </p:nvSpPr>
        <p:spPr>
          <a:xfrm>
            <a:off x="4635586" y="4268438"/>
            <a:ext cx="434509" cy="295566"/>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Clr>
                <a:srgbClr val="92D050"/>
              </a:buClr>
              <a:buFont typeface="Arial" panose="020B0604020202020204" pitchFamily="34" charset="0"/>
              <a:buChar char="•"/>
              <a:defRPr sz="2800" kern="1200">
                <a:solidFill>
                  <a:schemeClr val="bg1"/>
                </a:solidFill>
                <a:latin typeface="+mn-lt"/>
                <a:ea typeface="+mn-ea"/>
                <a:cs typeface="+mn-cs"/>
              </a:defRPr>
            </a:lvl1pPr>
            <a:lvl2pPr marL="742950" indent="-285750" algn="l" defTabSz="914400" rtl="0" eaLnBrk="1" latinLnBrk="0" hangingPunct="1">
              <a:spcBef>
                <a:spcPct val="20000"/>
              </a:spcBef>
              <a:buClr>
                <a:srgbClr val="00B0F0"/>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AU" sz="1800" dirty="0"/>
              <a:t>2</a:t>
            </a:r>
          </a:p>
        </p:txBody>
      </p:sp>
      <p:sp>
        <p:nvSpPr>
          <p:cNvPr id="89" name="Content Placeholder 4"/>
          <p:cNvSpPr txBox="1">
            <a:spLocks/>
          </p:cNvSpPr>
          <p:nvPr/>
        </p:nvSpPr>
        <p:spPr>
          <a:xfrm>
            <a:off x="5079783" y="4265480"/>
            <a:ext cx="434509" cy="295566"/>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Clr>
                <a:srgbClr val="92D050"/>
              </a:buClr>
              <a:buFont typeface="Arial" panose="020B0604020202020204" pitchFamily="34" charset="0"/>
              <a:buChar char="•"/>
              <a:defRPr sz="2800" kern="1200">
                <a:solidFill>
                  <a:schemeClr val="bg1"/>
                </a:solidFill>
                <a:latin typeface="+mn-lt"/>
                <a:ea typeface="+mn-ea"/>
                <a:cs typeface="+mn-cs"/>
              </a:defRPr>
            </a:lvl1pPr>
            <a:lvl2pPr marL="742950" indent="-285750" algn="l" defTabSz="914400" rtl="0" eaLnBrk="1" latinLnBrk="0" hangingPunct="1">
              <a:spcBef>
                <a:spcPct val="20000"/>
              </a:spcBef>
              <a:buClr>
                <a:srgbClr val="00B0F0"/>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AU" sz="1800" dirty="0"/>
              <a:t>2</a:t>
            </a:r>
          </a:p>
        </p:txBody>
      </p:sp>
      <p:sp>
        <p:nvSpPr>
          <p:cNvPr id="90" name="Content Placeholder 4"/>
          <p:cNvSpPr txBox="1">
            <a:spLocks/>
          </p:cNvSpPr>
          <p:nvPr/>
        </p:nvSpPr>
        <p:spPr>
          <a:xfrm>
            <a:off x="5730316" y="4281320"/>
            <a:ext cx="434509" cy="295566"/>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Clr>
                <a:srgbClr val="92D050"/>
              </a:buClr>
              <a:buFont typeface="Arial" panose="020B0604020202020204" pitchFamily="34" charset="0"/>
              <a:buChar char="•"/>
              <a:defRPr sz="2800" kern="1200">
                <a:solidFill>
                  <a:schemeClr val="bg1"/>
                </a:solidFill>
                <a:latin typeface="+mn-lt"/>
                <a:ea typeface="+mn-ea"/>
                <a:cs typeface="+mn-cs"/>
              </a:defRPr>
            </a:lvl1pPr>
            <a:lvl2pPr marL="742950" indent="-285750" algn="l" defTabSz="914400" rtl="0" eaLnBrk="1" latinLnBrk="0" hangingPunct="1">
              <a:spcBef>
                <a:spcPct val="20000"/>
              </a:spcBef>
              <a:buClr>
                <a:srgbClr val="00B0F0"/>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AU" sz="1800" dirty="0"/>
              <a:t>2</a:t>
            </a:r>
          </a:p>
        </p:txBody>
      </p:sp>
      <p:sp>
        <p:nvSpPr>
          <p:cNvPr id="92" name="Content Placeholder 4"/>
          <p:cNvSpPr txBox="1">
            <a:spLocks/>
          </p:cNvSpPr>
          <p:nvPr/>
        </p:nvSpPr>
        <p:spPr>
          <a:xfrm>
            <a:off x="6216495" y="2435444"/>
            <a:ext cx="1774336" cy="1884172"/>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Clr>
                <a:srgbClr val="92D050"/>
              </a:buClr>
              <a:buFont typeface="Arial" panose="020B0604020202020204" pitchFamily="34" charset="0"/>
              <a:buChar char="•"/>
              <a:defRPr sz="2800" kern="1200">
                <a:solidFill>
                  <a:schemeClr val="bg1"/>
                </a:solidFill>
                <a:latin typeface="+mn-lt"/>
                <a:ea typeface="+mn-ea"/>
                <a:cs typeface="+mn-cs"/>
              </a:defRPr>
            </a:lvl1pPr>
            <a:lvl2pPr marL="742950" indent="-285750" algn="l" defTabSz="914400" rtl="0" eaLnBrk="1" latinLnBrk="0" hangingPunct="1">
              <a:spcBef>
                <a:spcPct val="20000"/>
              </a:spcBef>
              <a:buClr>
                <a:srgbClr val="00B0F0"/>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AU" sz="1800" dirty="0"/>
              <a:t>Here all the paths from the 13 node are shown in blue and the number of black nodes counted.</a:t>
            </a:r>
          </a:p>
          <a:p>
            <a:endParaRPr lang="en-AU" sz="1800" dirty="0"/>
          </a:p>
          <a:p>
            <a:pPr marL="0" indent="0">
              <a:buNone/>
            </a:pPr>
            <a:r>
              <a:rPr lang="en-AU" sz="1800" dirty="0"/>
              <a:t>Each path has exactly the same number of black nodes: 2 (counting the null leaf as a node).</a:t>
            </a:r>
          </a:p>
        </p:txBody>
      </p:sp>
    </p:spTree>
    <p:extLst>
      <p:ext uri="{BB962C8B-B14F-4D97-AF65-F5344CB8AC3E}">
        <p14:creationId xmlns:p14="http://schemas.microsoft.com/office/powerpoint/2010/main" val="1060184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a:t>Balance</a:t>
            </a:r>
            <a:endParaRPr lang="en-AU" dirty="0"/>
          </a:p>
        </p:txBody>
      </p:sp>
      <p:sp>
        <p:nvSpPr>
          <p:cNvPr id="5" name="Content Placeholder 4"/>
          <p:cNvSpPr>
            <a:spLocks noGrp="1"/>
          </p:cNvSpPr>
          <p:nvPr>
            <p:ph idx="10"/>
          </p:nvPr>
        </p:nvSpPr>
        <p:spPr/>
        <p:txBody>
          <a:bodyPr>
            <a:normAutofit lnSpcReduction="10000"/>
          </a:bodyPr>
          <a:lstStyle/>
          <a:p>
            <a:r>
              <a:rPr lang="en-AU" dirty="0"/>
              <a:t>These properties keep the Red-Black tree roughly balanced since:</a:t>
            </a:r>
          </a:p>
          <a:p>
            <a:pPr lvl="1"/>
            <a:r>
              <a:rPr lang="en-AU" dirty="0"/>
              <a:t>No path can ever have two red nodes in a row</a:t>
            </a:r>
          </a:p>
          <a:p>
            <a:pPr lvl="1"/>
            <a:r>
              <a:rPr lang="en-AU" dirty="0"/>
              <a:t>No path can have more black nodes than any other path</a:t>
            </a:r>
          </a:p>
          <a:p>
            <a:pPr lvl="1"/>
            <a:r>
              <a:rPr lang="en-AU" dirty="0"/>
              <a:t>Which means at most a path can only be twice as long as another path </a:t>
            </a:r>
          </a:p>
          <a:p>
            <a:pPr lvl="2"/>
            <a:r>
              <a:rPr lang="en-AU" dirty="0"/>
              <a:t>e.g. a path of 2 black nodes compared to a path of 2 black nodes and 2 red nodes</a:t>
            </a:r>
          </a:p>
          <a:p>
            <a:pPr lvl="1"/>
            <a:endParaRPr lang="en-AU" dirty="0"/>
          </a:p>
          <a:p>
            <a:pPr lvl="1"/>
            <a:endParaRPr lang="en-AU" dirty="0"/>
          </a:p>
        </p:txBody>
      </p:sp>
    </p:spTree>
    <p:extLst>
      <p:ext uri="{BB962C8B-B14F-4D97-AF65-F5344CB8AC3E}">
        <p14:creationId xmlns:p14="http://schemas.microsoft.com/office/powerpoint/2010/main" val="78164543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9.0&quot;&gt;&lt;object type=&quot;1&quot; unique_id=&quot;10001&quot;&gt;&lt;object type=&quot;2&quot; unique_id=&quot;10077&quot;&gt;&lt;object type=&quot;3&quot; unique_id=&quot;10078&quot;&gt;&lt;property id=&quot;20148&quot; value=&quot;5&quot;/&gt;&lt;property id=&quot;20300&quot; value=&quot;Slide 1 - &amp;quot;Specialty Trees&amp;quot;&quot;/&gt;&lt;property id=&quot;20307&quot; value=&quot;263&quot;/&gt;&lt;/object&gt;&lt;object type=&quot;3&quot; unique_id=&quot;10456&quot;&gt;&lt;property id=&quot;20148&quot; value=&quot;5&quot;/&gt;&lt;property id=&quot;20300&quot; value=&quot;Slide 2 - &amp;quot;Contents&amp;quot;&quot;/&gt;&lt;property id=&quot;20307&quot; value=&quot;272&quot;/&gt;&lt;/object&gt;&lt;object type=&quot;3&quot; unique_id=&quot;10457&quot;&gt;&lt;property id=&quot;20148&quot; value=&quot;5&quot;/&gt;&lt;property id=&quot;20300&quot; value=&quot;Slide 3 - &amp;quot;Types of Trees&amp;quot;&quot;/&gt;&lt;property id=&quot;20307&quot; value=&quot;273&quot;/&gt;&lt;/object&gt;&lt;object type=&quot;3&quot; unique_id=&quot;10458&quot;&gt;&lt;property id=&quot;20148&quot; value=&quot;5&quot;/&gt;&lt;property id=&quot;20300&quot; value=&quot;Slide 4 - &amp;quot;Red-Black Trees&amp;quot;&quot;/&gt;&lt;property id=&quot;20307&quot; value=&quot;274&quot;/&gt;&lt;/object&gt;&lt;object type=&quot;3&quot; unique_id=&quot;10459&quot;&gt;&lt;property id=&quot;20148&quot; value=&quot;5&quot;/&gt;&lt;property id=&quot;20300&quot; value=&quot;Slide 5 - &amp;quot;Red-Black Trees - Rules&amp;quot;&quot;/&gt;&lt;property id=&quot;20307&quot; value=&quot;275&quot;/&gt;&lt;/object&gt;&lt;object type=&quot;3&quot; unique_id=&quot;10460&quot;&gt;&lt;property id=&quot;20148&quot; value=&quot;5&quot;/&gt;&lt;property id=&quot;20300&quot; value=&quot;Slide 6 - &amp;quot;Red-Black Trees - Rules&amp;quot;&quot;/&gt;&lt;property id=&quot;20307&quot; value=&quot;276&quot;/&gt;&lt;/object&gt;&lt;object type=&quot;3&quot; unique_id=&quot;10461&quot;&gt;&lt;property id=&quot;20148&quot; value=&quot;5&quot;/&gt;&lt;property id=&quot;20300&quot; value=&quot;Slide 7 - &amp;quot;Red-Black Trees - Rules&amp;quot;&quot;/&gt;&lt;property id=&quot;20307&quot; value=&quot;277&quot;/&gt;&lt;/object&gt;&lt;object type=&quot;3&quot; unique_id=&quot;10462&quot;&gt;&lt;property id=&quot;20148&quot; value=&quot;5&quot;/&gt;&lt;property id=&quot;20300&quot; value=&quot;Slide 8 - &amp;quot;Red-Black Trees - Rules&amp;quot;&quot;/&gt;&lt;property id=&quot;20307&quot; value=&quot;278&quot;/&gt;&lt;/object&gt;&lt;object type=&quot;3&quot; unique_id=&quot;10463&quot;&gt;&lt;property id=&quot;20148&quot; value=&quot;5&quot;/&gt;&lt;property id=&quot;20300&quot; value=&quot;Slide 9 - &amp;quot;Balance&amp;quot;&quot;/&gt;&lt;property id=&quot;20307&quot; value=&quot;279&quot;/&gt;&lt;/object&gt;&lt;object type=&quot;3&quot; unique_id=&quot;10464&quot;&gt;&lt;property id=&quot;20148&quot; value=&quot;5&quot;/&gt;&lt;property id=&quot;20300&quot; value=&quot;Slide 10 - &amp;quot;Performance&amp;quot;&quot;/&gt;&lt;property id=&quot;20307&quot; value=&quot;280&quot;/&gt;&lt;/object&gt;&lt;object type=&quot;3&quot; unique_id=&quot;10465&quot;&gt;&lt;property id=&quot;20148&quot; value=&quot;5&quot;/&gt;&lt;property id=&quot;20300&quot; value=&quot;Slide 11 - &amp;quot;Insertion&amp;quot;&quot;/&gt;&lt;property id=&quot;20307&quot; value=&quot;281&quot;/&gt;&lt;/object&gt;&lt;object type=&quot;3&quot; unique_id=&quot;10466&quot;&gt;&lt;property id=&quot;20148&quot; value=&quot;5&quot;/&gt;&lt;property id=&quot;20300&quot; value=&quot;Slide 12 - &amp;quot;Spatial Trees&amp;quot;&quot;/&gt;&lt;property id=&quot;20307&quot; value=&quot;282&quot;/&gt;&lt;/object&gt;&lt;object type=&quot;3&quot; unique_id=&quot;10467&quot;&gt;&lt;property id=&quot;20148&quot; value=&quot;5&quot;/&gt;&lt;property id=&quot;20300&quot; value=&quot;Slide 13 - &amp;quot;The problem…&amp;quot;&quot;/&gt;&lt;property id=&quot;20307&quot; value=&quot;283&quot;/&gt;&lt;/object&gt;&lt;object type=&quot;3&quot; unique_id=&quot;10468&quot;&gt;&lt;property id=&quot;20148&quot; value=&quot;5&quot;/&gt;&lt;property id=&quot;20300&quot; value=&quot;Slide 14 - &amp;quot;Spatial Trees&amp;quot;&quot;/&gt;&lt;property id=&quot;20307&quot; value=&quot;284&quot;/&gt;&lt;/object&gt;&lt;object type=&quot;3&quot; unique_id=&quot;10469&quot;&gt;&lt;property id=&quot;20148&quot; value=&quot;5&quot;/&gt;&lt;property id=&quot;20300&quot; value=&quot;Slide 15 - &amp;quot;Quadtrees&amp;quot;&quot;/&gt;&lt;property id=&quot;20307&quot; value=&quot;285&quot;/&gt;&lt;/object&gt;&lt;object type=&quot;3&quot; unique_id=&quot;10470&quot;&gt;&lt;property id=&quot;20148&quot; value=&quot;5&quot;/&gt;&lt;property id=&quot;20300&quot; value=&quot;Slide 16 - &amp;quot;Quadtrees&amp;quot;&quot;/&gt;&lt;property id=&quot;20307&quot; value=&quot;286&quot;/&gt;&lt;/object&gt;&lt;object type=&quot;3&quot; unique_id=&quot;10471&quot;&gt;&lt;property id=&quot;20148&quot; value=&quot;5&quot;/&gt;&lt;property id=&quot;20300&quot; value=&quot;Slide 17 - &amp;quot;Quadtrees&amp;quot;&quot;/&gt;&lt;property id=&quot;20307&quot; value=&quot;287&quot;/&gt;&lt;/object&gt;&lt;object type=&quot;3&quot; unique_id=&quot;10472&quot;&gt;&lt;property id=&quot;20148&quot; value=&quot;5&quot;/&gt;&lt;property id=&quot;20300&quot; value=&quot;Slide 18 - &amp;quot;Quadtrees&amp;quot;&quot;/&gt;&lt;property id=&quot;20307&quot; value=&quot;288&quot;/&gt;&lt;/object&gt;&lt;object type=&quot;3&quot; unique_id=&quot;10473&quot;&gt;&lt;property id=&quot;20148&quot; value=&quot;5&quot;/&gt;&lt;property id=&quot;20300&quot; value=&quot;Slide 19 - &amp;quot;Quadtrees&amp;quot;&quot;/&gt;&lt;property id=&quot;20307&quot; value=&quot;289&quot;/&gt;&lt;/object&gt;&lt;object type=&quot;3&quot; unique_id=&quot;10474&quot;&gt;&lt;property id=&quot;20148&quot; value=&quot;5&quot;/&gt;&lt;property id=&quot;20300&quot; value=&quot;Slide 20 - &amp;quot;Quadtrees&amp;quot;&quot;/&gt;&lt;property id=&quot;20307&quot; value=&quot;290&quot;/&gt;&lt;/object&gt;&lt;object type=&quot;3&quot; unique_id=&quot;10475&quot;&gt;&lt;property id=&quot;20148&quot; value=&quot;5&quot;/&gt;&lt;property id=&quot;20300&quot; value=&quot;Slide 21 - &amp;quot;Quadtrees&amp;quot;&quot;/&gt;&lt;property id=&quot;20307&quot; value=&quot;291&quot;/&gt;&lt;/object&gt;&lt;object type=&quot;3&quot; unique_id=&quot;10476&quot;&gt;&lt;property id=&quot;20148&quot; value=&quot;5&quot;/&gt;&lt;property id=&quot;20300&quot; value=&quot;Slide 22 - &amp;quot;Quadtrees&amp;quot;&quot;/&gt;&lt;property id=&quot;20307&quot; value=&quot;292&quot;/&gt;&lt;/object&gt;&lt;object type=&quot;3&quot; unique_id=&quot;10477&quot;&gt;&lt;property id=&quot;20148&quot; value=&quot;5&quot;/&gt;&lt;property id=&quot;20300&quot; value=&quot;Slide 23 - &amp;quot;Quadtrees - Conclusion&amp;quot;&quot;/&gt;&lt;property id=&quot;20307&quot; value=&quot;293&quot;/&gt;&lt;/object&gt;&lt;object type=&quot;3&quot; unique_id=&quot;10478&quot;&gt;&lt;property id=&quot;20148&quot; value=&quot;5&quot;/&gt;&lt;property id=&quot;20300&quot; value=&quot;Slide 24 - &amp;quot;BSP (Binary Space Partitioning) Trees&amp;quot;&quot;/&gt;&lt;property id=&quot;20307&quot; value=&quot;294&quot;/&gt;&lt;/object&gt;&lt;object type=&quot;3&quot; unique_id=&quot;10479&quot;&gt;&lt;property id=&quot;20148&quot; value=&quot;5&quot;/&gt;&lt;property id=&quot;20300&quot; value=&quot;Slide 25 - &amp;quot;BSP (Binary Space Partitioning) Trees&amp;quot;&quot;/&gt;&lt;property id=&quot;20307&quot; value=&quot;295&quot;/&gt;&lt;/object&gt;&lt;object type=&quot;3&quot; unique_id=&quot;10480&quot;&gt;&lt;property id=&quot;20148&quot; value=&quot;5&quot;/&gt;&lt;property id=&quot;20300&quot; value=&quot;Slide 26 - &amp;quot;BSP (Binary Space Partitioning) Trees&amp;quot;&quot;/&gt;&lt;property id=&quot;20307&quot; value=&quot;296&quot;/&gt;&lt;/object&gt;&lt;object type=&quot;3&quot; unique_id=&quot;10481&quot;&gt;&lt;property id=&quot;20148&quot; value=&quot;5&quot;/&gt;&lt;property id=&quot;20300&quot; value=&quot;Slide 27 - &amp;quot;BSP (Binary Space Partitioning) Trees&amp;quot;&quot;/&gt;&lt;property id=&quot;20307&quot; value=&quot;297&quot;/&gt;&lt;/object&gt;&lt;object type=&quot;3&quot; unique_id=&quot;10482&quot;&gt;&lt;property id=&quot;20148&quot; value=&quot;5&quot;/&gt;&lt;property id=&quot;20300&quot; value=&quot;Slide 28 - &amp;quot;BSP (Binary Space Partitioning) Trees&amp;quot;&quot;/&gt;&lt;property id=&quot;20307&quot; value=&quot;298&quot;/&gt;&lt;/object&gt;&lt;object type=&quot;3&quot; unique_id=&quot;10483&quot;&gt;&lt;property id=&quot;20148&quot; value=&quot;5&quot;/&gt;&lt;property id=&quot;20300&quot; value=&quot;Slide 29 - &amp;quot;BSP (Binary Space Partitioning) Trees&amp;quot;&quot;/&gt;&lt;property id=&quot;20307&quot; value=&quot;299&quot;/&gt;&lt;/object&gt;&lt;object type=&quot;3&quot; unique_id=&quot;10484&quot;&gt;&lt;property id=&quot;20148&quot; value=&quot;5&quot;/&gt;&lt;property id=&quot;20300&quot; value=&quot;Slide 30 - &amp;quot;BSP (Binary Space Partitioning) Trees&amp;quot;&quot;/&gt;&lt;property id=&quot;20307&quot; value=&quot;300&quot;/&gt;&lt;/object&gt;&lt;object type=&quot;3&quot; unique_id=&quot;10485&quot;&gt;&lt;property id=&quot;20148&quot; value=&quot;5&quot;/&gt;&lt;property id=&quot;20300&quot; value=&quot;Slide 31 - &amp;quot;BSP Tree - Conclusion&amp;quot;&quot;/&gt;&lt;property id=&quot;20307&quot; value=&quot;301&quot;/&gt;&lt;/object&gt;&lt;object type=&quot;3&quot; unique_id=&quot;10486&quot;&gt;&lt;property id=&quot;20148&quot; value=&quot;5&quot;/&gt;&lt;property id=&quot;20300&quot; value=&quot;Slide 32 - &amp;quot;K-D Trees&amp;quot;&quot;/&gt;&lt;property id=&quot;20307&quot; value=&quot;302&quot;/&gt;&lt;/object&gt;&lt;object type=&quot;3&quot; unique_id=&quot;10487&quot;&gt;&lt;property id=&quot;20148&quot; value=&quot;5&quot;/&gt;&lt;property id=&quot;20300&quot; value=&quot;Slide 33 - &amp;quot;K-D Tree - Conclusion&amp;quot;&quot;/&gt;&lt;property id=&quot;20307&quot; value=&quot;303&quot;/&gt;&lt;/object&gt;&lt;object type=&quot;3&quot; unique_id=&quot;10488&quot;&gt;&lt;property id=&quot;20148&quot; value=&quot;5&quot;/&gt;&lt;property id=&quot;20300&quot; value=&quot;Slide 34 - &amp;quot;Octree&amp;quot;&quot;/&gt;&lt;property id=&quot;20307&quot; value=&quot;304&quot;/&gt;&lt;/object&gt;&lt;object type=&quot;3&quot; unique_id=&quot;10489&quot;&gt;&lt;property id=&quot;20148&quot; value=&quot;5&quot;/&gt;&lt;property id=&quot;20300&quot; value=&quot;Slide 35 - &amp;quot;Summary&amp;quot;&quot;/&gt;&lt;property id=&quot;20307&quot; value=&quot;305&quot;/&gt;&lt;/object&gt;&lt;object type=&quot;3&quot; unique_id=&quot;10490&quot;&gt;&lt;property id=&quot;20148&quot; value=&quot;5&quot;/&gt;&lt;property id=&quot;20300&quot; value=&quot;Slide 36 - &amp;quot;References&amp;quot;&quot;/&gt;&lt;property id=&quot;20307&quot; value=&quot;306&quot;/&gt;&lt;/object&gt;&lt;/object&gt;&lt;object type=&quot;8&quot; unique_id=&quot;10095&quot;&gt;&lt;/object&gt;&lt;/object&gt;&lt;/database&gt;"/>
  <p:tag name="SECTOMILLISECCONVERTED" val="1"/>
</p:tagLst>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609</TotalTime>
  <Words>1920</Words>
  <Application>Microsoft Office PowerPoint</Application>
  <PresentationFormat>On-screen Show (16:9)</PresentationFormat>
  <Paragraphs>477</Paragraphs>
  <Slides>36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36</vt:i4>
      </vt:variant>
    </vt:vector>
  </HeadingPairs>
  <TitlesOfParts>
    <vt:vector size="39" baseType="lpstr">
      <vt:lpstr>Arial</vt:lpstr>
      <vt:lpstr>Calibri</vt:lpstr>
      <vt:lpstr>Office Theme</vt:lpstr>
      <vt:lpstr>Advanced Trees</vt:lpstr>
      <vt:lpstr>Contents</vt:lpstr>
      <vt:lpstr>Types of Trees</vt:lpstr>
      <vt:lpstr>Red-Black Trees</vt:lpstr>
      <vt:lpstr>Red-Black Trees - Rules</vt:lpstr>
      <vt:lpstr>Red-Black Trees - Rules</vt:lpstr>
      <vt:lpstr>Red-Black Trees - Rules</vt:lpstr>
      <vt:lpstr>Red-Black Trees - Rules</vt:lpstr>
      <vt:lpstr>Balance</vt:lpstr>
      <vt:lpstr>Performance</vt:lpstr>
      <vt:lpstr>Insertion</vt:lpstr>
      <vt:lpstr>Spatial Trees</vt:lpstr>
      <vt:lpstr>The problem…</vt:lpstr>
      <vt:lpstr>Spatial Trees</vt:lpstr>
      <vt:lpstr>Quadtrees</vt:lpstr>
      <vt:lpstr>Quadtrees</vt:lpstr>
      <vt:lpstr>Quadtrees</vt:lpstr>
      <vt:lpstr>Quadtrees</vt:lpstr>
      <vt:lpstr>Quadtrees</vt:lpstr>
      <vt:lpstr>Quadtrees</vt:lpstr>
      <vt:lpstr>Quadtrees</vt:lpstr>
      <vt:lpstr>Quadtrees</vt:lpstr>
      <vt:lpstr>Quadtrees - Conclusion</vt:lpstr>
      <vt:lpstr>Binary Space Partitioning Trees (BSP Trees)</vt:lpstr>
      <vt:lpstr>BSP (Binary Space Partitioning) Trees</vt:lpstr>
      <vt:lpstr>BSP (Binary Space Partitioning) Trees</vt:lpstr>
      <vt:lpstr>BSP (Binary Space Partitioning) Trees</vt:lpstr>
      <vt:lpstr>BSP (Binary Space Partitioning) Trees</vt:lpstr>
      <vt:lpstr>BSP (Binary Space Partitioning) Trees</vt:lpstr>
      <vt:lpstr>BSP (Binary Space Partitioning) Trees</vt:lpstr>
      <vt:lpstr>BSP Tree - Conclusion</vt:lpstr>
      <vt:lpstr>K-D Trees</vt:lpstr>
      <vt:lpstr>K-D Tree - Conclusion</vt:lpstr>
      <vt:lpstr>Octree</vt:lpstr>
      <vt:lpstr>Summary</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Neil</dc:creator>
  <cp:lastModifiedBy>Richard Stern</cp:lastModifiedBy>
  <cp:revision>35</cp:revision>
  <dcterms:created xsi:type="dcterms:W3CDTF">2014-07-14T04:04:52Z</dcterms:created>
  <dcterms:modified xsi:type="dcterms:W3CDTF">2017-05-31T23:37:29Z</dcterms:modified>
</cp:coreProperties>
</file>