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3" r:id="rId2"/>
    <p:sldId id="272" r:id="rId3"/>
    <p:sldId id="298" r:id="rId4"/>
    <p:sldId id="297" r:id="rId5"/>
    <p:sldId id="296" r:id="rId6"/>
    <p:sldId id="295" r:id="rId7"/>
    <p:sldId id="294" r:id="rId8"/>
    <p:sldId id="291" r:id="rId9"/>
    <p:sldId id="293" r:id="rId10"/>
    <p:sldId id="292" r:id="rId11"/>
    <p:sldId id="281" r:id="rId12"/>
    <p:sldId id="282" r:id="rId13"/>
    <p:sldId id="283" r:id="rId14"/>
    <p:sldId id="284" r:id="rId15"/>
    <p:sldId id="285" r:id="rId16"/>
    <p:sldId id="286" r:id="rId17"/>
    <p:sldId id="287" r:id="rId18"/>
    <p:sldId id="288" r:id="rId19"/>
    <p:sldId id="289" r:id="rId20"/>
    <p:sldId id="290" r:id="rId21"/>
  </p:sldIdLst>
  <p:sldSz cx="9144000" cy="5143500" type="screen16x9"/>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77" autoAdjust="0"/>
  </p:normalViewPr>
  <p:slideViewPr>
    <p:cSldViewPr>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01/06/2017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11</a:t>
            </a:fld>
            <a:endParaRPr lang="en-AU"/>
          </a:p>
        </p:txBody>
      </p:sp>
    </p:spTree>
    <p:extLst>
      <p:ext uri="{BB962C8B-B14F-4D97-AF65-F5344CB8AC3E}">
        <p14:creationId xmlns:p14="http://schemas.microsoft.com/office/powerpoint/2010/main" val="1721624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12</a:t>
            </a:fld>
            <a:endParaRPr lang="en-AU"/>
          </a:p>
        </p:txBody>
      </p:sp>
    </p:spTree>
    <p:extLst>
      <p:ext uri="{BB962C8B-B14F-4D97-AF65-F5344CB8AC3E}">
        <p14:creationId xmlns:p14="http://schemas.microsoft.com/office/powerpoint/2010/main" val="2651099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13</a:t>
            </a:fld>
            <a:endParaRPr lang="en-AU"/>
          </a:p>
        </p:txBody>
      </p:sp>
    </p:spTree>
    <p:extLst>
      <p:ext uri="{BB962C8B-B14F-4D97-AF65-F5344CB8AC3E}">
        <p14:creationId xmlns:p14="http://schemas.microsoft.com/office/powerpoint/2010/main" val="22459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14</a:t>
            </a:fld>
            <a:endParaRPr lang="en-AU"/>
          </a:p>
        </p:txBody>
      </p:sp>
    </p:spTree>
    <p:extLst>
      <p:ext uri="{BB962C8B-B14F-4D97-AF65-F5344CB8AC3E}">
        <p14:creationId xmlns:p14="http://schemas.microsoft.com/office/powerpoint/2010/main" val="3540646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15</a:t>
            </a:fld>
            <a:endParaRPr lang="en-AU"/>
          </a:p>
        </p:txBody>
      </p:sp>
    </p:spTree>
    <p:extLst>
      <p:ext uri="{BB962C8B-B14F-4D97-AF65-F5344CB8AC3E}">
        <p14:creationId xmlns:p14="http://schemas.microsoft.com/office/powerpoint/2010/main" val="1427481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16</a:t>
            </a:fld>
            <a:endParaRPr lang="en-AU"/>
          </a:p>
        </p:txBody>
      </p:sp>
    </p:spTree>
    <p:extLst>
      <p:ext uri="{BB962C8B-B14F-4D97-AF65-F5344CB8AC3E}">
        <p14:creationId xmlns:p14="http://schemas.microsoft.com/office/powerpoint/2010/main" val="3596543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17</a:t>
            </a:fld>
            <a:endParaRPr lang="en-AU"/>
          </a:p>
        </p:txBody>
      </p:sp>
    </p:spTree>
    <p:extLst>
      <p:ext uri="{BB962C8B-B14F-4D97-AF65-F5344CB8AC3E}">
        <p14:creationId xmlns:p14="http://schemas.microsoft.com/office/powerpoint/2010/main" val="1316881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F731CE-6BBD-4FCE-8CAB-D295C10DA5FB}" type="slidenum">
              <a:rPr lang="en-AU" smtClean="0"/>
              <a:t>18</a:t>
            </a:fld>
            <a:endParaRPr lang="en-AU"/>
          </a:p>
        </p:txBody>
      </p:sp>
    </p:spTree>
    <p:extLst>
      <p:ext uri="{BB962C8B-B14F-4D97-AF65-F5344CB8AC3E}">
        <p14:creationId xmlns:p14="http://schemas.microsoft.com/office/powerpoint/2010/main" val="335141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a:t>Click to edit text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9810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956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a:t>Click to edit title</a:t>
            </a:r>
            <a:endParaRPr lang="en-AU" dirty="0"/>
          </a:p>
        </p:txBody>
      </p:sp>
    </p:spTree>
    <p:extLst>
      <p:ext uri="{BB962C8B-B14F-4D97-AF65-F5344CB8AC3E}">
        <p14:creationId xmlns:p14="http://schemas.microsoft.com/office/powerpoint/2010/main" val="189625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2609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7277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hf hdr="0" ftr="0" dt="0"/>
  <p:txStyles>
    <p:titleStyle>
      <a:lvl1pPr algn="l" defTabSz="914400" rtl="0" eaLnBrk="1" latinLnBrk="0" hangingPunct="1">
        <a:spcBef>
          <a:spcPct val="0"/>
        </a:spcBef>
        <a:buNone/>
        <a:defRPr sz="3600" b="0" i="0" u="none"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b="0" i="0" u="none"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Heaps</a:t>
            </a:r>
            <a:endParaRPr lang="en-GB" dirty="0"/>
          </a:p>
        </p:txBody>
      </p:sp>
      <p:sp>
        <p:nvSpPr>
          <p:cNvPr id="3" name="Subtitle 2"/>
          <p:cNvSpPr>
            <a:spLocks noGrp="1"/>
          </p:cNvSpPr>
          <p:nvPr>
            <p:ph type="subTitle" idx="1"/>
          </p:nvPr>
        </p:nvSpPr>
        <p:spPr/>
        <p:txBody>
          <a:bodyPr/>
          <a:lstStyle/>
          <a:p>
            <a:r>
              <a:rPr lang="en-AU" dirty="0"/>
              <a:t>A Tree-Based Data Structure</a:t>
            </a:r>
            <a:endParaRPr lang="en-GB" dirty="0"/>
          </a:p>
        </p:txBody>
      </p:sp>
      <p:sp>
        <p:nvSpPr>
          <p:cNvPr id="4" name="Text Placeholder 3"/>
          <p:cNvSpPr>
            <a:spLocks noGrp="1"/>
          </p:cNvSpPr>
          <p:nvPr>
            <p:ph type="body" sz="quarter" idx="11"/>
          </p:nvPr>
        </p:nvSpPr>
        <p:spPr/>
        <p:txBody>
          <a:bodyPr/>
          <a:lstStyle/>
          <a:p>
            <a:endParaRPr lang="en-GB" dirty="0"/>
          </a:p>
        </p:txBody>
      </p:sp>
      <p:sp>
        <p:nvSpPr>
          <p:cNvPr id="5" name="Text Placeholder 4"/>
          <p:cNvSpPr>
            <a:spLocks noGrp="1"/>
          </p:cNvSpPr>
          <p:nvPr>
            <p:ph type="body" sz="quarter" idx="12"/>
          </p:nvPr>
        </p:nvSpPr>
        <p:spPr/>
        <p:txBody>
          <a:bodyPr/>
          <a:lstStyle/>
          <a:p>
            <a:r>
              <a:rPr lang="en-AU" dirty="0"/>
              <a:t>Programming – Code Design &amp; Data Structures</a:t>
            </a:r>
            <a:endParaRPr lang="en-GB" dirty="0"/>
          </a:p>
        </p:txBody>
      </p:sp>
    </p:spTree>
    <p:extLst>
      <p:ext uri="{BB962C8B-B14F-4D97-AF65-F5344CB8AC3E}">
        <p14:creationId xmlns:p14="http://schemas.microsoft.com/office/powerpoint/2010/main" val="1041550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Implementing the Push Function</a:t>
            </a:r>
            <a:endParaRPr lang="en-GB" dirty="0"/>
          </a:p>
        </p:txBody>
      </p:sp>
      <p:sp>
        <p:nvSpPr>
          <p:cNvPr id="3" name="Text Placeholder 2"/>
          <p:cNvSpPr>
            <a:spLocks noGrp="1"/>
          </p:cNvSpPr>
          <p:nvPr>
            <p:ph type="body" sz="quarter" idx="10"/>
          </p:nvPr>
        </p:nvSpPr>
        <p:spPr/>
        <p:txBody>
          <a:bodyPr>
            <a:normAutofit/>
          </a:bodyPr>
          <a:lstStyle/>
          <a:p>
            <a:r>
              <a:rPr lang="en-AU" dirty="0"/>
              <a:t>Uses the “up-heap” operation</a:t>
            </a:r>
          </a:p>
          <a:p>
            <a:r>
              <a:rPr lang="en-AU" dirty="0"/>
              <a:t>Three steps required:</a:t>
            </a:r>
          </a:p>
          <a:p>
            <a:pPr lvl="1"/>
            <a:r>
              <a:rPr lang="en-AU" dirty="0"/>
              <a:t>Add the value to the bottom of the tree</a:t>
            </a:r>
          </a:p>
          <a:p>
            <a:pPr lvl="1"/>
            <a:r>
              <a:rPr lang="en-AU" dirty="0"/>
              <a:t>Swap the value with its parent if the parent is smaller than the value (or larger, for a min-heap)</a:t>
            </a:r>
          </a:p>
          <a:p>
            <a:pPr lvl="1"/>
            <a:r>
              <a:rPr lang="en-AU" dirty="0"/>
              <a:t>Repeat until no more swaps are required!</a:t>
            </a:r>
          </a:p>
          <a:p>
            <a:pPr lvl="1"/>
            <a:endParaRPr lang="en-AU" dirty="0"/>
          </a:p>
          <a:p>
            <a:pPr marL="0" indent="0">
              <a:buNone/>
            </a:pPr>
            <a:endParaRPr lang="en-AU" dirty="0"/>
          </a:p>
          <a:p>
            <a:pPr marL="914400" lvl="2" indent="0">
              <a:buNone/>
            </a:pPr>
            <a:endParaRPr lang="en-AU" dirty="0"/>
          </a:p>
          <a:p>
            <a:endParaRPr lang="en-GB" dirty="0"/>
          </a:p>
        </p:txBody>
      </p:sp>
    </p:spTree>
    <p:extLst>
      <p:ext uri="{BB962C8B-B14F-4D97-AF65-F5344CB8AC3E}">
        <p14:creationId xmlns:p14="http://schemas.microsoft.com/office/powerpoint/2010/main" val="140002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Implementing the Push Function</a:t>
            </a:r>
          </a:p>
        </p:txBody>
      </p:sp>
      <p:pic>
        <p:nvPicPr>
          <p:cNvPr id="1026" name="Picture 2" descr="Heap add step1.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707654"/>
            <a:ext cx="4560507" cy="2736304"/>
          </a:xfrm>
          <a:prstGeom prst="rect">
            <a:avLst/>
          </a:prstGeom>
          <a:solidFill>
            <a:schemeClr val="bg1"/>
          </a:solidFill>
        </p:spPr>
      </p:pic>
      <p:cxnSp>
        <p:nvCxnSpPr>
          <p:cNvPr id="6" name="Straight Arrow Connector 5"/>
          <p:cNvCxnSpPr/>
          <p:nvPr/>
        </p:nvCxnSpPr>
        <p:spPr>
          <a:xfrm flipH="1">
            <a:off x="5370079" y="2715766"/>
            <a:ext cx="1362161" cy="12961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6660232" y="2139702"/>
            <a:ext cx="1224136" cy="646331"/>
          </a:xfrm>
          <a:prstGeom prst="rect">
            <a:avLst/>
          </a:prstGeom>
          <a:noFill/>
        </p:spPr>
        <p:txBody>
          <a:bodyPr wrap="square" rtlCol="0">
            <a:spAutoFit/>
          </a:bodyPr>
          <a:lstStyle/>
          <a:p>
            <a:r>
              <a:rPr lang="en-AU" dirty="0">
                <a:solidFill>
                  <a:schemeClr val="bg1"/>
                </a:solidFill>
              </a:rPr>
              <a:t>Adding 15 to the tree</a:t>
            </a:r>
          </a:p>
        </p:txBody>
      </p:sp>
    </p:spTree>
    <p:extLst>
      <p:ext uri="{BB962C8B-B14F-4D97-AF65-F5344CB8AC3E}">
        <p14:creationId xmlns:p14="http://schemas.microsoft.com/office/powerpoint/2010/main" val="194041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Implementing the Push Function</a:t>
            </a:r>
          </a:p>
        </p:txBody>
      </p:sp>
      <p:pic>
        <p:nvPicPr>
          <p:cNvPr id="2050" name="Picture 2" descr="Heap add step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707654"/>
            <a:ext cx="4560507" cy="2736304"/>
          </a:xfrm>
          <a:prstGeom prst="rect">
            <a:avLst/>
          </a:prstGeom>
          <a:solidFill>
            <a:schemeClr val="bg1"/>
          </a:solidFill>
        </p:spPr>
      </p:pic>
    </p:spTree>
    <p:extLst>
      <p:ext uri="{BB962C8B-B14F-4D97-AF65-F5344CB8AC3E}">
        <p14:creationId xmlns:p14="http://schemas.microsoft.com/office/powerpoint/2010/main" val="269694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Implementing the Push Function</a:t>
            </a:r>
          </a:p>
        </p:txBody>
      </p:sp>
      <p:pic>
        <p:nvPicPr>
          <p:cNvPr id="3078" name="Picture 6" descr="Heap add step3.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707654"/>
            <a:ext cx="4560507" cy="2736304"/>
          </a:xfrm>
          <a:prstGeom prst="rect">
            <a:avLst/>
          </a:prstGeom>
          <a:solidFill>
            <a:schemeClr val="bg1"/>
          </a:solidFill>
        </p:spPr>
      </p:pic>
    </p:spTree>
    <p:extLst>
      <p:ext uri="{BB962C8B-B14F-4D97-AF65-F5344CB8AC3E}">
        <p14:creationId xmlns:p14="http://schemas.microsoft.com/office/powerpoint/2010/main" val="412615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Implementing the Remove/Pop Function</a:t>
            </a:r>
          </a:p>
        </p:txBody>
      </p:sp>
      <p:sp>
        <p:nvSpPr>
          <p:cNvPr id="5" name="Content Placeholder 4"/>
          <p:cNvSpPr>
            <a:spLocks noGrp="1"/>
          </p:cNvSpPr>
          <p:nvPr>
            <p:ph idx="4294967295"/>
          </p:nvPr>
        </p:nvSpPr>
        <p:spPr>
          <a:xfrm>
            <a:off x="323528" y="1200150"/>
            <a:ext cx="7776864" cy="3819871"/>
          </a:xfrm>
          <a:prstGeom prst="rect">
            <a:avLst/>
          </a:prstGeom>
        </p:spPr>
        <p:txBody>
          <a:bodyPr>
            <a:normAutofit/>
          </a:bodyPr>
          <a:lstStyle/>
          <a:p>
            <a:r>
              <a:rPr lang="en-AU" dirty="0"/>
              <a:t>Uses the “down-heap” operation</a:t>
            </a:r>
          </a:p>
          <a:p>
            <a:r>
              <a:rPr lang="en-AU" dirty="0"/>
              <a:t>Three steps required:</a:t>
            </a:r>
          </a:p>
          <a:p>
            <a:pPr lvl="1"/>
            <a:r>
              <a:rPr lang="en-AU" dirty="0"/>
              <a:t>Replace the value to be removed with the last value stored in the tree</a:t>
            </a:r>
          </a:p>
          <a:p>
            <a:pPr lvl="1"/>
            <a:r>
              <a:rPr lang="en-AU" dirty="0"/>
              <a:t>Swap the new value with its child if the parent is larger than the new value (or smaller, for a min-heap)</a:t>
            </a:r>
          </a:p>
          <a:p>
            <a:pPr lvl="2"/>
            <a:r>
              <a:rPr lang="en-AU" dirty="0"/>
              <a:t>Pick whichever child is larger</a:t>
            </a:r>
          </a:p>
          <a:p>
            <a:pPr lvl="1"/>
            <a:r>
              <a:rPr lang="en-AU" dirty="0"/>
              <a:t>Repeat until no more swaps are required!</a:t>
            </a:r>
          </a:p>
          <a:p>
            <a:pPr lvl="1"/>
            <a:endParaRPr lang="en-AU" dirty="0"/>
          </a:p>
          <a:p>
            <a:pPr marL="0" indent="0">
              <a:buNone/>
            </a:pPr>
            <a:endParaRPr lang="en-AU" dirty="0"/>
          </a:p>
          <a:p>
            <a:pPr marL="914400" lvl="2" indent="0">
              <a:buNone/>
            </a:pPr>
            <a:endParaRPr lang="en-AU" dirty="0"/>
          </a:p>
        </p:txBody>
      </p:sp>
    </p:spTree>
    <p:extLst>
      <p:ext uri="{BB962C8B-B14F-4D97-AF65-F5344CB8AC3E}">
        <p14:creationId xmlns:p14="http://schemas.microsoft.com/office/powerpoint/2010/main" val="185007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Implementing the Remove/Pop Function</a:t>
            </a:r>
          </a:p>
        </p:txBody>
      </p:sp>
      <p:pic>
        <p:nvPicPr>
          <p:cNvPr id="5" name="Picture 2" descr="Heap delete step0.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1" y="1707653"/>
            <a:ext cx="4560508" cy="2736305"/>
          </a:xfrm>
          <a:prstGeom prst="rect">
            <a:avLst/>
          </a:prstGeom>
          <a:solidFill>
            <a:schemeClr val="bg1"/>
          </a:solidFill>
        </p:spPr>
      </p:pic>
      <p:cxnSp>
        <p:nvCxnSpPr>
          <p:cNvPr id="6" name="Straight Arrow Connector 5"/>
          <p:cNvCxnSpPr/>
          <p:nvPr/>
        </p:nvCxnSpPr>
        <p:spPr>
          <a:xfrm flipH="1" flipV="1">
            <a:off x="4572000" y="1995686"/>
            <a:ext cx="2304256" cy="720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6876256" y="1923678"/>
            <a:ext cx="1224136" cy="923330"/>
          </a:xfrm>
          <a:prstGeom prst="rect">
            <a:avLst/>
          </a:prstGeom>
          <a:noFill/>
        </p:spPr>
        <p:txBody>
          <a:bodyPr wrap="square" rtlCol="0">
            <a:spAutoFit/>
          </a:bodyPr>
          <a:lstStyle/>
          <a:p>
            <a:r>
              <a:rPr lang="en-AU" dirty="0">
                <a:solidFill>
                  <a:schemeClr val="bg1"/>
                </a:solidFill>
              </a:rPr>
              <a:t>Calling Pop to remove the 11</a:t>
            </a:r>
          </a:p>
        </p:txBody>
      </p:sp>
    </p:spTree>
    <p:extLst>
      <p:ext uri="{BB962C8B-B14F-4D97-AF65-F5344CB8AC3E}">
        <p14:creationId xmlns:p14="http://schemas.microsoft.com/office/powerpoint/2010/main" val="1870727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Implementing the Remove/Pop Function</a:t>
            </a:r>
          </a:p>
        </p:txBody>
      </p:sp>
      <p:pic>
        <p:nvPicPr>
          <p:cNvPr id="8" name="Picture 4" descr="Heap remove step1.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1" y="1707652"/>
            <a:ext cx="4560508" cy="2736305"/>
          </a:xfrm>
          <a:prstGeom prst="rect">
            <a:avLst/>
          </a:prstGeom>
          <a:solidFill>
            <a:schemeClr val="bg1"/>
          </a:solidFill>
        </p:spPr>
      </p:pic>
    </p:spTree>
    <p:extLst>
      <p:ext uri="{BB962C8B-B14F-4D97-AF65-F5344CB8AC3E}">
        <p14:creationId xmlns:p14="http://schemas.microsoft.com/office/powerpoint/2010/main" val="176581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Implementing the Remove/Pop Function</a:t>
            </a:r>
          </a:p>
        </p:txBody>
      </p:sp>
      <p:pic>
        <p:nvPicPr>
          <p:cNvPr id="5122" name="Picture 2" descr="Heap remove step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707654"/>
            <a:ext cx="4560508" cy="2736305"/>
          </a:xfrm>
          <a:prstGeom prst="rect">
            <a:avLst/>
          </a:prstGeom>
          <a:solidFill>
            <a:schemeClr val="bg1"/>
          </a:solidFill>
        </p:spPr>
      </p:pic>
    </p:spTree>
    <p:extLst>
      <p:ext uri="{BB962C8B-B14F-4D97-AF65-F5344CB8AC3E}">
        <p14:creationId xmlns:p14="http://schemas.microsoft.com/office/powerpoint/2010/main" val="4265712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Speed of Common Operations</a:t>
            </a:r>
          </a:p>
        </p:txBody>
      </p:sp>
      <p:sp>
        <p:nvSpPr>
          <p:cNvPr id="8" name="Content Placeholder 7"/>
          <p:cNvSpPr>
            <a:spLocks noGrp="1"/>
          </p:cNvSpPr>
          <p:nvPr>
            <p:ph idx="4294967295"/>
          </p:nvPr>
        </p:nvSpPr>
        <p:spPr>
          <a:xfrm>
            <a:off x="323528" y="1200151"/>
            <a:ext cx="5688632" cy="3394472"/>
          </a:xfrm>
          <a:prstGeom prst="rect">
            <a:avLst/>
          </a:prstGeom>
        </p:spPr>
        <p:txBody>
          <a:bodyPr>
            <a:normAutofit/>
          </a:bodyPr>
          <a:lstStyle/>
          <a:p>
            <a:r>
              <a:rPr lang="en-AU" dirty="0"/>
              <a:t>Fast to find the smallest/largest value</a:t>
            </a:r>
          </a:p>
          <a:p>
            <a:pPr lvl="1"/>
            <a:r>
              <a:rPr lang="en-AU" dirty="0"/>
              <a:t>O(1)</a:t>
            </a:r>
          </a:p>
          <a:p>
            <a:r>
              <a:rPr lang="en-AU" dirty="0"/>
              <a:t>Slow </a:t>
            </a:r>
            <a:r>
              <a:rPr lang="en-AU"/>
              <a:t>for searching, O(n)</a:t>
            </a:r>
            <a:endParaRPr lang="en-AU" dirty="0"/>
          </a:p>
          <a:p>
            <a:r>
              <a:rPr lang="en-US" dirty="0"/>
              <a:t>Quite good times for insert/delete</a:t>
            </a:r>
          </a:p>
          <a:p>
            <a:pPr lvl="1"/>
            <a:r>
              <a:rPr lang="en-US" dirty="0"/>
              <a:t>Optimal data structure for a priority queue</a:t>
            </a:r>
            <a:endParaRPr lang="en-AU" dirty="0"/>
          </a:p>
        </p:txBody>
      </p:sp>
      <p:pic>
        <p:nvPicPr>
          <p:cNvPr id="13" name="Picture 12"/>
          <p:cNvPicPr>
            <a:picLocks noChangeAspect="1"/>
          </p:cNvPicPr>
          <p:nvPr/>
        </p:nvPicPr>
        <p:blipFill>
          <a:blip r:embed="rId3"/>
          <a:stretch>
            <a:fillRect/>
          </a:stretch>
        </p:blipFill>
        <p:spPr>
          <a:xfrm>
            <a:off x="6228184" y="1923678"/>
            <a:ext cx="2600688" cy="2076740"/>
          </a:xfrm>
          <a:prstGeom prst="rect">
            <a:avLst/>
          </a:prstGeom>
        </p:spPr>
      </p:pic>
    </p:spTree>
    <p:extLst>
      <p:ext uri="{BB962C8B-B14F-4D97-AF65-F5344CB8AC3E}">
        <p14:creationId xmlns:p14="http://schemas.microsoft.com/office/powerpoint/2010/main" val="990511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Summary</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a:bodyPr>
          <a:lstStyle/>
          <a:p>
            <a:r>
              <a:rPr lang="en-AU" dirty="0"/>
              <a:t>There are many different types of Heaps</a:t>
            </a:r>
          </a:p>
          <a:p>
            <a:pPr lvl="1"/>
            <a:r>
              <a:rPr lang="en-AU" dirty="0"/>
              <a:t>Binary heaps are common, but not the only type</a:t>
            </a:r>
          </a:p>
          <a:p>
            <a:r>
              <a:rPr lang="en-AU" dirty="0"/>
              <a:t>Heaps are a great way to store data if you only need it partially ordered</a:t>
            </a:r>
          </a:p>
          <a:p>
            <a:r>
              <a:rPr lang="en-AU" dirty="0"/>
              <a:t>They can be complex to set up, due to how information is stored</a:t>
            </a:r>
          </a:p>
        </p:txBody>
      </p:sp>
    </p:spTree>
    <p:extLst>
      <p:ext uri="{BB962C8B-B14F-4D97-AF65-F5344CB8AC3E}">
        <p14:creationId xmlns:p14="http://schemas.microsoft.com/office/powerpoint/2010/main" val="223710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Contents</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a:bodyPr>
          <a:lstStyle/>
          <a:p>
            <a:r>
              <a:rPr lang="en-AU" dirty="0"/>
              <a:t>What is a Heap?</a:t>
            </a:r>
          </a:p>
          <a:p>
            <a:pPr lvl="1"/>
            <a:endParaRPr lang="en-AU" dirty="0"/>
          </a:p>
          <a:p>
            <a:r>
              <a:rPr lang="en-AU" dirty="0"/>
              <a:t>Common uses for a heap?</a:t>
            </a:r>
          </a:p>
          <a:p>
            <a:pPr lvl="1"/>
            <a:endParaRPr lang="en-AU" dirty="0"/>
          </a:p>
          <a:p>
            <a:r>
              <a:rPr lang="en-AU" dirty="0"/>
              <a:t>Common operations on a heap?</a:t>
            </a:r>
          </a:p>
          <a:p>
            <a:pPr lvl="1"/>
            <a:endParaRPr lang="en-AU" dirty="0"/>
          </a:p>
          <a:p>
            <a:r>
              <a:rPr lang="en-AU" dirty="0"/>
              <a:t>Speed of Operations</a:t>
            </a:r>
          </a:p>
        </p:txBody>
      </p:sp>
    </p:spTree>
    <p:extLst>
      <p:ext uri="{BB962C8B-B14F-4D97-AF65-F5344CB8AC3E}">
        <p14:creationId xmlns:p14="http://schemas.microsoft.com/office/powerpoint/2010/main" val="2544095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5" name="Content Placeholder 4"/>
          <p:cNvSpPr>
            <a:spLocks noGrp="1"/>
          </p:cNvSpPr>
          <p:nvPr>
            <p:ph idx="4294967295"/>
          </p:nvPr>
        </p:nvSpPr>
        <p:spPr>
          <a:xfrm>
            <a:off x="323528" y="1200151"/>
            <a:ext cx="8064896" cy="3394472"/>
          </a:xfrm>
          <a:prstGeom prst="rect">
            <a:avLst/>
          </a:prstGeom>
        </p:spPr>
        <p:txBody>
          <a:bodyPr>
            <a:normAutofit/>
          </a:bodyPr>
          <a:lstStyle/>
          <a:p>
            <a:r>
              <a:rPr lang="en-AU" dirty="0"/>
              <a:t>Allen Sherrod, 2007. </a:t>
            </a:r>
            <a:r>
              <a:rPr lang="en-AU" i="1" dirty="0"/>
              <a:t>Data Structures and Algorithms for Game Developers (Charles River Media Game Development)</a:t>
            </a:r>
            <a:r>
              <a:rPr lang="en-AU" dirty="0"/>
              <a:t>. 1 Edition. Charles River Media.</a:t>
            </a:r>
          </a:p>
          <a:p>
            <a:r>
              <a:rPr lang="en-AU" dirty="0"/>
              <a:t>Thomas H. </a:t>
            </a:r>
            <a:r>
              <a:rPr lang="en-AU" dirty="0" err="1"/>
              <a:t>Cormen</a:t>
            </a:r>
            <a:r>
              <a:rPr lang="en-AU" dirty="0"/>
              <a:t>, 2001. </a:t>
            </a:r>
            <a:r>
              <a:rPr lang="en-AU" i="1" dirty="0"/>
              <a:t>Introduction to Algorithms, Second Edition</a:t>
            </a:r>
            <a:r>
              <a:rPr lang="en-AU" dirty="0"/>
              <a:t>. 2nd Edition. The MIT Press.</a:t>
            </a:r>
          </a:p>
        </p:txBody>
      </p:sp>
    </p:spTree>
    <p:extLst>
      <p:ext uri="{BB962C8B-B14F-4D97-AF65-F5344CB8AC3E}">
        <p14:creationId xmlns:p14="http://schemas.microsoft.com/office/powerpoint/2010/main" val="183034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 heap?</a:t>
            </a:r>
            <a:endParaRPr lang="en-GB" dirty="0"/>
          </a:p>
        </p:txBody>
      </p:sp>
      <p:sp>
        <p:nvSpPr>
          <p:cNvPr id="3" name="Text Placeholder 2"/>
          <p:cNvSpPr>
            <a:spLocks noGrp="1"/>
          </p:cNvSpPr>
          <p:nvPr>
            <p:ph type="body" sz="quarter" idx="10"/>
          </p:nvPr>
        </p:nvSpPr>
        <p:spPr>
          <a:xfrm>
            <a:off x="323850" y="1203325"/>
            <a:ext cx="5472286" cy="3384649"/>
          </a:xfrm>
        </p:spPr>
        <p:txBody>
          <a:bodyPr>
            <a:normAutofit fontScale="85000" lnSpcReduction="20000"/>
          </a:bodyPr>
          <a:lstStyle/>
          <a:p>
            <a:r>
              <a:rPr lang="en-AU" dirty="0"/>
              <a:t>A tree-based data structure</a:t>
            </a:r>
          </a:p>
          <a:p>
            <a:pPr lvl="1"/>
            <a:r>
              <a:rPr lang="en-AU" dirty="0" smtClean="0"/>
              <a:t>Two </a:t>
            </a:r>
            <a:r>
              <a:rPr lang="en-AU" dirty="0" smtClean="0"/>
              <a:t>different types</a:t>
            </a:r>
            <a:r>
              <a:rPr lang="en-AU" dirty="0" smtClean="0"/>
              <a:t>:</a:t>
            </a:r>
            <a:endParaRPr lang="en-AU" dirty="0"/>
          </a:p>
          <a:p>
            <a:pPr lvl="2"/>
            <a:r>
              <a:rPr lang="en-AU" i="1" dirty="0" smtClean="0"/>
              <a:t>min-heap</a:t>
            </a:r>
            <a:r>
              <a:rPr lang="en-AU" dirty="0" smtClean="0"/>
              <a:t>: </a:t>
            </a:r>
            <a:r>
              <a:rPr lang="en-AU" dirty="0"/>
              <a:t>the value of each node is greater than or equal to the value of its parent, with the minimum-value element at the root.</a:t>
            </a:r>
          </a:p>
          <a:p>
            <a:pPr lvl="2"/>
            <a:r>
              <a:rPr lang="en-AU" i="1" dirty="0" smtClean="0"/>
              <a:t>max-heap</a:t>
            </a:r>
            <a:r>
              <a:rPr lang="en-AU" dirty="0" smtClean="0"/>
              <a:t>: </a:t>
            </a:r>
            <a:r>
              <a:rPr lang="en-AU" dirty="0"/>
              <a:t>the value of each node is less than or equal to the value of its parent, with the maximum-value element at the root.</a:t>
            </a:r>
          </a:p>
          <a:p>
            <a:r>
              <a:rPr lang="en-AU" dirty="0"/>
              <a:t>Often stored in an array</a:t>
            </a:r>
          </a:p>
          <a:p>
            <a:pPr lvl="1"/>
            <a:r>
              <a:rPr lang="en-AU" dirty="0"/>
              <a:t>Fixed size or Dynamic</a:t>
            </a:r>
          </a:p>
          <a:p>
            <a:pPr lvl="1"/>
            <a:r>
              <a:rPr lang="en-AU" dirty="0"/>
              <a:t>Different types of heaps store information differently in the arrays</a:t>
            </a:r>
          </a:p>
          <a:p>
            <a:endParaRPr lang="en-GB" dirty="0"/>
          </a:p>
        </p:txBody>
      </p:sp>
      <p:pic>
        <p:nvPicPr>
          <p:cNvPr id="4" name="Picture 2" descr="http://upload.wikimedia.org/wikipedia/commons/thumb/3/38/Max-Heap.svg/501px-Max-Hea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419622"/>
            <a:ext cx="3259857" cy="2413986"/>
          </a:xfrm>
          <a:prstGeom prst="rect">
            <a:avLst/>
          </a:prstGeom>
          <a:solidFill>
            <a:schemeClr val="bg1"/>
          </a:solidFill>
        </p:spPr>
      </p:pic>
    </p:spTree>
    <p:extLst>
      <p:ext uri="{BB962C8B-B14F-4D97-AF65-F5344CB8AC3E}">
        <p14:creationId xmlns:p14="http://schemas.microsoft.com/office/powerpoint/2010/main" val="22267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Binary Heap</a:t>
            </a:r>
            <a:endParaRPr lang="en-GB" dirty="0"/>
          </a:p>
        </p:txBody>
      </p:sp>
      <p:sp>
        <p:nvSpPr>
          <p:cNvPr id="3" name="Text Placeholder 2"/>
          <p:cNvSpPr>
            <a:spLocks noGrp="1"/>
          </p:cNvSpPr>
          <p:nvPr>
            <p:ph type="body" sz="quarter" idx="10"/>
          </p:nvPr>
        </p:nvSpPr>
        <p:spPr>
          <a:xfrm>
            <a:off x="323850" y="1203325"/>
            <a:ext cx="5472286" cy="3384649"/>
          </a:xfrm>
        </p:spPr>
        <p:txBody>
          <a:bodyPr>
            <a:normAutofit fontScale="85000" lnSpcReduction="20000"/>
          </a:bodyPr>
          <a:lstStyle/>
          <a:p>
            <a:r>
              <a:rPr lang="en-AU" dirty="0"/>
              <a:t>The most common form of </a:t>
            </a:r>
            <a:r>
              <a:rPr lang="en-AU" dirty="0" smtClean="0"/>
              <a:t>heap follows </a:t>
            </a:r>
            <a:r>
              <a:rPr lang="en-AU" dirty="0"/>
              <a:t>the following constraints:</a:t>
            </a:r>
          </a:p>
          <a:p>
            <a:pPr lvl="1"/>
            <a:r>
              <a:rPr lang="en-AU" dirty="0"/>
              <a:t>No more than two children per node</a:t>
            </a:r>
          </a:p>
          <a:p>
            <a:pPr lvl="1"/>
            <a:r>
              <a:rPr lang="en-AU" dirty="0"/>
              <a:t>All levels of the tree, except possibly the last one (deepest) are fully filled, and, if the last level of the tree is not complete, the nodes of that level are filled from left to right</a:t>
            </a:r>
          </a:p>
          <a:p>
            <a:pPr lvl="1"/>
            <a:r>
              <a:rPr lang="en-AU" dirty="0"/>
              <a:t>All nodes are</a:t>
            </a:r>
            <a:r>
              <a:rPr lang="en-AU" i="1" dirty="0"/>
              <a:t> </a:t>
            </a:r>
            <a:r>
              <a:rPr lang="en-AU" b="1" i="1" dirty="0"/>
              <a:t>greater than or equal to</a:t>
            </a:r>
            <a:r>
              <a:rPr lang="en-AU" i="1" dirty="0"/>
              <a:t> </a:t>
            </a:r>
            <a:r>
              <a:rPr lang="en-AU" dirty="0"/>
              <a:t>each of its children</a:t>
            </a:r>
          </a:p>
          <a:p>
            <a:pPr lvl="2"/>
            <a:r>
              <a:rPr lang="en-AU" dirty="0"/>
              <a:t>In a </a:t>
            </a:r>
            <a:r>
              <a:rPr lang="en-AU" i="1" dirty="0"/>
              <a:t>min-heap</a:t>
            </a:r>
            <a:r>
              <a:rPr lang="en-AU" dirty="0"/>
              <a:t>, all nodes are </a:t>
            </a:r>
            <a:r>
              <a:rPr lang="en-AU" b="1" i="1" dirty="0"/>
              <a:t>less than or equal to </a:t>
            </a:r>
            <a:r>
              <a:rPr lang="en-AU" dirty="0"/>
              <a:t>each of its children</a:t>
            </a:r>
            <a:endParaRPr lang="en-GB" dirty="0"/>
          </a:p>
        </p:txBody>
      </p:sp>
      <p:pic>
        <p:nvPicPr>
          <p:cNvPr id="4" name="Picture 2" descr="http://upload.wikimedia.org/wikipedia/commons/thumb/3/38/Max-Heap.svg/501px-Max-Hea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419622"/>
            <a:ext cx="3259857" cy="2413986"/>
          </a:xfrm>
          <a:prstGeom prst="rect">
            <a:avLst/>
          </a:prstGeom>
          <a:solidFill>
            <a:schemeClr val="bg1"/>
          </a:solidFill>
        </p:spPr>
      </p:pic>
    </p:spTree>
    <p:extLst>
      <p:ext uri="{BB962C8B-B14F-4D97-AF65-F5344CB8AC3E}">
        <p14:creationId xmlns:p14="http://schemas.microsoft.com/office/powerpoint/2010/main" val="183646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Binary Heap – How are they stored?</a:t>
            </a:r>
            <a:endParaRPr lang="en-GB" dirty="0"/>
          </a:p>
        </p:txBody>
      </p:sp>
      <p:sp>
        <p:nvSpPr>
          <p:cNvPr id="3" name="Text Placeholder 2"/>
          <p:cNvSpPr>
            <a:spLocks noGrp="1"/>
          </p:cNvSpPr>
          <p:nvPr>
            <p:ph type="body" sz="quarter" idx="10"/>
          </p:nvPr>
        </p:nvSpPr>
        <p:spPr>
          <a:xfrm>
            <a:off x="323850" y="1203325"/>
            <a:ext cx="4896222" cy="3384649"/>
          </a:xfrm>
        </p:spPr>
        <p:txBody>
          <a:bodyPr>
            <a:normAutofit fontScale="77500" lnSpcReduction="20000"/>
          </a:bodyPr>
          <a:lstStyle/>
          <a:p>
            <a:r>
              <a:rPr lang="en-AU" dirty="0"/>
              <a:t>Usually stored in an array for efficiency reasons.</a:t>
            </a:r>
          </a:p>
          <a:p>
            <a:pPr lvl="1"/>
            <a:r>
              <a:rPr lang="en-AU" dirty="0"/>
              <a:t>Could also be stored in a tree.</a:t>
            </a:r>
          </a:p>
          <a:p>
            <a:r>
              <a:rPr lang="en-AU" dirty="0"/>
              <a:t>First index holds the first node.</a:t>
            </a:r>
          </a:p>
          <a:p>
            <a:pPr lvl="1"/>
            <a:r>
              <a:rPr lang="en-AU" dirty="0"/>
              <a:t>Next two hold the children of the first node</a:t>
            </a:r>
          </a:p>
          <a:p>
            <a:pPr lvl="1"/>
            <a:r>
              <a:rPr lang="en-AU" dirty="0"/>
              <a:t>Next four hold the children of the second and third nodes.</a:t>
            </a:r>
          </a:p>
          <a:p>
            <a:pPr lvl="1"/>
            <a:r>
              <a:rPr lang="en-AU" dirty="0"/>
              <a:t>And so on….</a:t>
            </a:r>
          </a:p>
          <a:p>
            <a:r>
              <a:rPr lang="en-AU" dirty="0"/>
              <a:t>Allows for quickly calculating the location of nodes in the array.</a:t>
            </a:r>
          </a:p>
          <a:p>
            <a:endParaRPr lang="en-GB" dirty="0"/>
          </a:p>
        </p:txBody>
      </p:sp>
      <p:pic>
        <p:nvPicPr>
          <p:cNvPr id="4" name="Picture 2" descr="http://upload.wikimedia.org/wikipedia/commons/thumb/8/86/Binary_tree_in_array.svg/370px-Binary_tree_in_arra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779662"/>
            <a:ext cx="3524250" cy="885825"/>
          </a:xfrm>
          <a:prstGeom prst="rect">
            <a:avLst/>
          </a:prstGeom>
          <a:solidFill>
            <a:schemeClr val="bg1"/>
          </a:solidFill>
        </p:spPr>
      </p:pic>
      <p:pic>
        <p:nvPicPr>
          <p:cNvPr id="5" name="Picture 8" descr="http://upload.wikimedia.org/wikipedia/commons/thumb/c/c4/Binary_Heap_with_Array_Implementation.JPG/400px-Binary_Heap_with_Array_Implement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075806"/>
            <a:ext cx="38100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82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Binary Heap – How are they stored?</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23850" y="1203325"/>
                <a:ext cx="4896222" cy="3384649"/>
              </a:xfrm>
            </p:spPr>
            <p:txBody>
              <a:bodyPr>
                <a:normAutofit fontScale="85000" lnSpcReduction="20000"/>
              </a:bodyPr>
              <a:lstStyle/>
              <a:p>
                <a:r>
                  <a:rPr lang="en-AU" dirty="0"/>
                  <a:t>When stored in an array, the parent and children of a node can be found at:</a:t>
                </a:r>
              </a:p>
              <a:p>
                <a:pPr lvl="1"/>
                <a:r>
                  <a:rPr lang="en-AU" dirty="0"/>
                  <a:t>Parent:</a:t>
                </a:r>
                <a:endParaRPr lang="en-AU" i="1" dirty="0">
                  <a:latin typeface="Cambria Math" panose="02040503050406030204" pitchFamily="18" charset="0"/>
                </a:endParaRPr>
              </a:p>
              <a:p>
                <a:pPr lvl="2"/>
                <a14:m>
                  <m:oMath xmlns:m="http://schemas.openxmlformats.org/officeDocument/2006/math">
                    <m:r>
                      <a:rPr lang="en-AU" i="1">
                        <a:latin typeface="Cambria Math" panose="02040503050406030204" pitchFamily="18" charset="0"/>
                      </a:rPr>
                      <m:t>𝑓𝑙𝑜𝑜𝑟</m:t>
                    </m:r>
                    <m:r>
                      <a:rPr lang="en-AU" i="1">
                        <a:latin typeface="Cambria Math" panose="02040503050406030204" pitchFamily="18" charset="0"/>
                      </a:rPr>
                      <m:t>(</m:t>
                    </m:r>
                    <m:f>
                      <m:fPr>
                        <m:ctrlPr>
                          <a:rPr lang="en-AU" i="1">
                            <a:latin typeface="Cambria Math" panose="02040503050406030204" pitchFamily="18" charset="0"/>
                          </a:rPr>
                        </m:ctrlPr>
                      </m:fPr>
                      <m:num>
                        <m:d>
                          <m:dPr>
                            <m:ctrlPr>
                              <a:rPr lang="en-AU" i="1">
                                <a:latin typeface="Cambria Math" panose="02040503050406030204" pitchFamily="18" charset="0"/>
                              </a:rPr>
                            </m:ctrlPr>
                          </m:dPr>
                          <m:e>
                            <m:r>
                              <a:rPr lang="en-AU" i="1">
                                <a:latin typeface="Cambria Math" panose="02040503050406030204" pitchFamily="18" charset="0"/>
                              </a:rPr>
                              <m:t>𝑖</m:t>
                            </m:r>
                            <m:r>
                              <a:rPr lang="en-AU" i="1">
                                <a:latin typeface="Cambria Math" panose="02040503050406030204" pitchFamily="18" charset="0"/>
                              </a:rPr>
                              <m:t>−1</m:t>
                            </m:r>
                          </m:e>
                        </m:d>
                      </m:num>
                      <m:den>
                        <m:r>
                          <a:rPr lang="en-AU" i="1">
                            <a:latin typeface="Cambria Math" panose="02040503050406030204" pitchFamily="18" charset="0"/>
                          </a:rPr>
                          <m:t>2</m:t>
                        </m:r>
                      </m:den>
                    </m:f>
                    <m:r>
                      <a:rPr lang="en-AU" i="1">
                        <a:latin typeface="Cambria Math" panose="02040503050406030204" pitchFamily="18" charset="0"/>
                      </a:rPr>
                      <m:t>)</m:t>
                    </m:r>
                  </m:oMath>
                </a14:m>
                <a:endParaRPr lang="en-AU" dirty="0"/>
              </a:p>
              <a:p>
                <a:pPr lvl="1"/>
                <a:r>
                  <a:rPr lang="en-AU" dirty="0"/>
                  <a:t>Children:</a:t>
                </a:r>
              </a:p>
              <a:p>
                <a:pPr lvl="2"/>
                <a:r>
                  <a:rPr lang="en-AU" dirty="0"/>
                  <a:t>1</a:t>
                </a:r>
                <a:r>
                  <a:rPr lang="en-AU" baseline="30000" dirty="0"/>
                  <a:t>st </a:t>
                </a:r>
                <a:r>
                  <a:rPr lang="en-AU" dirty="0"/>
                  <a:t>: </a:t>
                </a:r>
                <a14:m>
                  <m:oMath xmlns:m="http://schemas.openxmlformats.org/officeDocument/2006/math">
                    <m:r>
                      <a:rPr lang="en-AU" i="1">
                        <a:latin typeface="Cambria Math" panose="02040503050406030204" pitchFamily="18" charset="0"/>
                      </a:rPr>
                      <m:t>2</m:t>
                    </m:r>
                    <m:r>
                      <a:rPr lang="en-AU" i="1">
                        <a:latin typeface="Cambria Math" panose="02040503050406030204" pitchFamily="18" charset="0"/>
                      </a:rPr>
                      <m:t>𝑖</m:t>
                    </m:r>
                    <m:r>
                      <a:rPr lang="en-AU" i="1">
                        <a:latin typeface="Cambria Math" panose="02040503050406030204" pitchFamily="18" charset="0"/>
                      </a:rPr>
                      <m:t>+1</m:t>
                    </m:r>
                  </m:oMath>
                </a14:m>
                <a:endParaRPr lang="en-AU" dirty="0"/>
              </a:p>
              <a:p>
                <a:pPr lvl="2"/>
                <a:r>
                  <a:rPr lang="en-AU" dirty="0"/>
                  <a:t>2</a:t>
                </a:r>
                <a:r>
                  <a:rPr lang="en-AU" baseline="30000" dirty="0"/>
                  <a:t>nd</a:t>
                </a:r>
                <a:r>
                  <a:rPr lang="en-AU" dirty="0"/>
                  <a:t>: </a:t>
                </a:r>
                <a14:m>
                  <m:oMath xmlns:m="http://schemas.openxmlformats.org/officeDocument/2006/math">
                    <m:r>
                      <a:rPr lang="en-AU" i="1">
                        <a:latin typeface="Cambria Math" panose="02040503050406030204" pitchFamily="18" charset="0"/>
                      </a:rPr>
                      <m:t>2</m:t>
                    </m:r>
                    <m:r>
                      <a:rPr lang="en-AU" i="1">
                        <a:latin typeface="Cambria Math" panose="02040503050406030204" pitchFamily="18" charset="0"/>
                      </a:rPr>
                      <m:t>𝑖</m:t>
                    </m:r>
                    <m:r>
                      <a:rPr lang="en-AU" i="1">
                        <a:latin typeface="Cambria Math" panose="02040503050406030204" pitchFamily="18" charset="0"/>
                      </a:rPr>
                      <m:t>+2</m:t>
                    </m:r>
                  </m:oMath>
                </a14:m>
                <a:endParaRPr lang="en-AU" dirty="0"/>
              </a:p>
              <a:p>
                <a:r>
                  <a:rPr lang="en-AU" dirty="0"/>
                  <a:t>Where </a:t>
                </a:r>
                <a14:m>
                  <m:oMath xmlns:m="http://schemas.openxmlformats.org/officeDocument/2006/math">
                    <m:r>
                      <a:rPr lang="en-AU" i="1">
                        <a:latin typeface="Cambria Math" panose="02040503050406030204" pitchFamily="18" charset="0"/>
                      </a:rPr>
                      <m:t>𝑖</m:t>
                    </m:r>
                  </m:oMath>
                </a14:m>
                <a:r>
                  <a:rPr lang="en-AU" dirty="0"/>
                  <a:t> is the index of the node in the array</a:t>
                </a:r>
              </a:p>
              <a:p>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23850" y="1203325"/>
                <a:ext cx="4896222" cy="3384649"/>
              </a:xfrm>
              <a:blipFill>
                <a:blip r:embed="rId2"/>
                <a:stretch>
                  <a:fillRect l="-1619" t="-3417" r="-1868"/>
                </a:stretch>
              </a:blipFill>
            </p:spPr>
            <p:txBody>
              <a:bodyPr/>
              <a:lstStyle/>
              <a:p>
                <a:r>
                  <a:rPr lang="en-GB">
                    <a:noFill/>
                  </a:rPr>
                  <a:t> </a:t>
                </a:r>
              </a:p>
            </p:txBody>
          </p:sp>
        </mc:Fallback>
      </mc:AlternateContent>
      <p:pic>
        <p:nvPicPr>
          <p:cNvPr id="4" name="Picture 8" descr="http://upload.wikimedia.org/wikipedia/commons/thumb/c/c4/Binary_Heap_with_Array_Implementation.JPG/400px-Binary_Heap_with_Array_Implement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075806"/>
            <a:ext cx="38100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upload.wikimedia.org/wikipedia/commons/thumb/8/86/Binary_tree_in_array.svg/370px-Binary_tree_in_array.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779662"/>
            <a:ext cx="3524250" cy="885825"/>
          </a:xfrm>
          <a:prstGeom prst="rect">
            <a:avLst/>
          </a:prstGeom>
          <a:solidFill>
            <a:schemeClr val="bg1"/>
          </a:solidFill>
        </p:spPr>
      </p:pic>
    </p:spTree>
    <p:extLst>
      <p:ext uri="{BB962C8B-B14F-4D97-AF65-F5344CB8AC3E}">
        <p14:creationId xmlns:p14="http://schemas.microsoft.com/office/powerpoint/2010/main" val="29824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Common uses for a heap?</a:t>
            </a:r>
            <a:endParaRPr lang="en-GB" dirty="0"/>
          </a:p>
        </p:txBody>
      </p:sp>
      <p:sp>
        <p:nvSpPr>
          <p:cNvPr id="3" name="Text Placeholder 2"/>
          <p:cNvSpPr>
            <a:spLocks noGrp="1"/>
          </p:cNvSpPr>
          <p:nvPr>
            <p:ph type="body" sz="quarter" idx="10"/>
          </p:nvPr>
        </p:nvSpPr>
        <p:spPr/>
        <p:txBody>
          <a:bodyPr>
            <a:normAutofit fontScale="92500"/>
          </a:bodyPr>
          <a:lstStyle/>
          <a:p>
            <a:r>
              <a:rPr lang="en-AU" dirty="0"/>
              <a:t>Great for storing data where the smallest (or largest) value needs to be easily accessible.</a:t>
            </a:r>
          </a:p>
          <a:p>
            <a:r>
              <a:rPr lang="en-AU" dirty="0"/>
              <a:t>Examples:</a:t>
            </a:r>
          </a:p>
          <a:p>
            <a:pPr lvl="1"/>
            <a:r>
              <a:rPr lang="en-AU" dirty="0"/>
              <a:t>Calculating and storing the costs/benefits of different actions an AI could do.</a:t>
            </a:r>
          </a:p>
          <a:p>
            <a:pPr lvl="2"/>
            <a:r>
              <a:rPr lang="en-AU" dirty="0"/>
              <a:t>Can then get the “best” action quickly from the top of the heap.</a:t>
            </a:r>
          </a:p>
          <a:p>
            <a:pPr lvl="1"/>
            <a:r>
              <a:rPr lang="en-US" dirty="0"/>
              <a:t>Proven most efficient implementation of a Priority Queue</a:t>
            </a:r>
            <a:endParaRPr lang="en-AU" dirty="0"/>
          </a:p>
        </p:txBody>
      </p:sp>
    </p:spTree>
    <p:extLst>
      <p:ext uri="{BB962C8B-B14F-4D97-AF65-F5344CB8AC3E}">
        <p14:creationId xmlns:p14="http://schemas.microsoft.com/office/powerpoint/2010/main" val="53892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Common operations on a Heap:</a:t>
            </a:r>
            <a:endParaRPr lang="en-GB" dirty="0"/>
          </a:p>
        </p:txBody>
      </p:sp>
      <p:sp>
        <p:nvSpPr>
          <p:cNvPr id="3" name="Text Placeholder 2"/>
          <p:cNvSpPr>
            <a:spLocks noGrp="1"/>
          </p:cNvSpPr>
          <p:nvPr>
            <p:ph type="body" sz="quarter" idx="10"/>
          </p:nvPr>
        </p:nvSpPr>
        <p:spPr/>
        <p:txBody>
          <a:bodyPr>
            <a:normAutofit fontScale="70000" lnSpcReduction="20000"/>
          </a:bodyPr>
          <a:lstStyle/>
          <a:p>
            <a:r>
              <a:rPr lang="en-AU" dirty="0"/>
              <a:t>Add/Insert/Push</a:t>
            </a:r>
          </a:p>
          <a:p>
            <a:pPr lvl="1"/>
            <a:r>
              <a:rPr lang="en-AU" dirty="0"/>
              <a:t>Adds a new value to the heap</a:t>
            </a:r>
          </a:p>
          <a:p>
            <a:pPr lvl="1"/>
            <a:r>
              <a:rPr lang="en-AU" dirty="0"/>
              <a:t>Requires the heap to be “rebalanced”</a:t>
            </a:r>
          </a:p>
          <a:p>
            <a:r>
              <a:rPr lang="en-AU" dirty="0"/>
              <a:t>Remove</a:t>
            </a:r>
          </a:p>
          <a:p>
            <a:pPr lvl="1"/>
            <a:r>
              <a:rPr lang="en-AU" dirty="0"/>
              <a:t>Removes a value from the heap</a:t>
            </a:r>
          </a:p>
          <a:p>
            <a:pPr lvl="1"/>
            <a:r>
              <a:rPr lang="en-AU" dirty="0"/>
              <a:t>Requires the heap to be “rebalanced”</a:t>
            </a:r>
          </a:p>
          <a:p>
            <a:r>
              <a:rPr lang="en-AU" dirty="0"/>
              <a:t>Peek</a:t>
            </a:r>
          </a:p>
          <a:p>
            <a:pPr lvl="1"/>
            <a:r>
              <a:rPr lang="en-AU" dirty="0"/>
              <a:t>Get the value of the root element of the tree</a:t>
            </a:r>
          </a:p>
          <a:p>
            <a:pPr lvl="2"/>
            <a:r>
              <a:rPr lang="en-AU" dirty="0"/>
              <a:t>Either the lowest or highest value, depending on how the tree is sorted</a:t>
            </a:r>
          </a:p>
          <a:p>
            <a:r>
              <a:rPr lang="en-AU" dirty="0"/>
              <a:t>Pop</a:t>
            </a:r>
          </a:p>
          <a:p>
            <a:pPr lvl="1"/>
            <a:r>
              <a:rPr lang="en-AU" dirty="0"/>
              <a:t>Remove the root element from the tree</a:t>
            </a:r>
          </a:p>
          <a:p>
            <a:pPr lvl="2"/>
            <a:r>
              <a:rPr lang="en-AU" dirty="0"/>
              <a:t>Either the lowest or highest value, depending on how the tree is sorted</a:t>
            </a:r>
            <a:endParaRPr lang="en-GB" dirty="0"/>
          </a:p>
        </p:txBody>
      </p:sp>
    </p:spTree>
    <p:extLst>
      <p:ext uri="{BB962C8B-B14F-4D97-AF65-F5344CB8AC3E}">
        <p14:creationId xmlns:p14="http://schemas.microsoft.com/office/powerpoint/2010/main" val="70902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Common operations on a Heap:</a:t>
            </a:r>
            <a:endParaRPr lang="en-GB" dirty="0"/>
          </a:p>
        </p:txBody>
      </p:sp>
      <p:sp>
        <p:nvSpPr>
          <p:cNvPr id="3" name="Text Placeholder 2"/>
          <p:cNvSpPr>
            <a:spLocks noGrp="1"/>
          </p:cNvSpPr>
          <p:nvPr>
            <p:ph type="body" sz="quarter" idx="10"/>
          </p:nvPr>
        </p:nvSpPr>
        <p:spPr/>
        <p:txBody>
          <a:bodyPr>
            <a:normAutofit fontScale="85000" lnSpcReduction="20000"/>
          </a:bodyPr>
          <a:lstStyle/>
          <a:p>
            <a:r>
              <a:rPr lang="en-AU" dirty="0"/>
              <a:t>Find</a:t>
            </a:r>
          </a:p>
          <a:p>
            <a:pPr lvl="1"/>
            <a:r>
              <a:rPr lang="en-AU" dirty="0"/>
              <a:t>Searches the tree for a specific value. If an object is associated with the value, returns the object</a:t>
            </a:r>
          </a:p>
          <a:p>
            <a:r>
              <a:rPr lang="en-AU" dirty="0"/>
              <a:t>Size</a:t>
            </a:r>
          </a:p>
          <a:p>
            <a:pPr lvl="1"/>
            <a:r>
              <a:rPr lang="en-AU" dirty="0"/>
              <a:t>Returns the number of values stored in the tree</a:t>
            </a:r>
          </a:p>
          <a:p>
            <a:r>
              <a:rPr lang="en-AU" dirty="0"/>
              <a:t>Iterators/Step functions</a:t>
            </a:r>
          </a:p>
          <a:p>
            <a:pPr lvl="1"/>
            <a:r>
              <a:rPr lang="en-AU" dirty="0"/>
              <a:t>Some way in order to step through every value in correct order, and perform operations</a:t>
            </a:r>
          </a:p>
          <a:p>
            <a:r>
              <a:rPr lang="en-AU" dirty="0"/>
              <a:t>Clear</a:t>
            </a:r>
          </a:p>
          <a:p>
            <a:pPr lvl="1"/>
            <a:r>
              <a:rPr lang="en-AU" dirty="0"/>
              <a:t>Removes all values from the heap</a:t>
            </a:r>
          </a:p>
          <a:p>
            <a:pPr lvl="1"/>
            <a:endParaRPr lang="en-AU" dirty="0"/>
          </a:p>
          <a:p>
            <a:pPr marL="0" indent="0">
              <a:buNone/>
            </a:pPr>
            <a:endParaRPr lang="en-AU" dirty="0"/>
          </a:p>
          <a:p>
            <a:pPr marL="914400" lvl="2" indent="0">
              <a:buNone/>
            </a:pPr>
            <a:endParaRPr lang="en-AU" dirty="0"/>
          </a:p>
          <a:p>
            <a:endParaRPr lang="en-GB" dirty="0"/>
          </a:p>
        </p:txBody>
      </p:sp>
    </p:spTree>
    <p:extLst>
      <p:ext uri="{BB962C8B-B14F-4D97-AF65-F5344CB8AC3E}">
        <p14:creationId xmlns:p14="http://schemas.microsoft.com/office/powerpoint/2010/main" val="27301867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9.0&quot;&gt;&lt;object type=&quot;1&quot; unique_id=&quot;10001&quot;&gt;&lt;object type=&quot;2&quot; unique_id=&quot;10100&quot;&gt;&lt;object type=&quot;3&quot; unique_id=&quot;10101&quot;&gt;&lt;property id=&quot;20148&quot; value=&quot;5&quot;/&gt;&lt;property id=&quot;20300&quot; value=&quot;Slide 1 - &amp;quot;Heaps&amp;quot;&quot;/&gt;&lt;property id=&quot;20307&quot; value=&quot;263&quot;/&gt;&lt;/object&gt;&lt;object type=&quot;3&quot; unique_id=&quot;10385&quot;&gt;&lt;property id=&quot;20148&quot; value=&quot;5&quot;/&gt;&lt;property id=&quot;20300&quot; value=&quot;Slide 2 - &amp;quot;Contents&amp;quot;&quot;/&gt;&lt;property id=&quot;20307&quot; value=&quot;272&quot;/&gt;&lt;/object&gt;&lt;object type=&quot;3&quot; unique_id=&quot;10386&quot;&gt;&lt;property id=&quot;20148&quot; value=&quot;5&quot;/&gt;&lt;property id=&quot;20300&quot; value=&quot;Slide 3 - &amp;quot;What is a heap?&amp;quot;&quot;/&gt;&lt;property id=&quot;20307&quot; value=&quot;273&quot;/&gt;&lt;/object&gt;&lt;object type=&quot;3&quot; unique_id=&quot;10387&quot;&gt;&lt;property id=&quot;20148&quot; value=&quot;5&quot;/&gt;&lt;property id=&quot;20300&quot; value=&quot;Slide 4 - &amp;quot;The Binary Heap&amp;quot;&quot;/&gt;&lt;property id=&quot;20307&quot; value=&quot;274&quot;/&gt;&lt;/object&gt;&lt;object type=&quot;3&quot; unique_id=&quot;10388&quot;&gt;&lt;property id=&quot;20148&quot; value=&quot;5&quot;/&gt;&lt;property id=&quot;20300&quot; value=&quot;Slide 5 - &amp;quot;Binary Heap – How are they stored?&amp;quot;&quot;/&gt;&lt;property id=&quot;20307&quot; value=&quot;275&quot;/&gt;&lt;/object&gt;&lt;object type=&quot;3&quot; unique_id=&quot;10389&quot;&gt;&lt;property id=&quot;20148&quot; value=&quot;5&quot;/&gt;&lt;property id=&quot;20300&quot; value=&quot;Slide 6 - &amp;quot;Binary Heap – How are they stored?&amp;quot;&quot;/&gt;&lt;property id=&quot;20307&quot; value=&quot;276&quot;/&gt;&lt;/object&gt;&lt;object type=&quot;3&quot; unique_id=&quot;10390&quot;&gt;&lt;property id=&quot;20148&quot; value=&quot;5&quot;/&gt;&lt;property id=&quot;20300&quot; value=&quot;Slide 7 - &amp;quot;Common uses for a heap?&amp;quot;&quot;/&gt;&lt;property id=&quot;20307&quot; value=&quot;277&quot;/&gt;&lt;/object&gt;&lt;object type=&quot;3&quot; unique_id=&quot;10391&quot;&gt;&lt;property id=&quot;20148&quot; value=&quot;5&quot;/&gt;&lt;property id=&quot;20300&quot; value=&quot;Slide 8 - &amp;quot;Common operations on a Heap:&amp;quot;&quot;/&gt;&lt;property id=&quot;20307&quot; value=&quot;278&quot;/&gt;&lt;/object&gt;&lt;object type=&quot;3&quot; unique_id=&quot;10392&quot;&gt;&lt;property id=&quot;20148&quot; value=&quot;5&quot;/&gt;&lt;property id=&quot;20300&quot; value=&quot;Slide 9 - &amp;quot;Common operations on a Heap:&amp;quot;&quot;/&gt;&lt;property id=&quot;20307&quot; value=&quot;279&quot;/&gt;&lt;/object&gt;&lt;object type=&quot;3&quot; unique_id=&quot;10393&quot;&gt;&lt;property id=&quot;20148&quot; value=&quot;5&quot;/&gt;&lt;property id=&quot;20300&quot; value=&quot;Slide 10 - &amp;quot;Implementing the Push Function&amp;quot;&quot;/&gt;&lt;property id=&quot;20307&quot; value=&quot;280&quot;/&gt;&lt;/object&gt;&lt;object type=&quot;3&quot; unique_id=&quot;10394&quot;&gt;&lt;property id=&quot;20148&quot; value=&quot;5&quot;/&gt;&lt;property id=&quot;20300&quot; value=&quot;Slide 11 - &amp;quot;Implementing the Push Function&amp;quot;&quot;/&gt;&lt;property id=&quot;20307&quot; value=&quot;281&quot;/&gt;&lt;/object&gt;&lt;object type=&quot;3&quot; unique_id=&quot;10395&quot;&gt;&lt;property id=&quot;20148&quot; value=&quot;5&quot;/&gt;&lt;property id=&quot;20300&quot; value=&quot;Slide 12 - &amp;quot;Implementing the Push Function&amp;quot;&quot;/&gt;&lt;property id=&quot;20307&quot; value=&quot;282&quot;/&gt;&lt;/object&gt;&lt;object type=&quot;3&quot; unique_id=&quot;10396&quot;&gt;&lt;property id=&quot;20148&quot; value=&quot;5&quot;/&gt;&lt;property id=&quot;20300&quot; value=&quot;Slide 13 - &amp;quot;Implementing the Push Function&amp;quot;&quot;/&gt;&lt;property id=&quot;20307&quot; value=&quot;283&quot;/&gt;&lt;/object&gt;&lt;object type=&quot;3&quot; unique_id=&quot;10397&quot;&gt;&lt;property id=&quot;20148&quot; value=&quot;5&quot;/&gt;&lt;property id=&quot;20300&quot; value=&quot;Slide 14 - &amp;quot;Implementing the Remove/Pop Function&amp;quot;&quot;/&gt;&lt;property id=&quot;20307&quot; value=&quot;284&quot;/&gt;&lt;/object&gt;&lt;object type=&quot;3&quot; unique_id=&quot;10398&quot;&gt;&lt;property id=&quot;20148&quot; value=&quot;5&quot;/&gt;&lt;property id=&quot;20300&quot; value=&quot;Slide 15 - &amp;quot;Implementing the Remove/Pop Function&amp;quot;&quot;/&gt;&lt;property id=&quot;20307&quot; value=&quot;285&quot;/&gt;&lt;/object&gt;&lt;object type=&quot;3&quot; unique_id=&quot;10399&quot;&gt;&lt;property id=&quot;20148&quot; value=&quot;5&quot;/&gt;&lt;property id=&quot;20300&quot; value=&quot;Slide 16 - &amp;quot;Implementing the Remove/Pop Function&amp;quot;&quot;/&gt;&lt;property id=&quot;20307&quot; value=&quot;286&quot;/&gt;&lt;/object&gt;&lt;object type=&quot;3&quot; unique_id=&quot;10400&quot;&gt;&lt;property id=&quot;20148&quot; value=&quot;5&quot;/&gt;&lt;property id=&quot;20300&quot; value=&quot;Slide 17 - &amp;quot;Implementing the Remove/Pop Function&amp;quot;&quot;/&gt;&lt;property id=&quot;20307&quot; value=&quot;287&quot;/&gt;&lt;/object&gt;&lt;object type=&quot;3&quot; unique_id=&quot;10401&quot;&gt;&lt;property id=&quot;20148&quot; value=&quot;5&quot;/&gt;&lt;property id=&quot;20300&quot; value=&quot;Slide 18 - &amp;quot;Speed of Common Operations&amp;quot;&quot;/&gt;&lt;property id=&quot;20307&quot; value=&quot;288&quot;/&gt;&lt;/object&gt;&lt;object type=&quot;3&quot; unique_id=&quot;10402&quot;&gt;&lt;property id=&quot;20148&quot; value=&quot;5&quot;/&gt;&lt;property id=&quot;20300&quot; value=&quot;Slide 19 - &amp;quot;Summary&amp;quot;&quot;/&gt;&lt;property id=&quot;20307&quot; value=&quot;289&quot;/&gt;&lt;/object&gt;&lt;object type=&quot;3&quot; unique_id=&quot;10403&quot;&gt;&lt;property id=&quot;20148&quot; value=&quot;5&quot;/&gt;&lt;property id=&quot;20300&quot; value=&quot;Slide 20 - &amp;quot;References&amp;quot;&quot;/&gt;&lt;property id=&quot;20307&quot; value=&quot;290&quot;/&gt;&lt;/object&gt;&lt;/object&gt;&lt;object type=&quot;8&quot; unique_id=&quot;10118&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TotalTime>
  <Words>738</Words>
  <Application>Microsoft Office PowerPoint</Application>
  <PresentationFormat>On-screen Show (16:9)</PresentationFormat>
  <Paragraphs>117</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 Math</vt:lpstr>
      <vt:lpstr>Office Theme</vt:lpstr>
      <vt:lpstr>Heaps</vt:lpstr>
      <vt:lpstr>Contents</vt:lpstr>
      <vt:lpstr>What is a heap?</vt:lpstr>
      <vt:lpstr>The Binary Heap</vt:lpstr>
      <vt:lpstr>Binary Heap – How are they stored?</vt:lpstr>
      <vt:lpstr>Binary Heap – How are they stored?</vt:lpstr>
      <vt:lpstr>Common uses for a heap?</vt:lpstr>
      <vt:lpstr>Common operations on a Heap:</vt:lpstr>
      <vt:lpstr>Common operations on a Heap:</vt:lpstr>
      <vt:lpstr>Implementing the Push Function</vt:lpstr>
      <vt:lpstr>Implementing the Push Function</vt:lpstr>
      <vt:lpstr>Implementing the Push Function</vt:lpstr>
      <vt:lpstr>Implementing the Push Function</vt:lpstr>
      <vt:lpstr>Implementing the Remove/Pop Function</vt:lpstr>
      <vt:lpstr>Implementing the Remove/Pop Function</vt:lpstr>
      <vt:lpstr>Implementing the Remove/Pop Function</vt:lpstr>
      <vt:lpstr>Implementing the Remove/Pop Function</vt:lpstr>
      <vt:lpstr>Speed of Common Operations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Richard Stern</cp:lastModifiedBy>
  <cp:revision>32</cp:revision>
  <dcterms:created xsi:type="dcterms:W3CDTF">2014-07-14T04:04:52Z</dcterms:created>
  <dcterms:modified xsi:type="dcterms:W3CDTF">2017-06-01T01:03:56Z</dcterms:modified>
</cp:coreProperties>
</file>