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90" r:id="rId1"/>
  </p:sldMasterIdLst>
  <p:notesMasterIdLst>
    <p:notesMasterId r:id="rId29"/>
  </p:notesMasterIdLst>
  <p:sldIdLst>
    <p:sldId id="256" r:id="rId2"/>
    <p:sldId id="257" r:id="rId3"/>
    <p:sldId id="258" r:id="rId4"/>
    <p:sldId id="261" r:id="rId5"/>
    <p:sldId id="259" r:id="rId6"/>
    <p:sldId id="260" r:id="rId7"/>
    <p:sldId id="279" r:id="rId8"/>
    <p:sldId id="280" r:id="rId9"/>
    <p:sldId id="274" r:id="rId10"/>
    <p:sldId id="290" r:id="rId11"/>
    <p:sldId id="288" r:id="rId12"/>
    <p:sldId id="276" r:id="rId13"/>
    <p:sldId id="283" r:id="rId14"/>
    <p:sldId id="284" r:id="rId15"/>
    <p:sldId id="285" r:id="rId16"/>
    <p:sldId id="286" r:id="rId17"/>
    <p:sldId id="287" r:id="rId18"/>
    <p:sldId id="277" r:id="rId19"/>
    <p:sldId id="278" r:id="rId20"/>
    <p:sldId id="273" r:id="rId21"/>
    <p:sldId id="275" r:id="rId22"/>
    <p:sldId id="263" r:id="rId23"/>
    <p:sldId id="269" r:id="rId24"/>
    <p:sldId id="270" r:id="rId25"/>
    <p:sldId id="271" r:id="rId26"/>
    <p:sldId id="289" r:id="rId27"/>
    <p:sldId id="27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653"/>
    <p:restoredTop sz="94643"/>
  </p:normalViewPr>
  <p:slideViewPr>
    <p:cSldViewPr snapToGrid="0" snapToObjects="1">
      <p:cViewPr>
        <p:scale>
          <a:sx n="80" d="100"/>
          <a:sy n="80" d="100"/>
        </p:scale>
        <p:origin x="496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8C884-D63D-5646-A586-52C29EA0F3E1}" type="datetimeFigureOut">
              <a:rPr lang="en-US" smtClean="0"/>
              <a:t>10/4/17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25FA4-070A-6843-A3F4-68F8FFC7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09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163F177-63D5-7643-99DD-EE07EEE1E644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 xmlns="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5163F177-63D5-7643-99DD-EE07EEE1E644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163F177-63D5-7643-99DD-EE07EEE1E644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5163F177-63D5-7643-99DD-EE07EEE1E644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38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1" r:id="rId1"/>
    <p:sldLayoutId id="2147484392" r:id="rId2"/>
    <p:sldLayoutId id="2147484393" r:id="rId3"/>
    <p:sldLayoutId id="2147484394" r:id="rId4"/>
    <p:sldLayoutId id="2147484395" r:id="rId5"/>
    <p:sldLayoutId id="2147484396" r:id="rId6"/>
    <p:sldLayoutId id="2147484397" r:id="rId7"/>
    <p:sldLayoutId id="2147484398" r:id="rId8"/>
    <p:sldLayoutId id="2147484399" r:id="rId9"/>
    <p:sldLayoutId id="2147484400" r:id="rId10"/>
    <p:sldLayoutId id="214748440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api-gateway/pricing/" TargetMode="External"/><Relationship Id="rId4" Type="http://schemas.openxmlformats.org/officeDocument/2006/relationships/hyperlink" Target="https://aws.amazon.com/s3/pricin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ws.amazon.com/lambda/pricing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loudncode.blog/2017/03/02/best-practices-aws-lambda-function/)" TargetMode="External"/><Relationship Id="rId3" Type="http://schemas.openxmlformats.org/officeDocument/2006/relationships/hyperlink" Target="http://docs.aws.amazon.com/lambda/latest/dg/concurrent-executions.html)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cloud.guru/" TargetMode="External"/><Relationship Id="rId4" Type="http://schemas.openxmlformats.org/officeDocument/2006/relationships/hyperlink" Target="https://serverless.com/" TargetMode="External"/><Relationship Id="rId5" Type="http://schemas.openxmlformats.org/officeDocument/2006/relationships/hyperlink" Target="https://aws.amazon.com/serverless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lestic.com/2016/12/aws-invoice-example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2" y="1143293"/>
            <a:ext cx="10702035" cy="4268965"/>
          </a:xfrm>
        </p:spPr>
        <p:txBody>
          <a:bodyPr/>
          <a:lstStyle/>
          <a:p>
            <a:r>
              <a:rPr lang="en-US" dirty="0" smtClean="0"/>
              <a:t>Going </a:t>
            </a:r>
            <a:r>
              <a:rPr lang="en-US" dirty="0" err="1" smtClean="0"/>
              <a:t>Serverless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Adrian Pomilio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94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Pay for usage</a:t>
            </a:r>
          </a:p>
          <a:p>
            <a:r>
              <a:rPr lang="en-US" dirty="0" smtClean="0"/>
              <a:t>Pay for capacity</a:t>
            </a:r>
          </a:p>
          <a:p>
            <a:r>
              <a:rPr lang="en-US" dirty="0" smtClean="0"/>
              <a:t>No need </a:t>
            </a:r>
            <a:r>
              <a:rPr lang="en-US" smtClean="0"/>
              <a:t>to over-provision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143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br>
              <a:rPr lang="en-US" dirty="0" smtClean="0"/>
            </a:br>
            <a:r>
              <a:rPr lang="en-US" dirty="0" smtClean="0"/>
              <a:t>a closer look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Lambda</a:t>
            </a:r>
          </a:p>
          <a:p>
            <a:pPr lvl="1"/>
            <a:r>
              <a:rPr lang="en-US" dirty="0" smtClean="0"/>
              <a:t>Free tier (1 million requests)</a:t>
            </a:r>
          </a:p>
          <a:p>
            <a:pPr lvl="1"/>
            <a:r>
              <a:rPr lang="en-US" dirty="0">
                <a:hlinkClick r:id="rId2"/>
              </a:rPr>
              <a:t>https://aws.amazon.com/lambda/pricing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API Gateway</a:t>
            </a:r>
          </a:p>
          <a:p>
            <a:pPr lvl="1"/>
            <a:r>
              <a:rPr lang="en-US" dirty="0" smtClean="0"/>
              <a:t>$3.50 per million API calls + data transfer</a:t>
            </a:r>
          </a:p>
          <a:p>
            <a:pPr lvl="1"/>
            <a:r>
              <a:rPr lang="en-US" dirty="0" smtClean="0"/>
              <a:t>$0.09 / GB for the first 10 TB</a:t>
            </a:r>
          </a:p>
          <a:p>
            <a:pPr lvl="1"/>
            <a:r>
              <a:rPr lang="en-US" dirty="0">
                <a:hlinkClick r:id="rId3"/>
              </a:rPr>
              <a:t>https://aws.amazon.com/api-gateway/pricing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S3</a:t>
            </a:r>
          </a:p>
          <a:p>
            <a:pPr lvl="1"/>
            <a:r>
              <a:rPr lang="en-US" dirty="0" smtClean="0"/>
              <a:t>$0.023 / GB for the first 50TB per month</a:t>
            </a:r>
          </a:p>
          <a:p>
            <a:pPr lvl="1"/>
            <a:r>
              <a:rPr lang="en-US" dirty="0">
                <a:hlinkClick r:id="rId4"/>
              </a:rPr>
              <a:t>https://aws.amazon.com/s3/pricing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err="1" smtClean="0"/>
              <a:t>DynamoDB</a:t>
            </a:r>
            <a:endParaRPr lang="en-US" dirty="0" smtClean="0"/>
          </a:p>
          <a:p>
            <a:pPr lvl="1"/>
            <a:r>
              <a:rPr lang="en-US" dirty="0" smtClean="0"/>
              <a:t>Free tier (200 million requests per month: 25 read/25 write, 25GB of storage)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aws.amazon.com</a:t>
            </a:r>
            <a:r>
              <a:rPr lang="en-US" dirty="0"/>
              <a:t>/</a:t>
            </a:r>
            <a:r>
              <a:rPr lang="en-US" dirty="0" err="1"/>
              <a:t>dynamodb</a:t>
            </a:r>
            <a:r>
              <a:rPr lang="en-US" dirty="0"/>
              <a:t>/pricing/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504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AWS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501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Tier Web Application</a:t>
            </a:r>
          </a:p>
          <a:p>
            <a:r>
              <a:rPr lang="en-US" dirty="0" smtClean="0"/>
              <a:t>Batch Processing</a:t>
            </a:r>
          </a:p>
          <a:p>
            <a:r>
              <a:rPr lang="en-US" dirty="0" smtClean="0"/>
              <a:t>Stream Processing</a:t>
            </a:r>
          </a:p>
          <a:p>
            <a:r>
              <a:rPr lang="en-US" dirty="0" smtClean="0"/>
              <a:t>Automation</a:t>
            </a:r>
          </a:p>
          <a:p>
            <a:r>
              <a:rPr lang="en-US" dirty="0" smtClean="0"/>
              <a:t>And more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9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Tier Web Application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2163202" y="2524405"/>
            <a:ext cx="7865595" cy="2634752"/>
            <a:chOff x="1104001" y="1690688"/>
            <a:chExt cx="7865595" cy="2634752"/>
          </a:xfrm>
        </p:grpSpPr>
        <p:grpSp>
          <p:nvGrpSpPr>
            <p:cNvPr id="7" name="Group 6"/>
            <p:cNvGrpSpPr/>
            <p:nvPr/>
          </p:nvGrpSpPr>
          <p:grpSpPr>
            <a:xfrm>
              <a:off x="3671458" y="1690688"/>
              <a:ext cx="731520" cy="835564"/>
              <a:chOff x="444164" y="680288"/>
              <a:chExt cx="731520" cy="835564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7534" y="680288"/>
                <a:ext cx="544780" cy="653098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444164" y="1360220"/>
                <a:ext cx="731520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Amazon </a:t>
                </a:r>
                <a:r>
                  <a:rPr lang="en-US" sz="1000" b="1" dirty="0" err="1" smtClean="0"/>
                  <a:t>CloudFront</a:t>
                </a:r>
                <a:endParaRPr lang="en-US" b="1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916580" y="3488884"/>
              <a:ext cx="825006" cy="836556"/>
              <a:chOff x="6022353" y="781542"/>
              <a:chExt cx="825006" cy="836556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62466" y="781542"/>
                <a:ext cx="544781" cy="653737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6022353" y="1462466"/>
                <a:ext cx="825006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AWS</a:t>
                </a:r>
              </a:p>
              <a:p>
                <a:pPr algn="ctr"/>
                <a:r>
                  <a:rPr lang="en-US" sz="1000" b="1" dirty="0" smtClean="0"/>
                  <a:t>Lambda</a:t>
                </a:r>
                <a:endParaRPr lang="en-US" sz="1000" b="1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8074844" y="3519405"/>
              <a:ext cx="894752" cy="806035"/>
              <a:chOff x="365197" y="709817"/>
              <a:chExt cx="894752" cy="806035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0839" y="709817"/>
                <a:ext cx="543466" cy="601994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365197" y="1360220"/>
                <a:ext cx="894752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Amazon</a:t>
                </a:r>
                <a:br>
                  <a:rPr lang="en-US" sz="1000" b="1" dirty="0" smtClean="0"/>
                </a:br>
                <a:r>
                  <a:rPr lang="en-US" sz="1000" b="1" dirty="0" err="1" smtClean="0"/>
                  <a:t>DynamoDB</a:t>
                </a:r>
                <a:endParaRPr lang="en-US" b="1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5963323" y="1690688"/>
              <a:ext cx="731520" cy="806494"/>
              <a:chOff x="2586020" y="709358"/>
              <a:chExt cx="731520" cy="806494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9579" y="709358"/>
                <a:ext cx="521367" cy="625640"/>
              </a:xfrm>
              <a:prstGeom prst="rect">
                <a:avLst/>
              </a:prstGeom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2586020" y="1360220"/>
                <a:ext cx="731520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Amazon</a:t>
                </a:r>
                <a:br>
                  <a:rPr lang="en-US" sz="1000" b="1" dirty="0" smtClean="0"/>
                </a:br>
                <a:r>
                  <a:rPr lang="en-US" sz="1000" b="1" dirty="0" smtClean="0"/>
                  <a:t>S3</a:t>
                </a:r>
                <a:endParaRPr lang="en-US" b="1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3589842" y="3499009"/>
              <a:ext cx="894752" cy="826431"/>
              <a:chOff x="362197" y="689421"/>
              <a:chExt cx="894752" cy="826431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398" y="689421"/>
                <a:ext cx="521366" cy="625640"/>
              </a:xfrm>
              <a:prstGeom prst="rect">
                <a:avLst/>
              </a:prstGeom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362197" y="1360220"/>
                <a:ext cx="894752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Amazon API Gateway*</a:t>
                </a:r>
                <a:endParaRPr lang="en-US" b="1" dirty="0"/>
              </a:p>
            </p:txBody>
          </p:sp>
        </p:grp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239" y="2757364"/>
              <a:ext cx="731520" cy="73152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104001" y="3589775"/>
              <a:ext cx="1078992" cy="1554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000" dirty="0" smtClean="0">
                  <a:latin typeface="Helvetica Neue"/>
                  <a:cs typeface="Helvetica Neue"/>
                </a:rPr>
                <a:t>Browser</a:t>
              </a:r>
              <a:endParaRPr lang="en-US" sz="1000" dirty="0">
                <a:latin typeface="Helvetica Neue"/>
                <a:cs typeface="Helvetica Neue"/>
              </a:endParaRPr>
            </a:p>
          </p:txBody>
        </p:sp>
        <p:cxnSp>
          <p:nvCxnSpPr>
            <p:cNvPr id="22" name="Straight Connector 21"/>
            <p:cNvCxnSpPr>
              <a:stCxn id="5" idx="1"/>
            </p:cNvCxnSpPr>
            <p:nvPr/>
          </p:nvCxnSpPr>
          <p:spPr>
            <a:xfrm flipH="1">
              <a:off x="2034993" y="2017237"/>
              <a:ext cx="1729835" cy="1101254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4" idx="1"/>
            </p:cNvCxnSpPr>
            <p:nvPr/>
          </p:nvCxnSpPr>
          <p:spPr>
            <a:xfrm flipH="1" flipV="1">
              <a:off x="4298409" y="1988167"/>
              <a:ext cx="1768473" cy="15341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1" idx="1"/>
            </p:cNvCxnSpPr>
            <p:nvPr/>
          </p:nvCxnSpPr>
          <p:spPr>
            <a:xfrm flipH="1" flipV="1">
              <a:off x="6588249" y="3811829"/>
              <a:ext cx="1662237" cy="8573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8" idx="1"/>
            </p:cNvCxnSpPr>
            <p:nvPr/>
          </p:nvCxnSpPr>
          <p:spPr>
            <a:xfrm flipH="1" flipV="1">
              <a:off x="4309608" y="3811829"/>
              <a:ext cx="1747085" cy="3924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7" idx="1"/>
            </p:cNvCxnSpPr>
            <p:nvPr/>
          </p:nvCxnSpPr>
          <p:spPr>
            <a:xfrm flipH="1" flipV="1">
              <a:off x="2018759" y="3123124"/>
              <a:ext cx="1758284" cy="688705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5045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18673"/>
            <a:ext cx="3659221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Batch Processing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652303" y="3383911"/>
            <a:ext cx="894752" cy="806035"/>
            <a:chOff x="365197" y="709817"/>
            <a:chExt cx="894752" cy="806035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839" y="709817"/>
              <a:ext cx="543466" cy="601994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365197" y="1360220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Amazon</a:t>
              </a:r>
              <a:br>
                <a:rPr lang="en-US" sz="1000" b="1" dirty="0" smtClean="0"/>
              </a:br>
              <a:r>
                <a:rPr lang="en-US" sz="1000" b="1" dirty="0" err="1" smtClean="0"/>
                <a:t>DynamoDB</a:t>
              </a:r>
              <a:endParaRPr lang="en-US" b="1" dirty="0"/>
            </a:p>
          </p:txBody>
        </p:sp>
      </p:grpSp>
      <p:cxnSp>
        <p:nvCxnSpPr>
          <p:cNvPr id="13" name="Straight Connector 12"/>
          <p:cNvCxnSpPr/>
          <p:nvPr/>
        </p:nvCxnSpPr>
        <p:spPr>
          <a:xfrm flipH="1" flipV="1">
            <a:off x="3375367" y="3634529"/>
            <a:ext cx="1122055" cy="18950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3" idx="1"/>
          </p:cNvCxnSpPr>
          <p:nvPr/>
        </p:nvCxnSpPr>
        <p:spPr>
          <a:xfrm flipH="1">
            <a:off x="2202129" y="3641106"/>
            <a:ext cx="850764" cy="9377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761" y="3314237"/>
            <a:ext cx="521367" cy="62564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575684" y="3832300"/>
            <a:ext cx="731520" cy="21515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smtClean="0"/>
              <a:t/>
            </a:r>
            <a:br>
              <a:rPr lang="en-US" sz="1000" b="1" smtClean="0"/>
            </a:br>
            <a:r>
              <a:rPr lang="en-US" sz="1000" b="1" smtClean="0"/>
              <a:t>S3</a:t>
            </a:r>
            <a:br>
              <a:rPr lang="en-US" sz="1000" b="1" smtClean="0"/>
            </a:br>
            <a:r>
              <a:rPr lang="en-US" sz="1000" b="1" smtClean="0"/>
              <a:t>Object</a:t>
            </a:r>
            <a:endParaRPr lang="en-US" b="1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268" y="3375362"/>
            <a:ext cx="543639" cy="564959"/>
          </a:xfrm>
          <a:prstGeom prst="rect">
            <a:avLst/>
          </a:prstGeom>
        </p:spPr>
      </p:pic>
      <p:sp>
        <p:nvSpPr>
          <p:cNvPr id="33" name="Rounded Rectangle 32"/>
          <p:cNvSpPr/>
          <p:nvPr/>
        </p:nvSpPr>
        <p:spPr>
          <a:xfrm>
            <a:off x="4483475" y="3111145"/>
            <a:ext cx="1300228" cy="1296825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719730" y="3352050"/>
            <a:ext cx="848439" cy="869759"/>
            <a:chOff x="6162466" y="1999436"/>
            <a:chExt cx="848439" cy="869759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466" y="1999436"/>
              <a:ext cx="543639" cy="564959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4866" y="2151836"/>
              <a:ext cx="543639" cy="564959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7266" y="2304236"/>
              <a:ext cx="543639" cy="564959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2912780" y="3314237"/>
            <a:ext cx="825006" cy="836556"/>
            <a:chOff x="6022353" y="781542"/>
            <a:chExt cx="825006" cy="836556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466" y="781542"/>
              <a:ext cx="544781" cy="653737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6022353" y="1462466"/>
              <a:ext cx="825006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AWS</a:t>
              </a:r>
            </a:p>
            <a:p>
              <a:pPr algn="ctr"/>
              <a:r>
                <a:rPr lang="en-US" sz="1000" b="1" dirty="0" smtClean="0"/>
                <a:t>Lambda</a:t>
              </a:r>
              <a:endParaRPr lang="en-US" sz="1000" b="1" dirty="0"/>
            </a:p>
          </p:txBody>
        </p:sp>
      </p:grpSp>
      <p:cxnSp>
        <p:nvCxnSpPr>
          <p:cNvPr id="567" name="Straight Connector 566"/>
          <p:cNvCxnSpPr>
            <a:stCxn id="21" idx="1"/>
          </p:cNvCxnSpPr>
          <p:nvPr/>
        </p:nvCxnSpPr>
        <p:spPr>
          <a:xfrm flipH="1" flipV="1">
            <a:off x="5791088" y="3656850"/>
            <a:ext cx="1036857" cy="28058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Connector 567"/>
          <p:cNvCxnSpPr>
            <a:stCxn id="21" idx="1"/>
          </p:cNvCxnSpPr>
          <p:nvPr/>
        </p:nvCxnSpPr>
        <p:spPr>
          <a:xfrm flipH="1">
            <a:off x="5780058" y="3684908"/>
            <a:ext cx="1047887" cy="222626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9" name="Straight Connector 568"/>
          <p:cNvCxnSpPr>
            <a:stCxn id="21" idx="1"/>
          </p:cNvCxnSpPr>
          <p:nvPr/>
        </p:nvCxnSpPr>
        <p:spPr>
          <a:xfrm flipH="1" flipV="1">
            <a:off x="5783704" y="3372452"/>
            <a:ext cx="1044241" cy="312456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3" name="Straight Connector 572"/>
          <p:cNvCxnSpPr/>
          <p:nvPr/>
        </p:nvCxnSpPr>
        <p:spPr>
          <a:xfrm flipH="1" flipV="1">
            <a:off x="8951264" y="3675433"/>
            <a:ext cx="1122055" cy="18950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Connector 573"/>
          <p:cNvCxnSpPr>
            <a:endCxn id="21" idx="3"/>
          </p:cNvCxnSpPr>
          <p:nvPr/>
        </p:nvCxnSpPr>
        <p:spPr>
          <a:xfrm flipH="1">
            <a:off x="7371411" y="3684908"/>
            <a:ext cx="1018497" cy="0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9884795" y="3372452"/>
            <a:ext cx="731520" cy="806494"/>
            <a:chOff x="2586020" y="709358"/>
            <a:chExt cx="731520" cy="806494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9579" y="709358"/>
              <a:ext cx="521367" cy="62564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2586020" y="1360220"/>
              <a:ext cx="731520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Amazon</a:t>
              </a:r>
              <a:br>
                <a:rPr lang="en-US" sz="1000" b="1" dirty="0" smtClean="0"/>
              </a:br>
              <a:r>
                <a:rPr lang="en-US" sz="1000" b="1" dirty="0" smtClean="0"/>
                <a:t>S3</a:t>
              </a:r>
              <a:endParaRPr lang="en-US" b="1" dirty="0"/>
            </a:p>
          </p:txBody>
        </p:sp>
      </p:grpSp>
      <p:cxnSp>
        <p:nvCxnSpPr>
          <p:cNvPr id="577" name="Straight Connector 576"/>
          <p:cNvCxnSpPr>
            <a:endCxn id="23" idx="3"/>
          </p:cNvCxnSpPr>
          <p:nvPr/>
        </p:nvCxnSpPr>
        <p:spPr>
          <a:xfrm flipH="1" flipV="1">
            <a:off x="3597674" y="3641106"/>
            <a:ext cx="848206" cy="320292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Connector 577"/>
          <p:cNvCxnSpPr>
            <a:endCxn id="23" idx="3"/>
          </p:cNvCxnSpPr>
          <p:nvPr/>
        </p:nvCxnSpPr>
        <p:spPr>
          <a:xfrm flipH="1">
            <a:off x="3597674" y="3372452"/>
            <a:ext cx="850764" cy="268654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073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01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81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</a:t>
            </a:r>
            <a:r>
              <a:rPr lang="mr-IN" dirty="0" smtClean="0"/>
              <a:t>–</a:t>
            </a:r>
            <a:r>
              <a:rPr lang="en-US" dirty="0" smtClean="0"/>
              <a:t> what it really looks like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779041" y="3055870"/>
            <a:ext cx="825006" cy="836556"/>
            <a:chOff x="6022353" y="781542"/>
            <a:chExt cx="825006" cy="836556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466" y="781542"/>
              <a:ext cx="544781" cy="653737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6022353" y="1462466"/>
              <a:ext cx="825006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AWS</a:t>
              </a:r>
            </a:p>
            <a:p>
              <a:pPr algn="ctr"/>
              <a:r>
                <a:rPr lang="en-US" sz="1000" b="1" dirty="0" smtClean="0"/>
                <a:t>Lambda</a:t>
              </a:r>
            </a:p>
            <a:p>
              <a:pPr algn="ctr"/>
              <a:endParaRPr lang="en-US" sz="1000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14284" y="3013843"/>
            <a:ext cx="894752" cy="782848"/>
            <a:chOff x="381399" y="709817"/>
            <a:chExt cx="894752" cy="782848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839" y="709817"/>
              <a:ext cx="543466" cy="601994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381399" y="1337033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200" b="1" dirty="0" smtClean="0"/>
                <a:t>Lambda Metadata is stored in </a:t>
              </a:r>
              <a:r>
                <a:rPr lang="en-US" sz="1200" b="1" dirty="0" err="1" smtClean="0"/>
                <a:t>DynamoDB</a:t>
              </a:r>
              <a:endParaRPr lang="en-US" sz="1200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876963" y="3055514"/>
            <a:ext cx="903457" cy="836912"/>
            <a:chOff x="2586019" y="709358"/>
            <a:chExt cx="903457" cy="836912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9579" y="709358"/>
              <a:ext cx="521367" cy="62564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2586019" y="1360220"/>
              <a:ext cx="903457" cy="18605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200" b="1" dirty="0" smtClean="0"/>
                <a:t>Lambda code and dependencies are stored in </a:t>
              </a:r>
              <a:br>
                <a:rPr lang="en-US" sz="1200" b="1" dirty="0" smtClean="0"/>
              </a:br>
              <a:r>
                <a:rPr lang="en-US" sz="1200" b="1" dirty="0" smtClean="0"/>
                <a:t>S3</a:t>
              </a:r>
              <a:endParaRPr lang="en-US" sz="1200" b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632093" y="3316444"/>
            <a:ext cx="780865" cy="996332"/>
            <a:chOff x="4320524" y="2416928"/>
            <a:chExt cx="780865" cy="996332"/>
          </a:xfrm>
        </p:grpSpPr>
        <p:sp>
          <p:nvSpPr>
            <p:cNvPr id="28" name="TextBox 27"/>
            <p:cNvSpPr txBox="1"/>
            <p:nvPr/>
          </p:nvSpPr>
          <p:spPr>
            <a:xfrm>
              <a:off x="4320524" y="2865156"/>
              <a:ext cx="780865" cy="54810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Lambda </a:t>
              </a:r>
              <a:r>
                <a:rPr lang="en-US" sz="1200" b="1" dirty="0" smtClean="0"/>
                <a:t>runtime</a:t>
              </a:r>
            </a:p>
            <a:p>
              <a:pPr algn="ctr"/>
              <a:r>
                <a:rPr lang="en-US" sz="1200" b="1" dirty="0" smtClean="0"/>
                <a:t>EC2 Container </a:t>
              </a:r>
            </a:p>
            <a:p>
              <a:pPr algn="ctr"/>
              <a:endParaRPr lang="en-US" sz="1000" b="1" dirty="0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0670" y="2416928"/>
              <a:ext cx="540572" cy="304833"/>
            </a:xfrm>
            <a:prstGeom prst="rect">
              <a:avLst/>
            </a:prstGeom>
          </p:spPr>
        </p:pic>
      </p:grpSp>
      <p:sp>
        <p:nvSpPr>
          <p:cNvPr id="15" name="Rounded Rectangle 14"/>
          <p:cNvSpPr/>
          <p:nvPr/>
        </p:nvSpPr>
        <p:spPr>
          <a:xfrm>
            <a:off x="4347411" y="2794279"/>
            <a:ext cx="5454315" cy="1857932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2977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Lambda </a:t>
            </a:r>
            <a:r>
              <a:rPr lang="mr-IN" dirty="0" smtClean="0"/>
              <a:t>–</a:t>
            </a:r>
            <a:r>
              <a:rPr lang="en-US" dirty="0" smtClean="0"/>
              <a:t> different versions of a function</a:t>
            </a:r>
          </a:p>
          <a:p>
            <a:pPr lvl="1"/>
            <a:r>
              <a:rPr lang="en-US" dirty="0" smtClean="0"/>
              <a:t>Think A/B testing, </a:t>
            </a:r>
            <a:r>
              <a:rPr lang="en-US" smtClean="0"/>
              <a:t>or Blue/Green deployment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791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Adrian Pomilio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/Twitter : </a:t>
            </a:r>
            <a:r>
              <a:rPr lang="en-US" dirty="0" err="1" smtClean="0"/>
              <a:t>adrianpomilio</a:t>
            </a:r>
            <a:endParaRPr lang="en-US" dirty="0" smtClean="0"/>
          </a:p>
          <a:p>
            <a:r>
              <a:rPr lang="en-US" dirty="0" smtClean="0"/>
              <a:t>Sr. Manager Platform Services </a:t>
            </a:r>
            <a:r>
              <a:rPr lang="mr-IN" dirty="0" smtClean="0"/>
              <a:t>–</a:t>
            </a:r>
            <a:r>
              <a:rPr lang="en-US" dirty="0" smtClean="0"/>
              <a:t> Mapp Digital</a:t>
            </a:r>
          </a:p>
          <a:p>
            <a:r>
              <a:rPr lang="en-US" dirty="0" smtClean="0"/>
              <a:t>20+ years of application development and design</a:t>
            </a:r>
          </a:p>
          <a:p>
            <a:r>
              <a:rPr lang="en-US" dirty="0" smtClean="0"/>
              <a:t>“Learn it by doing it”</a:t>
            </a:r>
          </a:p>
        </p:txBody>
      </p:sp>
    </p:spTree>
    <p:extLst>
      <p:ext uri="{BB962C8B-B14F-4D97-AF65-F5344CB8AC3E}">
        <p14:creationId xmlns:p14="http://schemas.microsoft.com/office/powerpoint/2010/main" val="1780265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Lambda </a:t>
            </a:r>
            <a:r>
              <a:rPr lang="mr-IN" dirty="0" smtClean="0"/>
              <a:t>–</a:t>
            </a:r>
            <a:r>
              <a:rPr lang="en-US" dirty="0" smtClean="0"/>
              <a:t> on a unit of work</a:t>
            </a:r>
          </a:p>
          <a:p>
            <a:pPr lvl="1"/>
            <a:r>
              <a:rPr lang="en-US" dirty="0" smtClean="0"/>
              <a:t>Streaming source types</a:t>
            </a:r>
          </a:p>
          <a:p>
            <a:pPr lvl="1"/>
            <a:r>
              <a:rPr lang="en-US" dirty="0" smtClean="0"/>
              <a:t>Synchronous source types</a:t>
            </a:r>
          </a:p>
          <a:p>
            <a:pPr lvl="1"/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https://cloudncode.blog/2017/03/02/best-practices-aws-lambda-function/)</a:t>
            </a:r>
            <a:endParaRPr lang="en-US" dirty="0" smtClean="0"/>
          </a:p>
          <a:p>
            <a:pPr lvl="1"/>
            <a:r>
              <a:rPr lang="en-US" dirty="0" smtClean="0"/>
              <a:t>Concurrent Invocations = events (or requests) per second * function duration (in secs)</a:t>
            </a:r>
          </a:p>
          <a:p>
            <a:pPr lvl="1"/>
            <a:r>
              <a:rPr lang="en-US" dirty="0" smtClean="0"/>
              <a:t>(</a:t>
            </a:r>
            <a:r>
              <a:rPr lang="en-US" dirty="0" smtClean="0">
                <a:hlinkClick r:id="rId3"/>
              </a:rPr>
              <a:t>http://docs.aws.amazon.com/lambda/latest/dg/concurrent-executions.html)</a:t>
            </a:r>
            <a:endParaRPr lang="en-US" dirty="0" smtClean="0"/>
          </a:p>
          <a:p>
            <a:pPr lvl="1"/>
            <a:r>
              <a:rPr lang="en-US" dirty="0" smtClean="0"/>
              <a:t>1000 concurrent limit</a:t>
            </a:r>
          </a:p>
          <a:p>
            <a:pPr lvl="1"/>
            <a:r>
              <a:rPr lang="en-US" dirty="0" smtClean="0"/>
              <a:t>Kinesis work around (pricey)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115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Cognito</a:t>
            </a:r>
            <a:endParaRPr lang="en-US" dirty="0" smtClean="0"/>
          </a:p>
          <a:p>
            <a:r>
              <a:rPr lang="en-US" dirty="0" smtClean="0"/>
              <a:t>S3</a:t>
            </a:r>
          </a:p>
          <a:p>
            <a:r>
              <a:rPr lang="en-US" dirty="0" smtClean="0"/>
              <a:t>SNS</a:t>
            </a:r>
          </a:p>
          <a:p>
            <a:r>
              <a:rPr lang="en-US" dirty="0" err="1" smtClean="0"/>
              <a:t>Kinises</a:t>
            </a:r>
            <a:endParaRPr lang="en-US" dirty="0" smtClean="0"/>
          </a:p>
          <a:p>
            <a:r>
              <a:rPr lang="en-US" dirty="0" smtClean="0"/>
              <a:t>Etc..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19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Console</a:t>
            </a:r>
          </a:p>
          <a:p>
            <a:r>
              <a:rPr lang="en-US" dirty="0" smtClean="0"/>
              <a:t>Manual</a:t>
            </a:r>
          </a:p>
          <a:p>
            <a:r>
              <a:rPr lang="en-US" dirty="0" smtClean="0"/>
              <a:t>Frameworks</a:t>
            </a:r>
          </a:p>
        </p:txBody>
      </p:sp>
    </p:spTree>
    <p:extLst>
      <p:ext uri="{BB962C8B-B14F-4D97-AF65-F5344CB8AC3E}">
        <p14:creationId xmlns:p14="http://schemas.microsoft.com/office/powerpoint/2010/main" val="1062341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</a:t>
            </a:r>
            <a:br>
              <a:rPr lang="en-US" dirty="0" smtClean="0"/>
            </a:br>
            <a:r>
              <a:rPr lang="en-US" sz="2800" dirty="0" smtClean="0"/>
              <a:t>just don’t</a:t>
            </a:r>
            <a:endParaRPr lang="en-US" sz="2800" dirty="0"/>
          </a:p>
        </p:txBody>
      </p:sp>
      <p:pic>
        <p:nvPicPr>
          <p:cNvPr id="5" name="Picture 4" descr="Screen Shot 2017-10-04 at 7.43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728" y="781420"/>
            <a:ext cx="6364395" cy="422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123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</a:t>
            </a:r>
            <a:br>
              <a:rPr lang="en-US" dirty="0" smtClean="0"/>
            </a:br>
            <a:r>
              <a:rPr lang="en-US" sz="2400" dirty="0" smtClean="0"/>
              <a:t>oh joy!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875" y="559678"/>
            <a:ext cx="7127875" cy="475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623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br>
              <a:rPr lang="en-US" dirty="0" smtClean="0"/>
            </a:br>
            <a:r>
              <a:rPr lang="en-US" sz="2400" dirty="0" smtClean="0"/>
              <a:t>now we’re getting somewhere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Apex</a:t>
            </a:r>
          </a:p>
          <a:p>
            <a:r>
              <a:rPr lang="en-US" dirty="0" smtClean="0"/>
              <a:t>AWS Sam</a:t>
            </a:r>
          </a:p>
          <a:p>
            <a:r>
              <a:rPr lang="en-US" dirty="0" err="1" smtClean="0"/>
              <a:t>Serverless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52775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Pricing example: </a:t>
            </a:r>
            <a:r>
              <a:rPr lang="en-US" dirty="0">
                <a:hlinkClick r:id="rId2"/>
              </a:rPr>
              <a:t>https://alestic.com/2016/12/aws-invoice-example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A Cloud Guru: </a:t>
            </a:r>
            <a:r>
              <a:rPr lang="en-US" dirty="0">
                <a:hlinkClick r:id="rId3"/>
              </a:rPr>
              <a:t>https://acloud.guru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err="1" smtClean="0"/>
              <a:t>Serverless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https://serverless.com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/>
              <a:t>AWS </a:t>
            </a:r>
            <a:r>
              <a:rPr lang="en-US" dirty="0" err="1"/>
              <a:t>Serverless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https://aws.amazon.com/serverless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834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02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</a:t>
            </a:r>
          </a:p>
          <a:p>
            <a:r>
              <a:rPr lang="en-US" dirty="0" smtClean="0"/>
              <a:t>Why do it</a:t>
            </a:r>
          </a:p>
          <a:p>
            <a:r>
              <a:rPr lang="en-US" dirty="0" smtClean="0"/>
              <a:t>How to do it</a:t>
            </a:r>
          </a:p>
        </p:txBody>
      </p:sp>
    </p:spTree>
    <p:extLst>
      <p:ext uri="{BB962C8B-B14F-4D97-AF65-F5344CB8AC3E}">
        <p14:creationId xmlns:p14="http://schemas.microsoft.com/office/powerpoint/2010/main" val="805902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Who’s doing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Cloud Functions</a:t>
            </a:r>
          </a:p>
          <a:p>
            <a:r>
              <a:rPr lang="en-US" dirty="0" smtClean="0"/>
              <a:t>IBM Open Whisk</a:t>
            </a:r>
          </a:p>
          <a:p>
            <a:r>
              <a:rPr lang="en-US" dirty="0" smtClean="0"/>
              <a:t>Microsoft Azure</a:t>
            </a:r>
          </a:p>
          <a:p>
            <a:r>
              <a:rPr lang="en-US" dirty="0" smtClean="0"/>
              <a:t>AWS Lambda</a:t>
            </a:r>
          </a:p>
          <a:p>
            <a:r>
              <a:rPr lang="en-US" dirty="0" smtClean="0"/>
              <a:t>Kubernetes </a:t>
            </a:r>
            <a:r>
              <a:rPr lang="en-US" smtClean="0"/>
              <a:t>- Kubeless</a:t>
            </a:r>
            <a:endParaRPr lang="en-US" dirty="0" smtClean="0"/>
          </a:p>
          <a:p>
            <a:r>
              <a:rPr lang="en-US" dirty="0" err="1" smtClean="0"/>
              <a:t>Iron.io</a:t>
            </a:r>
            <a:endParaRPr lang="en-US" dirty="0" smtClean="0"/>
          </a:p>
          <a:p>
            <a:r>
              <a:rPr lang="en-US" dirty="0" smtClean="0"/>
              <a:t>And more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640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Serverless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as a service?</a:t>
            </a:r>
          </a:p>
          <a:p>
            <a:r>
              <a:rPr lang="en-US" dirty="0" smtClean="0"/>
              <a:t>Events based programming?</a:t>
            </a:r>
          </a:p>
          <a:p>
            <a:r>
              <a:rPr lang="en-US" dirty="0" smtClean="0"/>
              <a:t>An HTTPS interface? </a:t>
            </a:r>
            <a:r>
              <a:rPr lang="en-US" sz="1200" dirty="0" smtClean="0"/>
              <a:t>(https://</a:t>
            </a:r>
            <a:r>
              <a:rPr lang="en-US" sz="1200" dirty="0" err="1" smtClean="0"/>
              <a:t>serverless.zone</a:t>
            </a:r>
            <a:r>
              <a:rPr lang="en-US" sz="1200" dirty="0" smtClean="0"/>
              <a:t>/everything-is-an-https-interface-ead2e888b31)</a:t>
            </a:r>
          </a:p>
          <a:p>
            <a:r>
              <a:rPr lang="en-US" dirty="0" smtClean="0"/>
              <a:t>No DevOps?</a:t>
            </a:r>
          </a:p>
          <a:p>
            <a:r>
              <a:rPr lang="en-US" dirty="0" smtClean="0"/>
              <a:t>Collection of services?</a:t>
            </a:r>
          </a:p>
          <a:p>
            <a:r>
              <a:rPr lang="en-US" dirty="0" smtClean="0"/>
              <a:t>Magic?</a:t>
            </a:r>
          </a:p>
        </p:txBody>
      </p:sp>
    </p:spTree>
    <p:extLst>
      <p:ext uri="{BB962C8B-B14F-4D97-AF65-F5344CB8AC3E}">
        <p14:creationId xmlns:p14="http://schemas.microsoft.com/office/powerpoint/2010/main" val="302476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Serverless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Scalable</a:t>
            </a:r>
          </a:p>
          <a:p>
            <a:r>
              <a:rPr lang="en-US" dirty="0" smtClean="0"/>
              <a:t>Managed</a:t>
            </a:r>
          </a:p>
          <a:p>
            <a:r>
              <a:rPr lang="en-US" dirty="0" smtClean="0"/>
              <a:t>Services</a:t>
            </a:r>
          </a:p>
          <a:p>
            <a:r>
              <a:rPr lang="en-US" dirty="0" smtClean="0"/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634894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</a:p>
          <a:p>
            <a:r>
              <a:rPr lang="en-US" dirty="0" smtClean="0"/>
              <a:t>Micro-services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25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 scaling based on calls</a:t>
            </a:r>
          </a:p>
          <a:p>
            <a:r>
              <a:rPr lang="en-US" dirty="0" smtClean="0"/>
              <a:t>Manually scale with settings</a:t>
            </a:r>
          </a:p>
          <a:p>
            <a:r>
              <a:rPr lang="en-US" dirty="0" smtClean="0"/>
              <a:t>Scale units of computing instead of servers</a:t>
            </a:r>
          </a:p>
          <a:p>
            <a:r>
              <a:rPr lang="en-US" dirty="0" smtClean="0"/>
              <a:t>Scales back 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775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runtimes to install</a:t>
            </a:r>
          </a:p>
          <a:p>
            <a:r>
              <a:rPr lang="en-US" dirty="0" smtClean="0"/>
              <a:t>No servers to provision</a:t>
            </a:r>
          </a:p>
          <a:p>
            <a:r>
              <a:rPr lang="en-US" dirty="0" smtClean="0"/>
              <a:t>No “</a:t>
            </a:r>
            <a:r>
              <a:rPr lang="en-US" dirty="0" err="1" smtClean="0"/>
              <a:t>INFRAopps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No logging setup</a:t>
            </a:r>
          </a:p>
          <a:p>
            <a:r>
              <a:rPr lang="en-US" dirty="0" smtClean="0"/>
              <a:t>Data replication</a:t>
            </a:r>
          </a:p>
          <a:p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979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/>
        <a:ea typeface=""/>
        <a:cs typeface=""/>
      </a:majorFont>
      <a:minorFont>
        <a:latin typeface="Corbel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30645</TotalTime>
  <Words>516</Words>
  <Application>Microsoft Macintosh PowerPoint</Application>
  <PresentationFormat>Custom</PresentationFormat>
  <Paragraphs>129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Headlines</vt:lpstr>
      <vt:lpstr>Going Serverless</vt:lpstr>
      <vt:lpstr>bio</vt:lpstr>
      <vt:lpstr>Agenda</vt:lpstr>
      <vt:lpstr>Who’s doing it!</vt:lpstr>
      <vt:lpstr>What is Serverless</vt:lpstr>
      <vt:lpstr>Why Serverless </vt:lpstr>
      <vt:lpstr>What about</vt:lpstr>
      <vt:lpstr>Scalable</vt:lpstr>
      <vt:lpstr>Managed</vt:lpstr>
      <vt:lpstr>Cost </vt:lpstr>
      <vt:lpstr>Cost a closer look </vt:lpstr>
      <vt:lpstr>The AWS view</vt:lpstr>
      <vt:lpstr>Patterns</vt:lpstr>
      <vt:lpstr>3 Tier Web Application</vt:lpstr>
      <vt:lpstr>Batch Processing</vt:lpstr>
      <vt:lpstr>Stream Processing</vt:lpstr>
      <vt:lpstr>Automation</vt:lpstr>
      <vt:lpstr>Lambda – what it really looks like</vt:lpstr>
      <vt:lpstr>Versioning</vt:lpstr>
      <vt:lpstr>Lambda scaling</vt:lpstr>
      <vt:lpstr>Services</vt:lpstr>
      <vt:lpstr>How to</vt:lpstr>
      <vt:lpstr>Console just don’t</vt:lpstr>
      <vt:lpstr>Manual oh joy!</vt:lpstr>
      <vt:lpstr>Frameworks now we’re getting somewhere</vt:lpstr>
      <vt:lpstr>Additional resources</vt:lpstr>
      <vt:lpstr>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Going Serverless</dc:title>
  <dc:creator>Adrian Pomilio</dc:creator>
  <cp:lastModifiedBy>Adrian Pomilio</cp:lastModifiedBy>
  <cp:revision>77</cp:revision>
  <dcterms:created xsi:type="dcterms:W3CDTF">2017-08-29T18:00:34Z</dcterms:created>
  <dcterms:modified xsi:type="dcterms:W3CDTF">2017-10-04T23:50:58Z</dcterms:modified>
</cp:coreProperties>
</file>