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0" r:id="rId1"/>
  </p:sldMasterIdLst>
  <p:notesMasterIdLst>
    <p:notesMasterId r:id="rId33"/>
  </p:notesMasterIdLst>
  <p:sldIdLst>
    <p:sldId id="256" r:id="rId2"/>
    <p:sldId id="257" r:id="rId3"/>
    <p:sldId id="258" r:id="rId4"/>
    <p:sldId id="261" r:id="rId5"/>
    <p:sldId id="259" r:id="rId6"/>
    <p:sldId id="292" r:id="rId7"/>
    <p:sldId id="260" r:id="rId8"/>
    <p:sldId id="279" r:id="rId9"/>
    <p:sldId id="280" r:id="rId10"/>
    <p:sldId id="274" r:id="rId11"/>
    <p:sldId id="290" r:id="rId12"/>
    <p:sldId id="276" r:id="rId13"/>
    <p:sldId id="294" r:id="rId14"/>
    <p:sldId id="283" r:id="rId15"/>
    <p:sldId id="284" r:id="rId16"/>
    <p:sldId id="285" r:id="rId17"/>
    <p:sldId id="286" r:id="rId18"/>
    <p:sldId id="287" r:id="rId19"/>
    <p:sldId id="288" r:id="rId20"/>
    <p:sldId id="293" r:id="rId21"/>
    <p:sldId id="278" r:id="rId22"/>
    <p:sldId id="277" r:id="rId23"/>
    <p:sldId id="273" r:id="rId24"/>
    <p:sldId id="275" r:id="rId25"/>
    <p:sldId id="263" r:id="rId26"/>
    <p:sldId id="269" r:id="rId27"/>
    <p:sldId id="270" r:id="rId28"/>
    <p:sldId id="271" r:id="rId29"/>
    <p:sldId id="291" r:id="rId30"/>
    <p:sldId id="289" r:id="rId31"/>
    <p:sldId id="2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60"/>
    <p:restoredTop sz="94643"/>
  </p:normalViewPr>
  <p:slideViewPr>
    <p:cSldViewPr snapToGrid="0" snapToObjects="1">
      <p:cViewPr>
        <p:scale>
          <a:sx n="80" d="100"/>
          <a:sy n="80" d="100"/>
        </p:scale>
        <p:origin x="144" y="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C884-D63D-5646-A586-52C29EA0F3E1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25FA4-070A-6843-A3F4-68F8FFC7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pi-gateway/pricing/" TargetMode="External"/><Relationship Id="rId4" Type="http://schemas.openxmlformats.org/officeDocument/2006/relationships/hyperlink" Target="https://aws.amazon.com/s3/pric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lambda/pric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ncode.blog/2017/03/02/best-practices-aws-lambda-function/)" TargetMode="External"/><Relationship Id="rId3" Type="http://schemas.openxmlformats.org/officeDocument/2006/relationships/hyperlink" Target="http://docs.aws.amazon.com/lambda/latest/dg/concurrent-executions.html)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rverless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cloud.guru/" TargetMode="External"/><Relationship Id="rId4" Type="http://schemas.openxmlformats.org/officeDocument/2006/relationships/hyperlink" Target="https://serverless.com/" TargetMode="External"/><Relationship Id="rId5" Type="http://schemas.openxmlformats.org/officeDocument/2006/relationships/hyperlink" Target="https://aws.amazon.com/serverless/" TargetMode="External"/><Relationship Id="rId6" Type="http://schemas.openxmlformats.org/officeDocument/2006/relationships/hyperlink" Target="https://d0.awsstatic.com/whitepapers/optimizing-enterprise-economics-serverless-architecture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lestic.com/2016/12/aws-invoice-example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4C1FFD-8D6A-4A12-997F-ECA8F33215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-32638"/>
            <a:ext cx="12191999" cy="6890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9455" b="32058"/>
          <a:stretch/>
        </p:blipFill>
        <p:spPr>
          <a:xfrm>
            <a:off x="20" y="-32638"/>
            <a:ext cx="12191980" cy="2346158"/>
          </a:xfrm>
          <a:prstGeom prst="rect">
            <a:avLst/>
          </a:prstGeom>
        </p:spPr>
      </p:pic>
      <p:sp>
        <p:nvSpPr>
          <p:cNvPr id="12" name="Freeform 6" title="Page Number Shape">
            <a:extLst>
              <a:ext uri="{FF2B5EF4-FFF2-40B4-BE49-F238E27FC236}">
                <a16:creationId xmlns:a16="http://schemas.microsoft.com/office/drawing/2014/main" xmlns="" id="{014B3DE6-0CA2-4818-9E10-8ACF44107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273560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599" y="2686846"/>
            <a:ext cx="7816699" cy="2177424"/>
          </a:xfrm>
        </p:spPr>
        <p:txBody>
          <a:bodyPr>
            <a:normAutofit/>
          </a:bodyPr>
          <a:lstStyle/>
          <a:p>
            <a:r>
              <a:rPr lang="en-US" dirty="0"/>
              <a:t>Going </a:t>
            </a:r>
            <a:r>
              <a:rPr lang="en-US" dirty="0" err="1"/>
              <a:t>Serverless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601" y="5136290"/>
            <a:ext cx="7034362" cy="70635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Adrian Pomilio</a:t>
            </a:r>
          </a:p>
        </p:txBody>
      </p:sp>
    </p:spTree>
    <p:extLst>
      <p:ext uri="{BB962C8B-B14F-4D97-AF65-F5344CB8AC3E}">
        <p14:creationId xmlns:p14="http://schemas.microsoft.com/office/powerpoint/2010/main" val="15333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runtimes to install</a:t>
            </a:r>
          </a:p>
          <a:p>
            <a:r>
              <a:rPr lang="en-US" dirty="0" smtClean="0"/>
              <a:t>No servers to provision</a:t>
            </a:r>
          </a:p>
          <a:p>
            <a:r>
              <a:rPr lang="en-US" dirty="0" smtClean="0"/>
              <a:t>No “</a:t>
            </a:r>
            <a:r>
              <a:rPr lang="en-US" dirty="0" err="1" smtClean="0"/>
              <a:t>INFRAopps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No logging setup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Pay for usage</a:t>
            </a:r>
          </a:p>
          <a:p>
            <a:r>
              <a:rPr lang="en-US" dirty="0" smtClean="0"/>
              <a:t>Pay for capacity</a:t>
            </a:r>
          </a:p>
          <a:p>
            <a:r>
              <a:rPr lang="en-US" dirty="0" smtClean="0"/>
              <a:t>No need </a:t>
            </a:r>
            <a:r>
              <a:rPr lang="en-US" smtClean="0"/>
              <a:t>to over-provision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4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 title="Page Number Shape">
            <a:extLst>
              <a:ext uri="{FF2B5EF4-FFF2-40B4-BE49-F238E27FC236}">
                <a16:creationId xmlns:a16="http://schemas.microsoft.com/office/drawing/2014/main" xmlns="" id="{63293441-3B04-46DE-92BF-F6494B38EB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xmlns="" id="{77EEC01B-B858-4BAA-A85D-512B076C0E3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238A9029-B6C8-493A-8A35-351F371FD8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640"/>
          <a:stretch/>
        </p:blipFill>
        <p:spPr>
          <a:xfrm>
            <a:off x="5219699" y="10"/>
            <a:ext cx="6972301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227713B-C67F-4F2C-A9DA-7D4B7196E4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9698" y="0"/>
            <a:ext cx="6972301" cy="6858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9" name="Freeform 6" title="Page Number Shape">
            <a:extLst>
              <a:ext uri="{FF2B5EF4-FFF2-40B4-BE49-F238E27FC236}">
                <a16:creationId xmlns:a16="http://schemas.microsoft.com/office/drawing/2014/main" xmlns="" id="{8179BED0-B0A7-403F-B9F3-72C7D450F1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1" name="Straight Connector 20" title="Verticle Rule Line">
            <a:extLst>
              <a:ext uri="{FF2B5EF4-FFF2-40B4-BE49-F238E27FC236}">
                <a16:creationId xmlns:a16="http://schemas.microsoft.com/office/drawing/2014/main" xmlns="" id="{E0B1C946-866A-438C-82B4-5BEFCA92A35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2658231" y="3558171"/>
            <a:ext cx="4657344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3060" y="643467"/>
            <a:ext cx="6079708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400" cap="all">
                <a:solidFill>
                  <a:schemeClr val="tx2"/>
                </a:solidFill>
              </a:rPr>
              <a:t>The AWS view</a:t>
            </a:r>
          </a:p>
        </p:txBody>
      </p:sp>
    </p:spTree>
    <p:extLst>
      <p:ext uri="{BB962C8B-B14F-4D97-AF65-F5344CB8AC3E}">
        <p14:creationId xmlns:p14="http://schemas.microsoft.com/office/powerpoint/2010/main" val="3218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br>
              <a:rPr lang="en-US" dirty="0" smtClean="0"/>
            </a:br>
            <a:r>
              <a:rPr lang="en-US" sz="2400" dirty="0" err="1" smtClean="0"/>
              <a:t>Serverlesss</a:t>
            </a:r>
            <a:r>
              <a:rPr lang="en-US" sz="2400" dirty="0" smtClean="0"/>
              <a:t> pieces (some)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783798" y="2506853"/>
            <a:ext cx="825006" cy="836556"/>
            <a:chOff x="5869953" y="629142"/>
            <a:chExt cx="825006" cy="8365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066" y="629142"/>
              <a:ext cx="544781" cy="65373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869953" y="13100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  <a:endParaRPr lang="en-US" sz="10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050393" y="1305277"/>
            <a:ext cx="731520" cy="806494"/>
            <a:chOff x="7815746" y="709358"/>
            <a:chExt cx="731520" cy="80649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305" y="709358"/>
              <a:ext cx="521367" cy="62564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815746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86410" y="2539327"/>
            <a:ext cx="894752" cy="806035"/>
            <a:chOff x="365197" y="709817"/>
            <a:chExt cx="894752" cy="80603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942860" y="3826848"/>
            <a:ext cx="943550" cy="805093"/>
            <a:chOff x="344931" y="710759"/>
            <a:chExt cx="943550" cy="80509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44" y="710759"/>
              <a:ext cx="525324" cy="59631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44931" y="1360404"/>
              <a:ext cx="94355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Amazon </a:t>
              </a:r>
              <a:r>
                <a:rPr lang="en-US" sz="1000" b="1" dirty="0" err="1"/>
                <a:t>CloudWatch</a:t>
              </a:r>
              <a:endParaRPr lang="en-US" sz="10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71019" y="1351608"/>
            <a:ext cx="1005840" cy="823874"/>
            <a:chOff x="2069495" y="691978"/>
            <a:chExt cx="1005840" cy="82387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68" y="691978"/>
              <a:ext cx="514094" cy="63505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069495" y="1360404"/>
              <a:ext cx="100584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  <a:br>
                <a:rPr lang="en-US" sz="1000" b="1" dirty="0" smtClean="0"/>
              </a:br>
              <a:r>
                <a:rPr lang="en-US" sz="1000" b="1" dirty="0" err="1" smtClean="0"/>
                <a:t>CloudFormation</a:t>
              </a:r>
              <a:endParaRPr lang="en-US" sz="10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61264" y="2609508"/>
            <a:ext cx="640080" cy="852832"/>
            <a:chOff x="5827256" y="663020"/>
            <a:chExt cx="640080" cy="852832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9445" y="663020"/>
              <a:ext cx="335701" cy="63606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827256" y="1360404"/>
              <a:ext cx="64008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IAM</a:t>
              </a:r>
              <a:endParaRPr lang="en-US" sz="10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60356" y="3814297"/>
            <a:ext cx="894752" cy="817644"/>
            <a:chOff x="1415572" y="698208"/>
            <a:chExt cx="894752" cy="81764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198" y="698208"/>
              <a:ext cx="519942" cy="62393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415572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Cognito</a:t>
              </a:r>
              <a:endParaRPr lang="en-US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95093" y="559678"/>
            <a:ext cx="894752" cy="826431"/>
            <a:chOff x="362197" y="689421"/>
            <a:chExt cx="894752" cy="82643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398" y="689421"/>
              <a:ext cx="521366" cy="6256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362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 API Gateway*</a:t>
              </a:r>
              <a:endParaRPr lang="en-US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882294" y="4962258"/>
            <a:ext cx="822960" cy="1156941"/>
            <a:chOff x="4170258" y="2717800"/>
            <a:chExt cx="822960" cy="11569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520" y="2717800"/>
              <a:ext cx="652436" cy="73151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170258" y="3554701"/>
              <a:ext cx="822960" cy="32004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ctr"/>
              <a:r>
                <a:rPr lang="en-US" sz="1100" dirty="0" smtClean="0">
                  <a:latin typeface="Helvetica Neue"/>
                  <a:cs typeface="Helvetica Neue"/>
                </a:rPr>
                <a:t>AWS CLI</a:t>
              </a:r>
              <a:endParaRPr lang="en-US" sz="1100" dirty="0"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8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br>
              <a:rPr lang="en-US" dirty="0" smtClean="0"/>
            </a:br>
            <a:r>
              <a:rPr lang="en-US" sz="2400" dirty="0" smtClean="0"/>
              <a:t>patterns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163202" y="2524405"/>
            <a:ext cx="7865595" cy="2634752"/>
            <a:chOff x="1104001" y="1690688"/>
            <a:chExt cx="7865595" cy="2634752"/>
          </a:xfrm>
        </p:grpSpPr>
        <p:grpSp>
          <p:nvGrpSpPr>
            <p:cNvPr id="7" name="Group 6"/>
            <p:cNvGrpSpPr/>
            <p:nvPr/>
          </p:nvGrpSpPr>
          <p:grpSpPr>
            <a:xfrm>
              <a:off x="3671458" y="1690688"/>
              <a:ext cx="731520" cy="835564"/>
              <a:chOff x="444164" y="680288"/>
              <a:chExt cx="731520" cy="8355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534" y="680288"/>
                <a:ext cx="544780" cy="653098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44164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</a:t>
                </a:r>
                <a:r>
                  <a:rPr lang="en-US" sz="1000" b="1" dirty="0" err="1" smtClean="0"/>
                  <a:t>CloudFront</a:t>
                </a:r>
                <a:endParaRPr lang="en-US" b="1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916580" y="3488884"/>
              <a:ext cx="825006" cy="836556"/>
              <a:chOff x="6022353" y="781542"/>
              <a:chExt cx="825006" cy="83655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466" y="781542"/>
                <a:ext cx="544781" cy="653737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022353" y="1462466"/>
                <a:ext cx="825006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AWS</a:t>
                </a:r>
              </a:p>
              <a:p>
                <a:pPr algn="ctr"/>
                <a:r>
                  <a:rPr lang="en-US" sz="1000" b="1" dirty="0" smtClean="0"/>
                  <a:t>Lambda</a:t>
                </a:r>
                <a:endParaRPr lang="en-US" sz="1000" b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074844" y="3519405"/>
              <a:ext cx="894752" cy="806035"/>
              <a:chOff x="365197" y="709817"/>
              <a:chExt cx="894752" cy="80603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839" y="709817"/>
                <a:ext cx="543466" cy="601994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65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err="1" smtClean="0"/>
                  <a:t>DynamoDB</a:t>
                </a:r>
                <a:endParaRPr lang="en-US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63323" y="1690688"/>
              <a:ext cx="731520" cy="806494"/>
              <a:chOff x="2586020" y="709358"/>
              <a:chExt cx="731520" cy="80649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9579" y="709358"/>
                <a:ext cx="521367" cy="62564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586020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smtClean="0"/>
                  <a:t>S3</a:t>
                </a:r>
                <a:endParaRPr lang="en-US" b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589842" y="3499009"/>
              <a:ext cx="894752" cy="826431"/>
              <a:chOff x="362197" y="689421"/>
              <a:chExt cx="894752" cy="82643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98" y="689421"/>
                <a:ext cx="521366" cy="625640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62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API Gateway*</a:t>
                </a:r>
                <a:endParaRPr lang="en-US" b="1" dirty="0"/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239" y="2757364"/>
              <a:ext cx="731520" cy="7315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104001" y="3589775"/>
              <a:ext cx="1078992" cy="15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Browser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  <p:cxnSp>
          <p:nvCxnSpPr>
            <p:cNvPr id="22" name="Straight Connector 21"/>
            <p:cNvCxnSpPr>
              <a:stCxn id="5" idx="1"/>
            </p:cNvCxnSpPr>
            <p:nvPr/>
          </p:nvCxnSpPr>
          <p:spPr>
            <a:xfrm flipH="1">
              <a:off x="2034993" y="2017237"/>
              <a:ext cx="1729835" cy="110125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4" idx="1"/>
            </p:cNvCxnSpPr>
            <p:nvPr/>
          </p:nvCxnSpPr>
          <p:spPr>
            <a:xfrm flipH="1" flipV="1">
              <a:off x="4298409" y="1988167"/>
              <a:ext cx="1768473" cy="15341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1"/>
            </p:cNvCxnSpPr>
            <p:nvPr/>
          </p:nvCxnSpPr>
          <p:spPr>
            <a:xfrm flipH="1" flipV="1">
              <a:off x="6588249" y="3811829"/>
              <a:ext cx="1662237" cy="8573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1"/>
            </p:cNvCxnSpPr>
            <p:nvPr/>
          </p:nvCxnSpPr>
          <p:spPr>
            <a:xfrm flipH="1" flipV="1">
              <a:off x="4309608" y="3811829"/>
              <a:ext cx="1747085" cy="392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7" idx="1"/>
            </p:cNvCxnSpPr>
            <p:nvPr/>
          </p:nvCxnSpPr>
          <p:spPr>
            <a:xfrm flipH="1" flipV="1">
              <a:off x="2018759" y="3123124"/>
              <a:ext cx="1758284" cy="688705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045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18673"/>
            <a:ext cx="3659221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52303" y="3383911"/>
            <a:ext cx="894752" cy="806035"/>
            <a:chOff x="365197" y="709817"/>
            <a:chExt cx="894752" cy="8060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3375367" y="3634529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3" idx="1"/>
          </p:cNvCxnSpPr>
          <p:nvPr/>
        </p:nvCxnSpPr>
        <p:spPr>
          <a:xfrm flipH="1">
            <a:off x="2202129" y="3641106"/>
            <a:ext cx="850764" cy="9377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61" y="3314237"/>
            <a:ext cx="521367" cy="62564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75684" y="3832300"/>
            <a:ext cx="731520" cy="21515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smtClean="0"/>
              <a:t/>
            </a:r>
            <a:br>
              <a:rPr lang="en-US" sz="1000" b="1" smtClean="0"/>
            </a:br>
            <a:r>
              <a:rPr lang="en-US" sz="1000" b="1" smtClean="0"/>
              <a:t>S3</a:t>
            </a:r>
            <a:br>
              <a:rPr lang="en-US" sz="1000" b="1" smtClean="0"/>
            </a:br>
            <a:r>
              <a:rPr lang="en-US" sz="1000" b="1" smtClean="0"/>
              <a:t>Object</a:t>
            </a:r>
            <a:endParaRPr lang="en-US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68" y="3375362"/>
            <a:ext cx="543639" cy="564959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4483475" y="3111145"/>
            <a:ext cx="1300228" cy="129682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719730" y="3352050"/>
            <a:ext cx="848439" cy="869759"/>
            <a:chOff x="6162466" y="1999436"/>
            <a:chExt cx="848439" cy="869759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1999436"/>
              <a:ext cx="543639" cy="56495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4866" y="2151836"/>
              <a:ext cx="543639" cy="56495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266" y="2304236"/>
              <a:ext cx="543639" cy="56495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912780" y="3314237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  <a:endParaRPr lang="en-US" sz="1000" b="1" dirty="0"/>
            </a:p>
          </p:txBody>
        </p:sp>
      </p:grpSp>
      <p:cxnSp>
        <p:nvCxnSpPr>
          <p:cNvPr id="567" name="Straight Connector 566"/>
          <p:cNvCxnSpPr>
            <a:stCxn id="21" idx="1"/>
          </p:cNvCxnSpPr>
          <p:nvPr/>
        </p:nvCxnSpPr>
        <p:spPr>
          <a:xfrm flipH="1" flipV="1">
            <a:off x="5791088" y="3656850"/>
            <a:ext cx="1036857" cy="28058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stCxn id="21" idx="1"/>
          </p:cNvCxnSpPr>
          <p:nvPr/>
        </p:nvCxnSpPr>
        <p:spPr>
          <a:xfrm flipH="1">
            <a:off x="5780058" y="3684908"/>
            <a:ext cx="1047887" cy="22262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21" idx="1"/>
          </p:cNvCxnSpPr>
          <p:nvPr/>
        </p:nvCxnSpPr>
        <p:spPr>
          <a:xfrm flipH="1" flipV="1">
            <a:off x="5783704" y="3372452"/>
            <a:ext cx="1044241" cy="31245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flipH="1" flipV="1">
            <a:off x="8951264" y="3675433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>
            <a:endCxn id="21" idx="3"/>
          </p:cNvCxnSpPr>
          <p:nvPr/>
        </p:nvCxnSpPr>
        <p:spPr>
          <a:xfrm flipH="1">
            <a:off x="7371411" y="3684908"/>
            <a:ext cx="1018497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884795" y="3372452"/>
            <a:ext cx="731520" cy="806494"/>
            <a:chOff x="2586020" y="709358"/>
            <a:chExt cx="731520" cy="80649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20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cxnSp>
        <p:nvCxnSpPr>
          <p:cNvPr id="577" name="Straight Connector 576"/>
          <p:cNvCxnSpPr>
            <a:endCxn id="23" idx="3"/>
          </p:cNvCxnSpPr>
          <p:nvPr/>
        </p:nvCxnSpPr>
        <p:spPr>
          <a:xfrm flipH="1" flipV="1">
            <a:off x="3597674" y="3641106"/>
            <a:ext cx="848206" cy="320292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>
            <a:endCxn id="23" idx="3"/>
          </p:cNvCxnSpPr>
          <p:nvPr/>
        </p:nvCxnSpPr>
        <p:spPr>
          <a:xfrm flipH="1">
            <a:off x="3597674" y="3372452"/>
            <a:ext cx="850764" cy="26865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073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01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Cost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a closer look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Lambda</a:t>
            </a:r>
          </a:p>
          <a:p>
            <a:pPr lvl="1"/>
            <a:r>
              <a:rPr lang="en-US" dirty="0" smtClean="0"/>
              <a:t>Free tier (1 million requests)</a:t>
            </a:r>
          </a:p>
          <a:p>
            <a:pPr lvl="1"/>
            <a:r>
              <a:rPr lang="en-US" dirty="0">
                <a:hlinkClick r:id="rId2"/>
              </a:rPr>
              <a:t>https://aws.amazon.com/lambda/pricing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API Gateway</a:t>
            </a:r>
          </a:p>
          <a:p>
            <a:pPr lvl="1"/>
            <a:r>
              <a:rPr lang="en-US" dirty="0" smtClean="0"/>
              <a:t>$3.50 per million API calls + data transfer</a:t>
            </a:r>
          </a:p>
          <a:p>
            <a:pPr lvl="1"/>
            <a:r>
              <a:rPr lang="en-US" dirty="0" smtClean="0"/>
              <a:t>$0.09 / GB for the first 10 TB</a:t>
            </a:r>
          </a:p>
          <a:p>
            <a:pPr lvl="1"/>
            <a:r>
              <a:rPr lang="en-US" dirty="0">
                <a:hlinkClick r:id="rId3"/>
              </a:rPr>
              <a:t>https://aws.amazon.com/api-gateway/pricing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pPr lvl="1"/>
            <a:r>
              <a:rPr lang="en-US" dirty="0" smtClean="0"/>
              <a:t>$0.023 / GB for the first 50TB per month</a:t>
            </a:r>
          </a:p>
          <a:p>
            <a:pPr lvl="1"/>
            <a:r>
              <a:rPr lang="en-US" dirty="0">
                <a:hlinkClick r:id="rId4"/>
              </a:rPr>
              <a:t>https://aws.amazon.com/s3/pricing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DynamoDB</a:t>
            </a:r>
            <a:endParaRPr lang="en-US" dirty="0" smtClean="0"/>
          </a:p>
          <a:p>
            <a:pPr lvl="1"/>
            <a:r>
              <a:rPr lang="en-US" dirty="0" smtClean="0"/>
              <a:t>Free tier (200 million requests per month: 25 read/25 write, 25GB of storage)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dynamodb</a:t>
            </a:r>
            <a:r>
              <a:rPr lang="en-US" dirty="0"/>
              <a:t>/pricing/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0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Adrian Pomilio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/Twitter : </a:t>
            </a:r>
            <a:r>
              <a:rPr lang="en-US" dirty="0" err="1" smtClean="0"/>
              <a:t>adrianpomilio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20+ years of application </a:t>
            </a:r>
            <a:r>
              <a:rPr lang="en-US" dirty="0" smtClean="0"/>
              <a:t>design and development</a:t>
            </a:r>
            <a:endParaRPr lang="en-US" dirty="0"/>
          </a:p>
          <a:p>
            <a:r>
              <a:rPr lang="en-US" dirty="0" smtClean="0"/>
              <a:t>Mapp Digital</a:t>
            </a:r>
          </a:p>
          <a:p>
            <a:pPr lvl="1"/>
            <a:r>
              <a:rPr lang="en-US" dirty="0" smtClean="0"/>
              <a:t>Opinions and ideas</a:t>
            </a:r>
            <a:r>
              <a:rPr lang="en-US" dirty="0"/>
              <a:t> expressed are solely my own and do not express the views or opinions of </a:t>
            </a:r>
            <a:r>
              <a:rPr lang="en-US" dirty="0" smtClean="0"/>
              <a:t>my employer</a:t>
            </a:r>
          </a:p>
          <a:p>
            <a:r>
              <a:rPr lang="en-US" dirty="0" smtClean="0"/>
              <a:t>I’m learning everyday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026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the rabbit hole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865598"/>
            <a:ext cx="6248400" cy="306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language/runtime support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DLLs too </a:t>
            </a:r>
            <a:endParaRPr lang="en-US" dirty="0" smtClean="0"/>
          </a:p>
          <a:p>
            <a:r>
              <a:rPr lang="en-US" dirty="0" smtClean="0"/>
              <a:t>Java</a:t>
            </a:r>
            <a:endParaRPr lang="en-US" dirty="0" smtClean="0"/>
          </a:p>
          <a:p>
            <a:pPr lvl="1"/>
            <a:r>
              <a:rPr lang="en-US" dirty="0" smtClean="0"/>
              <a:t>This includes JVM languages</a:t>
            </a:r>
            <a:r>
              <a:rPr lang="mr-IN" dirty="0" smtClean="0"/>
              <a:t>…</a:t>
            </a:r>
            <a:r>
              <a:rPr lang="en-US" dirty="0" smtClean="0"/>
              <a:t> Scala, </a:t>
            </a:r>
            <a:r>
              <a:rPr lang="en-US" dirty="0" err="1" smtClean="0"/>
              <a:t>Kotlin</a:t>
            </a:r>
            <a:r>
              <a:rPr lang="en-US" dirty="0" smtClean="0"/>
              <a:t>, etc.</a:t>
            </a:r>
            <a:endParaRPr lang="en-US" dirty="0"/>
          </a:p>
          <a:p>
            <a:r>
              <a:rPr lang="en-US" dirty="0" smtClean="0"/>
              <a:t>Shell scripts</a:t>
            </a:r>
          </a:p>
          <a:p>
            <a:r>
              <a:rPr lang="en-US" dirty="0" smtClean="0"/>
              <a:t>Executables</a:t>
            </a:r>
          </a:p>
          <a:p>
            <a:r>
              <a:rPr lang="en-US" dirty="0" smtClean="0"/>
              <a:t>Pretty much anything within reason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/blogs/compute/running-executables-in-</a:t>
            </a:r>
            <a:r>
              <a:rPr lang="en-US" dirty="0" err="1"/>
              <a:t>aws</a:t>
            </a:r>
            <a:r>
              <a:rPr lang="en-US" dirty="0"/>
              <a:t>-lambda/</a:t>
            </a:r>
          </a:p>
        </p:txBody>
      </p:sp>
    </p:spTree>
    <p:extLst>
      <p:ext uri="{BB962C8B-B14F-4D97-AF65-F5344CB8AC3E}">
        <p14:creationId xmlns:p14="http://schemas.microsoft.com/office/powerpoint/2010/main" val="15327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what </a:t>
            </a:r>
            <a:r>
              <a:rPr lang="en-US" sz="2400" dirty="0" smtClean="0"/>
              <a:t>it really looks like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5400992" y="2841875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</a:p>
            <a:p>
              <a:pPr algn="ctr"/>
              <a:endParaRPr lang="en-US" sz="10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27406" y="2727243"/>
            <a:ext cx="894752" cy="782848"/>
            <a:chOff x="381399" y="709817"/>
            <a:chExt cx="894752" cy="78284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81399" y="1337033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Metadata is stored in </a:t>
              </a:r>
              <a:r>
                <a:rPr lang="en-US" sz="1200" b="1" dirty="0" err="1" smtClean="0"/>
                <a:t>DynamoDB</a:t>
              </a:r>
              <a:endParaRPr lang="en-US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690749" y="2727243"/>
            <a:ext cx="1279221" cy="836912"/>
            <a:chOff x="2586019" y="709358"/>
            <a:chExt cx="903457" cy="83691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19" y="1360220"/>
              <a:ext cx="903457" cy="18605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code and dependencies are stored in </a:t>
              </a:r>
              <a:br>
                <a:rPr lang="en-US" sz="1200" b="1" dirty="0" smtClean="0"/>
              </a:br>
              <a:r>
                <a:rPr lang="en-US" sz="1200" b="1" dirty="0" smtClean="0"/>
                <a:t>S3</a:t>
              </a:r>
              <a:endParaRPr lang="en-US" sz="12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683537" y="2841875"/>
            <a:ext cx="780865" cy="996332"/>
            <a:chOff x="4320524" y="2416928"/>
            <a:chExt cx="780865" cy="996332"/>
          </a:xfrm>
        </p:grpSpPr>
        <p:sp>
          <p:nvSpPr>
            <p:cNvPr id="28" name="TextBox 27"/>
            <p:cNvSpPr txBox="1"/>
            <p:nvPr/>
          </p:nvSpPr>
          <p:spPr>
            <a:xfrm>
              <a:off x="4320524" y="2865156"/>
              <a:ext cx="780865" cy="54810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Lambda </a:t>
              </a:r>
              <a:r>
                <a:rPr lang="en-US" sz="1200" b="1" dirty="0" smtClean="0"/>
                <a:t>runtime</a:t>
              </a:r>
            </a:p>
            <a:p>
              <a:pPr algn="ctr"/>
              <a:r>
                <a:rPr lang="en-US" sz="1200" b="1" dirty="0" smtClean="0"/>
                <a:t>EC2 Container </a:t>
              </a:r>
            </a:p>
            <a:p>
              <a:pPr algn="ctr"/>
              <a:endParaRPr lang="en-US" sz="1000" b="1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670" y="2416928"/>
              <a:ext cx="540572" cy="304833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6612947" y="2385874"/>
            <a:ext cx="5258211" cy="212195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97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</a:t>
            </a:r>
            <a:r>
              <a:rPr lang="mr-IN" dirty="0" smtClean="0"/>
              <a:t>–</a:t>
            </a:r>
            <a:r>
              <a:rPr lang="en-US" dirty="0" smtClean="0"/>
              <a:t> on a unit of work</a:t>
            </a:r>
          </a:p>
          <a:p>
            <a:pPr lvl="1"/>
            <a:r>
              <a:rPr lang="en-US" dirty="0" smtClean="0"/>
              <a:t>Streaming source types</a:t>
            </a:r>
          </a:p>
          <a:p>
            <a:pPr lvl="1"/>
            <a:r>
              <a:rPr lang="en-US" dirty="0" smtClean="0"/>
              <a:t>Synchronous source types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https://cloudncode.blog/2017/03/02/best-practices-aws-lambda-function/)</a:t>
            </a:r>
            <a:endParaRPr lang="en-US" dirty="0" smtClean="0"/>
          </a:p>
          <a:p>
            <a:pPr lvl="1"/>
            <a:r>
              <a:rPr lang="en-US" dirty="0" smtClean="0"/>
              <a:t>Concurrent Invocations = events (or requests) per second * function duration (in secs)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http://docs.aws.amazon.com/lambda/latest/dg/concurrent-executions.html)</a:t>
            </a:r>
            <a:endParaRPr lang="en-US" dirty="0" smtClean="0"/>
          </a:p>
          <a:p>
            <a:pPr lvl="1"/>
            <a:r>
              <a:rPr lang="en-US" dirty="0" smtClean="0"/>
              <a:t>1000 concurrent limit</a:t>
            </a:r>
          </a:p>
          <a:p>
            <a:pPr lvl="1"/>
            <a:r>
              <a:rPr lang="en-US" dirty="0" smtClean="0"/>
              <a:t>Kinesis work around (pricey)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API-Gateway</a:t>
            </a:r>
          </a:p>
          <a:p>
            <a:r>
              <a:rPr lang="en-US" dirty="0" err="1" smtClean="0"/>
              <a:t>Cognito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SNS</a:t>
            </a:r>
          </a:p>
          <a:p>
            <a:r>
              <a:rPr lang="en-US" dirty="0" err="1" smtClean="0"/>
              <a:t>Kinises</a:t>
            </a:r>
            <a:endParaRPr lang="en-US" dirty="0" smtClean="0"/>
          </a:p>
          <a:p>
            <a:r>
              <a:rPr lang="en-US" dirty="0" smtClean="0"/>
              <a:t>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9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</a:p>
          <a:p>
            <a:r>
              <a:rPr lang="en-US" dirty="0" smtClean="0"/>
              <a:t>Manual</a:t>
            </a:r>
          </a:p>
          <a:p>
            <a:r>
              <a:rPr lang="en-US" dirty="0" smtClean="0"/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062341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br>
              <a:rPr lang="en-US" dirty="0" smtClean="0"/>
            </a:br>
            <a:r>
              <a:rPr lang="en-US" sz="2800" dirty="0" smtClean="0"/>
              <a:t>just don’t</a:t>
            </a:r>
            <a:endParaRPr lang="en-US" sz="2800" dirty="0"/>
          </a:p>
        </p:txBody>
      </p:sp>
      <p:pic>
        <p:nvPicPr>
          <p:cNvPr id="5" name="Picture 4" descr="Screen Shot 2017-10-04 at 7.43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28" y="781420"/>
            <a:ext cx="6364395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23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</a:t>
            </a:r>
            <a:br>
              <a:rPr lang="en-US" dirty="0" smtClean="0"/>
            </a:br>
            <a:r>
              <a:rPr lang="en-US" sz="2400" dirty="0" smtClean="0"/>
              <a:t>oh joy!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5" y="559678"/>
            <a:ext cx="7127875" cy="47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23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br>
              <a:rPr lang="en-US" dirty="0" smtClean="0"/>
            </a:br>
            <a:r>
              <a:rPr lang="en-US" sz="2400" dirty="0" smtClean="0"/>
              <a:t>now we’re getting somewhere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Apex</a:t>
            </a:r>
          </a:p>
          <a:p>
            <a:r>
              <a:rPr lang="en-US" dirty="0" smtClean="0"/>
              <a:t>AWS Sam</a:t>
            </a:r>
          </a:p>
          <a:p>
            <a:r>
              <a:rPr lang="en-US" dirty="0" err="1" smtClean="0"/>
              <a:t>Serverless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277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the framework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serverless.com</a:t>
            </a:r>
            <a:endParaRPr lang="en-US" dirty="0" smtClean="0"/>
          </a:p>
          <a:p>
            <a:r>
              <a:rPr lang="en-US" dirty="0" smtClean="0"/>
              <a:t>Works for multiple providers</a:t>
            </a:r>
          </a:p>
          <a:p>
            <a:r>
              <a:rPr lang="en-US" dirty="0" smtClean="0"/>
              <a:t>Works with multiple templates</a:t>
            </a:r>
          </a:p>
          <a:p>
            <a:r>
              <a:rPr lang="en-US" dirty="0" smtClean="0"/>
              <a:t>Very similar to cloud formation templates</a:t>
            </a:r>
          </a:p>
          <a:p>
            <a:r>
              <a:rPr lang="en-US" dirty="0" smtClean="0"/>
              <a:t>Sanity for the developers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1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</a:p>
          <a:p>
            <a:r>
              <a:rPr lang="en-US" dirty="0" smtClean="0"/>
              <a:t>Why do it</a:t>
            </a:r>
          </a:p>
          <a:p>
            <a:r>
              <a:rPr lang="en-US" dirty="0" smtClean="0"/>
              <a:t>How to do it</a:t>
            </a:r>
          </a:p>
        </p:txBody>
      </p:sp>
    </p:spTree>
    <p:extLst>
      <p:ext uri="{BB962C8B-B14F-4D97-AF65-F5344CB8AC3E}">
        <p14:creationId xmlns:p14="http://schemas.microsoft.com/office/powerpoint/2010/main" val="80590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Pricing example: </a:t>
            </a:r>
            <a:r>
              <a:rPr lang="en-US" dirty="0">
                <a:hlinkClick r:id="rId2"/>
              </a:rPr>
              <a:t>https://alestic.com/2016/12/aws-invoice-example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A Cloud Guru: </a:t>
            </a:r>
            <a:r>
              <a:rPr lang="en-US" dirty="0">
                <a:hlinkClick r:id="rId3"/>
              </a:rPr>
              <a:t>https://acloud.guru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https://serverless.com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AWS </a:t>
            </a:r>
            <a:r>
              <a:rPr lang="en-US" dirty="0" err="1"/>
              <a:t>Serverless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https://aws.amazon.com/serverless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Optimizing Enterprise Economics for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r>
              <a:rPr lang="en-US" dirty="0"/>
              <a:t>Architecture: </a:t>
            </a:r>
            <a:r>
              <a:rPr lang="en-US" dirty="0">
                <a:hlinkClick r:id="rId6"/>
              </a:rPr>
              <a:t>https://d0.awsstatic.com/whitepapers/optimizing-enterprise-economics-</a:t>
            </a:r>
            <a:r>
              <a:rPr lang="en-US" dirty="0" err="1">
                <a:hlinkClick r:id="rId6"/>
              </a:rPr>
              <a:t>serverless</a:t>
            </a:r>
            <a:r>
              <a:rPr lang="en-US" dirty="0">
                <a:hlinkClick r:id="rId6"/>
              </a:rPr>
              <a:t>-</a:t>
            </a:r>
            <a:r>
              <a:rPr lang="en-US" dirty="0" err="1">
                <a:hlinkClick r:id="rId6"/>
              </a:rPr>
              <a:t>architectures.pdf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2583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0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doing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Cloud Functions</a:t>
            </a:r>
          </a:p>
          <a:p>
            <a:r>
              <a:rPr lang="en-US" dirty="0" smtClean="0"/>
              <a:t>IBM Open Whisk</a:t>
            </a:r>
          </a:p>
          <a:p>
            <a:r>
              <a:rPr lang="en-US" dirty="0" smtClean="0"/>
              <a:t>Microsoft Azure</a:t>
            </a:r>
          </a:p>
          <a:p>
            <a:r>
              <a:rPr lang="en-US" dirty="0" smtClean="0"/>
              <a:t>AWS Lambda</a:t>
            </a:r>
          </a:p>
          <a:p>
            <a:r>
              <a:rPr lang="en-US" dirty="0" smtClean="0"/>
              <a:t>Kubernetes </a:t>
            </a:r>
            <a:r>
              <a:rPr lang="en-US" smtClean="0"/>
              <a:t>- Kubeless</a:t>
            </a:r>
            <a:endParaRPr lang="en-US" dirty="0" smtClean="0"/>
          </a:p>
          <a:p>
            <a:r>
              <a:rPr lang="en-US" dirty="0" err="1" smtClean="0"/>
              <a:t>Iron.io</a:t>
            </a:r>
            <a:endParaRPr lang="en-US" dirty="0" smtClean="0"/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as a service?</a:t>
            </a:r>
          </a:p>
          <a:p>
            <a:r>
              <a:rPr lang="en-US" dirty="0" smtClean="0"/>
              <a:t>Events based programming?</a:t>
            </a:r>
          </a:p>
          <a:p>
            <a:r>
              <a:rPr lang="en-US" dirty="0" smtClean="0"/>
              <a:t>An HTTPS interface? </a:t>
            </a:r>
            <a:r>
              <a:rPr lang="en-US" sz="1200" dirty="0" smtClean="0"/>
              <a:t>(https://</a:t>
            </a:r>
            <a:r>
              <a:rPr lang="en-US" sz="1200" dirty="0" err="1" smtClean="0"/>
              <a:t>serverless.zone</a:t>
            </a:r>
            <a:r>
              <a:rPr lang="en-US" sz="1200" dirty="0" smtClean="0"/>
              <a:t>/everything-is-an-https-interface-ead2e888b31)</a:t>
            </a:r>
          </a:p>
          <a:p>
            <a:r>
              <a:rPr lang="en-US" dirty="0" smtClean="0"/>
              <a:t>No DevOps?</a:t>
            </a:r>
          </a:p>
          <a:p>
            <a:r>
              <a:rPr lang="en-US" dirty="0" smtClean="0"/>
              <a:t>Collection of services?</a:t>
            </a:r>
          </a:p>
          <a:p>
            <a:r>
              <a:rPr lang="en-US" dirty="0" smtClean="0"/>
              <a:t>Magic?</a:t>
            </a:r>
          </a:p>
        </p:txBody>
      </p:sp>
    </p:spTree>
    <p:extLst>
      <p:ext uri="{BB962C8B-B14F-4D97-AF65-F5344CB8AC3E}">
        <p14:creationId xmlns:p14="http://schemas.microsoft.com/office/powerpoint/2010/main" val="30247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br>
              <a:rPr lang="en-US" dirty="0" smtClean="0"/>
            </a:br>
            <a:r>
              <a:rPr lang="en-US" sz="2400" dirty="0" smtClean="0"/>
              <a:t>we will see this again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Mobile </a:t>
            </a:r>
            <a:r>
              <a:rPr lang="en-US" dirty="0" err="1" smtClean="0"/>
              <a:t>backends</a:t>
            </a:r>
            <a:endParaRPr lang="en-US" dirty="0" smtClean="0"/>
          </a:p>
          <a:p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smtClean="0"/>
              <a:t>backends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1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Managed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6348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</a:p>
          <a:p>
            <a:r>
              <a:rPr lang="en-US" dirty="0" smtClean="0"/>
              <a:t>Micro-services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scaling based on calls</a:t>
            </a:r>
          </a:p>
          <a:p>
            <a:r>
              <a:rPr lang="en-US" dirty="0" smtClean="0"/>
              <a:t>Manually scale with settings</a:t>
            </a:r>
          </a:p>
          <a:p>
            <a:r>
              <a:rPr lang="en-US" dirty="0" smtClean="0"/>
              <a:t>Scale units of computing instead of servers</a:t>
            </a:r>
          </a:p>
          <a:p>
            <a:r>
              <a:rPr lang="en-US" dirty="0" smtClean="0"/>
              <a:t>Scales back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30825</TotalTime>
  <Words>482</Words>
  <Application>Microsoft Macintosh PowerPoint</Application>
  <PresentationFormat>Widescreen</PresentationFormat>
  <Paragraphs>165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Century Schoolbook</vt:lpstr>
      <vt:lpstr>Corbel</vt:lpstr>
      <vt:lpstr>Helvetica Neue</vt:lpstr>
      <vt:lpstr>Wingdings</vt:lpstr>
      <vt:lpstr>Arial</vt:lpstr>
      <vt:lpstr>Headlines</vt:lpstr>
      <vt:lpstr>Going Serverless</vt:lpstr>
      <vt:lpstr>bio</vt:lpstr>
      <vt:lpstr>Agenda</vt:lpstr>
      <vt:lpstr>Who’s doing it!</vt:lpstr>
      <vt:lpstr>What is Serverless</vt:lpstr>
      <vt:lpstr>Use Cases we will see this again</vt:lpstr>
      <vt:lpstr>Why Serverless </vt:lpstr>
      <vt:lpstr>What about</vt:lpstr>
      <vt:lpstr>Scalable</vt:lpstr>
      <vt:lpstr>Managed</vt:lpstr>
      <vt:lpstr>Cost </vt:lpstr>
      <vt:lpstr>The AWS view</vt:lpstr>
      <vt:lpstr>AWS  Serverlesss pieces (some)</vt:lpstr>
      <vt:lpstr>Use Case patterns</vt:lpstr>
      <vt:lpstr>3 Tier Web Application</vt:lpstr>
      <vt:lpstr>Batch Processing</vt:lpstr>
      <vt:lpstr>Stream Processing</vt:lpstr>
      <vt:lpstr>Automation</vt:lpstr>
      <vt:lpstr>AWS Cost a closer look </vt:lpstr>
      <vt:lpstr>Lambda the rabbit hole</vt:lpstr>
      <vt:lpstr>Lambda language/runtime support</vt:lpstr>
      <vt:lpstr>Lambda what it really looks like</vt:lpstr>
      <vt:lpstr>Lambda scaling</vt:lpstr>
      <vt:lpstr>Services</vt:lpstr>
      <vt:lpstr>How to</vt:lpstr>
      <vt:lpstr>Console just don’t</vt:lpstr>
      <vt:lpstr>Manual oh joy!</vt:lpstr>
      <vt:lpstr>Frameworks now we’re getting somewhere</vt:lpstr>
      <vt:lpstr>Serverless the framework</vt:lpstr>
      <vt:lpstr>Additional resources</vt:lpstr>
      <vt:lpstr>Questions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Serverless</dc:title>
  <dc:creator>Adrian Pomilio</dc:creator>
  <cp:lastModifiedBy>Adrian Pomilio</cp:lastModifiedBy>
  <cp:revision>104</cp:revision>
  <dcterms:created xsi:type="dcterms:W3CDTF">2017-08-29T18:00:34Z</dcterms:created>
  <dcterms:modified xsi:type="dcterms:W3CDTF">2017-10-05T16:49:58Z</dcterms:modified>
</cp:coreProperties>
</file>