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1"/>
    <p:restoredTop sz="96871"/>
  </p:normalViewPr>
  <p:slideViewPr>
    <p:cSldViewPr snapToGrid="0" snapToObjects="1">
      <p:cViewPr>
        <p:scale>
          <a:sx n="107" d="100"/>
          <a:sy n="107" d="100"/>
        </p:scale>
        <p:origin x="2296" y="113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A3D41-47B2-8A45-9F90-7955BFA9BAA4}" type="datetimeFigureOut">
              <a:t>19.01.2023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FFB4C-DC05-F446-B779-CF7DF571B0E9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323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FFB4C-DC05-F446-B779-CF7DF571B0E9}" type="slidenum"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722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FFB4C-DC05-F446-B779-CF7DF571B0E9}" type="slidenum"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7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FFB4C-DC05-F446-B779-CF7DF571B0E9}" type="slidenum"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827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FFB4C-DC05-F446-B779-CF7DF571B0E9}" type="slidenum"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365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FFB4C-DC05-F446-B779-CF7DF571B0E9}" type="slidenum"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672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FFB4C-DC05-F446-B779-CF7DF571B0E9}" type="slidenum"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373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FFB4C-DC05-F446-B779-CF7DF571B0E9}" type="slidenum"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463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FFB4C-DC05-F446-B779-CF7DF571B0E9}" type="slidenum"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048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C0E7-F9E1-0F4C-96FF-A9E8819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622A-B928-BD46-BB89-D8217075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AD4D-9E35-E54D-85CF-52E7B598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030C-95B6-3F4E-BC59-7A16B208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A446-E3E3-D441-A4DE-CEBD0944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71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DD43-A1B1-FC49-8167-44454C18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7709D-996D-F140-B88B-0CD50003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D1A-EAAD-6C40-90F4-2CD5B5EF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373C-C0A6-6B4A-BEC1-D058E8D7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2A75-FE43-534E-B0FB-410F0D8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00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DF8BA-EEA8-B547-9E49-7B7B24501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8082B-4B7D-A54F-8C46-3A3125921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752-C36F-8242-A2EB-2DE4F0EB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1E26-D2FD-5C44-B820-6BAD985A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36EDC-D5F3-7D4E-A389-172F0DE3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30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AFE4-DA09-5845-AF19-FE4D5307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0048-B508-0648-AF29-39C3D958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F4FD-C1E5-DE43-8021-EB2290E4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E845-46D9-7542-A4BE-0663ED89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72C54-76DB-E946-A467-C62F28BE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376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C59-D752-7749-B79E-EE9AA1C6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6460-54B6-9245-982D-14129C03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A7B85-635A-0A41-8264-6D816EF5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731B5-58AD-4E4E-9C3D-A28D9B29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CFA3-1C2B-D24F-8007-464B0475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994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0C1A-839F-6C45-B5DC-2331A0DE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A7AA-EAF5-A54D-8B69-78393655B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63114-ED8A-3542-810A-729C8989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F68D-845B-C940-A772-D1FE057A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2F511-4F0C-4746-A078-3DCC9226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E9534-BF67-F74E-AA11-349CE172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680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FF67-14FA-474B-A799-4A6D9120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D8041-54F7-3D4D-996B-41F00F3C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C0E96-6BC2-4448-BFAA-6B245B05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BFBEB-1959-0A42-8CB7-183686C1F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2711D-8E9D-B74E-A7D3-769746FD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5BC14-200E-1648-BA33-D1BEE5B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33F3-41BA-554A-8091-45D83986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D225C-CCFE-3F4C-AD24-2802D61A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00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05BA-68A5-E245-BE85-EA5E8C56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5229D-7C95-4D4F-8AE5-2B4D0B33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CDCB9-ACE5-114F-9ABA-832EFB95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966C0-8B07-A94B-AEA2-2A8E9426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52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8CE14-C428-7A44-8B9F-7AE3DA90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83DC2-B584-624B-B457-34C483DB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4C3B9-AE4F-CC41-A417-EEECC1D2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89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EFD4-05A7-6A42-B3AA-B6AE6825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3203-92B7-EA4E-91FA-C6BAA3AF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BC7A1-1194-B840-BD0D-DE591B1F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ED0E-1234-7F42-8057-D2955B2B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3892F-D26A-1D46-9CB6-B1EFED1E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EADD5-19A6-C243-85A9-E690CA47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362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9055-A87D-D642-B733-0E623CFB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3C241-F492-1B44-B7DB-8932632C6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2BE4C-787B-984D-9F3F-812AF6DC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37AE7-B2D8-7F45-9EFD-79ABBDBF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87FC-2080-5341-ADE6-34EBFCAF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5CF6-EC39-9249-8475-7813C793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685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E9378-B6B2-B44E-9479-A91990A2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3E037-D2A0-9A46-ADC7-1D34A947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F774-C4B7-CE44-BE25-EF238B12C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45A4-1026-5441-8DF8-61C861CEF02E}" type="datetimeFigureOut">
              <a:t>19.01.2023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5A72-2255-A640-BD9E-06FC1AE2E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2821-1A0A-784B-9CD1-D2236E3A0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32C4-5E47-EA42-BC68-415E5E36C18A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56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4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CCC81-D279-C242-9C88-10290A3BF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565" y="1119459"/>
            <a:ext cx="5408158" cy="4924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D52A2-61F5-E74A-9130-CB0A06B25F71}"/>
              </a:ext>
            </a:extLst>
          </p:cNvPr>
          <p:cNvSpPr txBox="1"/>
          <p:nvPr/>
        </p:nvSpPr>
        <p:spPr>
          <a:xfrm>
            <a:off x="814039" y="2412159"/>
            <a:ext cx="44883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0" b="1"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4636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D52A2-61F5-E74A-9130-CB0A06B25F71}"/>
              </a:ext>
            </a:extLst>
          </p:cNvPr>
          <p:cNvSpPr txBox="1"/>
          <p:nvPr/>
        </p:nvSpPr>
        <p:spPr>
          <a:xfrm>
            <a:off x="635620" y="605660"/>
            <a:ext cx="6188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016A9-89CC-C54A-A4BC-3DF272CFC767}"/>
              </a:ext>
            </a:extLst>
          </p:cNvPr>
          <p:cNvSpPr txBox="1"/>
          <p:nvPr/>
        </p:nvSpPr>
        <p:spPr>
          <a:xfrm>
            <a:off x="893543" y="2731182"/>
            <a:ext cx="4159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r>
              <a:rPr lang="ro-R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  <a:p>
            <a:r>
              <a:rPr lang="ro-R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&amp; Data Memory</a:t>
            </a:r>
          </a:p>
          <a:p>
            <a:r>
              <a:rPr lang="ro-R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 Extend Unit</a:t>
            </a:r>
          </a:p>
          <a:p>
            <a:r>
              <a:rPr lang="ro-R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Processor Registers: PC, SP, Flag</a:t>
            </a:r>
            <a:endParaRPr lang="ro-R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8A567-4866-154A-B606-341836F5A393}"/>
              </a:ext>
            </a:extLst>
          </p:cNvPr>
          <p:cNvSpPr txBox="1"/>
          <p:nvPr/>
        </p:nvSpPr>
        <p:spPr>
          <a:xfrm>
            <a:off x="5944323" y="2731182"/>
            <a:ext cx="52607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16-bit Accumulator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2 16-bit general purpose registers: X and 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4-bit Flag register: Zero, Negative, Carry, Overflow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16-bit stack pointer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240881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D52A2-61F5-E74A-9130-CB0A06B25F71}"/>
              </a:ext>
            </a:extLst>
          </p:cNvPr>
          <p:cNvSpPr txBox="1"/>
          <p:nvPr/>
        </p:nvSpPr>
        <p:spPr>
          <a:xfrm>
            <a:off x="568713" y="839837"/>
            <a:ext cx="61554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0C2C5-4AE6-0243-9170-9CB3160BBE88}"/>
              </a:ext>
            </a:extLst>
          </p:cNvPr>
          <p:cNvSpPr txBox="1"/>
          <p:nvPr/>
        </p:nvSpPr>
        <p:spPr>
          <a:xfrm>
            <a:off x="949685" y="2183012"/>
            <a:ext cx="3996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Instructions: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LOAD, STORE into registers X or 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3DF418-E4BB-A64B-A2D4-EC2FB91CA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83711"/>
              </p:ext>
            </p:extLst>
          </p:nvPr>
        </p:nvGraphicFramePr>
        <p:xfrm>
          <a:off x="6003435" y="2399674"/>
          <a:ext cx="540442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0193">
                  <a:extLst>
                    <a:ext uri="{9D8B030D-6E8A-4147-A177-3AD203B41FA5}">
                      <a16:colId xmlns:a16="http://schemas.microsoft.com/office/drawing/2014/main" val="1608496662"/>
                    </a:ext>
                  </a:extLst>
                </a:gridCol>
                <a:gridCol w="965349">
                  <a:extLst>
                    <a:ext uri="{9D8B030D-6E8A-4147-A177-3AD203B41FA5}">
                      <a16:colId xmlns:a16="http://schemas.microsoft.com/office/drawing/2014/main" val="2007368272"/>
                    </a:ext>
                  </a:extLst>
                </a:gridCol>
                <a:gridCol w="1888215">
                  <a:extLst>
                    <a:ext uri="{9D8B030D-6E8A-4147-A177-3AD203B41FA5}">
                      <a16:colId xmlns:a16="http://schemas.microsoft.com/office/drawing/2014/main" val="2060551282"/>
                    </a:ext>
                  </a:extLst>
                </a:gridCol>
                <a:gridCol w="1260666">
                  <a:extLst>
                    <a:ext uri="{9D8B030D-6E8A-4147-A177-3AD203B41FA5}">
                      <a16:colId xmlns:a16="http://schemas.microsoft.com/office/drawing/2014/main" val="194853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Instr. Type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Address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06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bit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bit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5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bit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1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bit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bit</a:t>
                      </a:r>
                    </a:p>
                  </a:txBody>
                  <a:tcPr>
                    <a:solidFill>
                      <a:srgbClr val="C439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614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709FD9-8471-A84E-9614-F3CF982BDFAD}"/>
              </a:ext>
            </a:extLst>
          </p:cNvPr>
          <p:cNvSpPr txBox="1"/>
          <p:nvPr/>
        </p:nvSpPr>
        <p:spPr>
          <a:xfrm>
            <a:off x="949685" y="3002968"/>
            <a:ext cx="484805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Branch Instructions: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BRZ = branch if zero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BRN = branch if negative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BRC = branch if carry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BRO = branch if overflow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BRA = branch always (unconditional branch)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JMP = call procedure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RET = return from procedure</a:t>
            </a:r>
          </a:p>
          <a:p>
            <a:endParaRPr lang="ro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2424-D7F3-D84D-886A-1BBBF33ACB1E}"/>
              </a:ext>
            </a:extLst>
          </p:cNvPr>
          <p:cNvSpPr txBox="1"/>
          <p:nvPr/>
        </p:nvSpPr>
        <p:spPr>
          <a:xfrm>
            <a:off x="6003435" y="4818849"/>
            <a:ext cx="5842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 and Logic Instructions: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ADD, SUB, LSR, LSL, RSR, RSL, MOV, MUL, DIV, 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AND, OR, XOR, NOT, CMP, TST, INC, DEC, MOD</a:t>
            </a:r>
          </a:p>
        </p:txBody>
      </p:sp>
    </p:spTree>
    <p:extLst>
      <p:ext uri="{BB962C8B-B14F-4D97-AF65-F5344CB8AC3E}">
        <p14:creationId xmlns:p14="http://schemas.microsoft.com/office/powerpoint/2010/main" val="419403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9E29-2722-4544-87DC-10C9C6850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97" y="345687"/>
            <a:ext cx="9046471" cy="6252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70C324-543D-694D-846A-5D52E5709715}"/>
              </a:ext>
            </a:extLst>
          </p:cNvPr>
          <p:cNvSpPr txBox="1"/>
          <p:nvPr/>
        </p:nvSpPr>
        <p:spPr>
          <a:xfrm>
            <a:off x="200722" y="267630"/>
            <a:ext cx="681725" cy="410426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ro-RO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1A2BE-B269-9B4C-BA00-6222CAA18C6D}"/>
              </a:ext>
            </a:extLst>
          </p:cNvPr>
          <p:cNvSpPr txBox="1"/>
          <p:nvPr/>
        </p:nvSpPr>
        <p:spPr>
          <a:xfrm>
            <a:off x="882447" y="2791779"/>
            <a:ext cx="732508" cy="316023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ro-RO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ro-RO" sz="3000"/>
          </a:p>
        </p:txBody>
      </p:sp>
    </p:spTree>
    <p:extLst>
      <p:ext uri="{BB962C8B-B14F-4D97-AF65-F5344CB8AC3E}">
        <p14:creationId xmlns:p14="http://schemas.microsoft.com/office/powerpoint/2010/main" val="324181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D52A2-61F5-E74A-9130-CB0A06B25F71}"/>
              </a:ext>
            </a:extLst>
          </p:cNvPr>
          <p:cNvSpPr txBox="1"/>
          <p:nvPr/>
        </p:nvSpPr>
        <p:spPr>
          <a:xfrm>
            <a:off x="568713" y="839837"/>
            <a:ext cx="7125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024E5-AD36-414B-AE85-44E771A35361}"/>
              </a:ext>
            </a:extLst>
          </p:cNvPr>
          <p:cNvSpPr txBox="1"/>
          <p:nvPr/>
        </p:nvSpPr>
        <p:spPr>
          <a:xfrm>
            <a:off x="1361826" y="2598234"/>
            <a:ext cx="5539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Verilog: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Modulul </a:t>
            </a:r>
            <a:r>
              <a:rPr lang="ro-RO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data_mem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Modulul </a:t>
            </a:r>
            <a:r>
              <a:rPr lang="ro-RO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instr_mem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Modulul </a:t>
            </a:r>
            <a:r>
              <a:rPr lang="ro-RO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Modulul </a:t>
            </a:r>
            <a:r>
              <a:rPr lang="ro-RO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SignExtend</a:t>
            </a: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Modulul </a:t>
            </a:r>
            <a:r>
              <a:rPr lang="ro-RO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controlUnit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o-RO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Modulul </a:t>
            </a:r>
            <a:r>
              <a:rPr lang="ro-RO" sz="20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ro-RO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Submodulele </a:t>
            </a:r>
            <a:r>
              <a:rPr lang="ro-RO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SQRT, POW, Multiplier &amp; Divider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38080-D2CA-1849-8823-5921762D3DBB}"/>
              </a:ext>
            </a:extLst>
          </p:cNvPr>
          <p:cNvSpPr txBox="1"/>
          <p:nvPr/>
        </p:nvSpPr>
        <p:spPr>
          <a:xfrm>
            <a:off x="6901228" y="3213786"/>
            <a:ext cx="2474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Assembler: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assembler.c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opcode_behavior.h</a:t>
            </a:r>
          </a:p>
          <a:p>
            <a:pPr marL="342900" indent="-342900">
              <a:buFont typeface="Wingdings" pitchFamily="2" charset="2"/>
              <a:buChar char="§"/>
            </a:pPr>
            <a:endParaRPr lang="ro-RO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7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D52A2-61F5-E74A-9130-CB0A06B25F71}"/>
              </a:ext>
            </a:extLst>
          </p:cNvPr>
          <p:cNvSpPr txBox="1"/>
          <p:nvPr/>
        </p:nvSpPr>
        <p:spPr>
          <a:xfrm>
            <a:off x="568713" y="839837"/>
            <a:ext cx="3178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32C5A-93F2-A443-90D7-B0807B4A41DD}"/>
              </a:ext>
            </a:extLst>
          </p:cNvPr>
          <p:cNvSpPr txBox="1"/>
          <p:nvPr/>
        </p:nvSpPr>
        <p:spPr>
          <a:xfrm>
            <a:off x="2157761" y="2846458"/>
            <a:ext cx="2663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ControlUnit_testbench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ALU_testbench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pow_testbench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sqrt_testbench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top_module</a:t>
            </a:r>
          </a:p>
          <a:p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main.bin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32196-6008-2B49-BFFC-F77C55976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074" y="2601473"/>
            <a:ext cx="5331856" cy="43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D52A2-61F5-E74A-9130-CB0A06B25F71}"/>
              </a:ext>
            </a:extLst>
          </p:cNvPr>
          <p:cNvSpPr txBox="1"/>
          <p:nvPr/>
        </p:nvSpPr>
        <p:spPr>
          <a:xfrm>
            <a:off x="568713" y="839837"/>
            <a:ext cx="47950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8617A-145A-744F-BBD7-AC718DF4BB16}"/>
              </a:ext>
            </a:extLst>
          </p:cNvPr>
          <p:cNvSpPr txBox="1"/>
          <p:nvPr/>
        </p:nvSpPr>
        <p:spPr>
          <a:xfrm>
            <a:off x="1210758" y="2352907"/>
            <a:ext cx="9739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ro-RO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https://www.sciencedirect.com/topics/computer-science/general-purpose-processor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https://en.wikibooks.org/wiki/Embedded_Control_Systems_Design/Processors</a:t>
            </a:r>
            <a:endParaRPr lang="ro-RO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https://www.fpga4student.com/2017/04/verilog-code-for-16-bit-risc-processor.html</a:t>
            </a:r>
            <a:endParaRPr lang="ro-RO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https://github.com/vprabhu28/16-Bit-CPU-using-Verilog</a:t>
            </a:r>
            <a:endParaRPr lang="ro-RO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https://www.european-processor-initiative.eu/general-purpose-processor/</a:t>
            </a:r>
            <a:endParaRPr lang="ro-RO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https://www.quora.com/What-is-a-difference-between-general-purpose-processor-and-single-purpose-processor</a:t>
            </a:r>
            <a:endParaRPr lang="ro-RO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https://en.wikipedia.org/wiki/History_of_general-purpose_CPUs</a:t>
            </a:r>
            <a:endParaRPr lang="ro-RO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2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69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327</Words>
  <Application>Microsoft Macintosh PowerPoint</Application>
  <PresentationFormat>Widescreen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2023-01-19T18:01:56Z</dcterms:created>
  <dcterms:modified xsi:type="dcterms:W3CDTF">2023-01-19T22:42:15Z</dcterms:modified>
</cp:coreProperties>
</file>