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E3C00-634A-30A0-90A3-407D3D53874E}" v="5" dt="2022-06-30T11:33:07.021"/>
    <p1510:client id="{5F07C656-B9CB-6D44-4906-FBD84954EB4C}" v="1189" dt="2022-06-29T18:05:36.279"/>
    <p1510:client id="{83E9D23E-9CEE-A483-946C-872D856721EA}" v="73" dt="2022-06-30T10:13:22.330"/>
    <p1510:client id="{9624BB3A-D64E-D80B-7814-10F9F9910002}" v="77" dt="2022-06-30T11:31:23.583"/>
    <p1510:client id="{E96A059A-A334-4576-9017-38F5A63A3A5C}" v="60" dt="2022-06-30T15:34:48.280"/>
    <p1510:client id="{FBC68B62-F291-70A6-4D34-019E9449DC56}" v="1" dt="2022-06-29T18:56:16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6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39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85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05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8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55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54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0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3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3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7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8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1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69" r:id="rId1"/>
    <p:sldLayoutId id="2147484970" r:id="rId2"/>
    <p:sldLayoutId id="2147484971" r:id="rId3"/>
    <p:sldLayoutId id="2147484972" r:id="rId4"/>
    <p:sldLayoutId id="2147484973" r:id="rId5"/>
    <p:sldLayoutId id="2147484974" r:id="rId6"/>
    <p:sldLayoutId id="2147484975" r:id="rId7"/>
    <p:sldLayoutId id="2147484976" r:id="rId8"/>
    <p:sldLayoutId id="2147484977" r:id="rId9"/>
    <p:sldLayoutId id="2147484978" r:id="rId10"/>
    <p:sldLayoutId id="2147484979" r:id="rId11"/>
    <p:sldLayoutId id="2147484980" r:id="rId12"/>
    <p:sldLayoutId id="2147484981" r:id="rId13"/>
    <p:sldLayoutId id="2147484982" r:id="rId14"/>
    <p:sldLayoutId id="2147484983" r:id="rId15"/>
    <p:sldLayoutId id="2147484984" r:id="rId16"/>
    <p:sldLayoutId id="214748498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08851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 Light"/>
                <a:ea typeface="+mj-lt"/>
                <a:cs typeface="+mj-lt"/>
              </a:rPr>
              <a:t>UNIVERSITATEA BABEȘ-BOLYAI CLUJ-NAPOCA</a:t>
            </a:r>
            <a:br>
              <a:rPr lang="en-US" sz="2400" b="1" dirty="0">
                <a:ea typeface="+mj-lt"/>
                <a:cs typeface="+mj-lt"/>
              </a:rPr>
            </a:br>
            <a:r>
              <a:rPr lang="en-US" sz="2400" b="1" dirty="0">
                <a:latin typeface="Calibri Light"/>
                <a:ea typeface="+mj-lt"/>
                <a:cs typeface="+mj-lt"/>
              </a:rPr>
              <a:t>FACULTATEA DE MATEMATICĂ ȘI INFORMATICĂ</a:t>
            </a:r>
            <a:br>
              <a:rPr lang="en-US" sz="2400" b="1" dirty="0">
                <a:ea typeface="+mj-lt"/>
                <a:cs typeface="+mj-lt"/>
              </a:rPr>
            </a:br>
            <a:r>
              <a:rPr lang="en-US" sz="2400" b="1" dirty="0">
                <a:latin typeface="Calibri Light"/>
                <a:ea typeface="+mj-lt"/>
                <a:cs typeface="+mj-lt"/>
              </a:rPr>
              <a:t>SPECIALIZAREA INFORMATICĂ</a:t>
            </a:r>
            <a:endParaRPr lang="en-US" sz="2400" b="1" dirty="0">
              <a:latin typeface="Calibri Light"/>
              <a:cs typeface="Calibri Ligh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7261E4-E636-8A45-E233-CD2D487C378A}"/>
              </a:ext>
            </a:extLst>
          </p:cNvPr>
          <p:cNvSpPr txBox="1">
            <a:spLocks/>
          </p:cNvSpPr>
          <p:nvPr/>
        </p:nvSpPr>
        <p:spPr>
          <a:xfrm>
            <a:off x="1526146" y="2627045"/>
            <a:ext cx="9144000" cy="161486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Calibri Light"/>
                <a:cs typeface="Calibri Light"/>
              </a:rPr>
              <a:t>LUCRARE DE LICENȚĂ</a:t>
            </a:r>
          </a:p>
          <a:p>
            <a:endParaRPr lang="en-US" sz="2800" b="1" dirty="0">
              <a:latin typeface="Calibri Light"/>
              <a:cs typeface="Calibri Light"/>
            </a:endParaRPr>
          </a:p>
          <a:p>
            <a:r>
              <a:rPr lang="en-US" sz="2800" b="1" dirty="0">
                <a:latin typeface="Calibri Light"/>
                <a:cs typeface="Calibri Light"/>
              </a:rPr>
              <a:t>GESTIONAREA PREZENȚELOR CU AJUTORUL</a:t>
            </a:r>
            <a:endParaRPr lang="en-US" dirty="0">
              <a:latin typeface="Calibri Light"/>
              <a:cs typeface="Calibri Light"/>
            </a:endParaRPr>
          </a:p>
          <a:p>
            <a:r>
              <a:rPr lang="en-US" sz="2800" b="1" dirty="0">
                <a:latin typeface="Calibri Light"/>
                <a:cs typeface="Calibri Light"/>
              </a:rPr>
              <a:t>RECUNOAȘTERII FACIALE</a:t>
            </a:r>
            <a:endParaRPr lang="en-US"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33943A-90E3-0443-3593-7908E381698E}"/>
              </a:ext>
            </a:extLst>
          </p:cNvPr>
          <p:cNvSpPr txBox="1"/>
          <p:nvPr/>
        </p:nvSpPr>
        <p:spPr>
          <a:xfrm>
            <a:off x="1529500" y="5564879"/>
            <a:ext cx="4354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Conducător</a:t>
            </a:r>
            <a:r>
              <a:rPr lang="en-US" b="1" dirty="0"/>
              <a:t> </a:t>
            </a:r>
            <a:r>
              <a:rPr lang="en-US" b="1" dirty="0" err="1"/>
              <a:t>științific</a:t>
            </a:r>
            <a:endParaRPr lang="en-US" b="1" dirty="0">
              <a:cs typeface="Calibri"/>
            </a:endParaRPr>
          </a:p>
          <a:p>
            <a:r>
              <a:rPr lang="en-US" b="1" dirty="0" err="1">
                <a:cs typeface="Calibri"/>
              </a:rPr>
              <a:t>Profesor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Universitar</a:t>
            </a:r>
            <a:r>
              <a:rPr lang="en-US" b="1" dirty="0">
                <a:cs typeface="Calibri"/>
              </a:rPr>
              <a:t>, Dr. Pop F. Horia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65117-C1DF-D647-C26D-53DD0DA31634}"/>
              </a:ext>
            </a:extLst>
          </p:cNvPr>
          <p:cNvSpPr txBox="1"/>
          <p:nvPr/>
        </p:nvSpPr>
        <p:spPr>
          <a:xfrm>
            <a:off x="6884965" y="5564879"/>
            <a:ext cx="37949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b="1" dirty="0"/>
              <a:t>Absolvent</a:t>
            </a:r>
            <a:endParaRPr lang="en-US" dirty="0"/>
          </a:p>
          <a:p>
            <a:pPr algn="r"/>
            <a:r>
              <a:rPr lang="en-US" b="1" dirty="0"/>
              <a:t>Pop Adrian Cristian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1D29BB5-826F-4851-3C13-61A96C502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620" y="509627"/>
            <a:ext cx="5835227" cy="583522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13FC9C-CEC5-6206-D23E-06EF0913C2C9}"/>
              </a:ext>
            </a:extLst>
          </p:cNvPr>
          <p:cNvSpPr/>
          <p:nvPr/>
        </p:nvSpPr>
        <p:spPr>
          <a:xfrm>
            <a:off x="617950" y="4516675"/>
            <a:ext cx="10949835" cy="302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E7758-054E-4C14-5AF5-0A4127608F1C}"/>
              </a:ext>
            </a:extLst>
          </p:cNvPr>
          <p:cNvSpPr/>
          <p:nvPr/>
        </p:nvSpPr>
        <p:spPr>
          <a:xfrm>
            <a:off x="617949" y="4516675"/>
            <a:ext cx="10949835" cy="3027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7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1">
            <a:extLst>
              <a:ext uri="{FF2B5EF4-FFF2-40B4-BE49-F238E27FC236}">
                <a16:creationId xmlns:a16="http://schemas.microsoft.com/office/drawing/2014/main" id="{3CC8D252-8044-458D-A776-6A5833FEF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13">
            <a:extLst>
              <a:ext uri="{FF2B5EF4-FFF2-40B4-BE49-F238E27FC236}">
                <a16:creationId xmlns:a16="http://schemas.microsoft.com/office/drawing/2014/main" id="{E884AA69-7728-499C-8FA7-A3FCA738E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5">
            <a:extLst>
              <a:ext uri="{FF2B5EF4-FFF2-40B4-BE49-F238E27FC236}">
                <a16:creationId xmlns:a16="http://schemas.microsoft.com/office/drawing/2014/main" id="{79760FB8-CC91-426C-9EF3-A58786866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7">
            <a:extLst>
              <a:ext uri="{FF2B5EF4-FFF2-40B4-BE49-F238E27FC236}">
                <a16:creationId xmlns:a16="http://schemas.microsoft.com/office/drawing/2014/main" id="{CE274F2C-FBD9-4A60-B6A0-FB7532F59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9">
            <a:extLst>
              <a:ext uri="{FF2B5EF4-FFF2-40B4-BE49-F238E27FC236}">
                <a16:creationId xmlns:a16="http://schemas.microsoft.com/office/drawing/2014/main" id="{D543DFE3-F007-48D9-A223-F7351802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21">
            <a:extLst>
              <a:ext uri="{FF2B5EF4-FFF2-40B4-BE49-F238E27FC236}">
                <a16:creationId xmlns:a16="http://schemas.microsoft.com/office/drawing/2014/main" id="{09E7EBD1-9868-4F2F-B4FF-A89B93CFB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B84B712E-6BBF-4241-BAB7-D7E064B17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22F3D4E-E5F5-4623-B278-D7E30BEF9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23CE6-B0C5-5ECA-7085-83C8F6255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2416" y="643467"/>
            <a:ext cx="2576617" cy="5571066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B7F5E51-5BF8-4198-AD70-78D94F3A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74979"/>
            <a:ext cx="5458121" cy="5897880"/>
          </a:xfrm>
          <a:prstGeom prst="rect">
            <a:avLst/>
          </a:prstGeom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71A4A-3B07-0797-A154-495689C78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2270" y="638386"/>
            <a:ext cx="25766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99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C8D252-8044-458D-A776-6A5833FEF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84AA69-7728-499C-8FA7-A3FCA738E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9760FB8-CC91-426C-9EF3-A58786866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274F2C-FBD9-4A60-B6A0-FB7532F59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43DFE3-F007-48D9-A223-F7351802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E7EBD1-9868-4F2F-B4FF-A89B93CFB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B712E-6BBF-4241-BAB7-D7E064B17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22F3D4E-E5F5-4623-B278-D7E30BEF9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C1C71-9AEA-2817-51E6-9DF934393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2416" y="643467"/>
            <a:ext cx="2576617" cy="5571066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B7F5E51-5BF8-4198-AD70-78D94F3A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74979"/>
            <a:ext cx="5458121" cy="5897880"/>
          </a:xfrm>
          <a:prstGeom prst="rect">
            <a:avLst/>
          </a:prstGeom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99C9F-B6C1-7455-2BBB-E174BC91AE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2270" y="638386"/>
            <a:ext cx="25766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97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61FEBC38-2320-414A-A3F3-23958170A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17F17AD0-4668-46E4-B248-CD980B04F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50800" dir="5400000" algn="ctr" rotWithShape="0">
              <a:srgbClr val="5F5F5F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4BD79-6D73-60F7-49A9-8707933E96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7691" y="643467"/>
            <a:ext cx="25766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24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1">
            <a:extLst>
              <a:ext uri="{FF2B5EF4-FFF2-40B4-BE49-F238E27FC236}">
                <a16:creationId xmlns:a16="http://schemas.microsoft.com/office/drawing/2014/main" id="{3CC8D252-8044-458D-A776-6A5833FEF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13">
            <a:extLst>
              <a:ext uri="{FF2B5EF4-FFF2-40B4-BE49-F238E27FC236}">
                <a16:creationId xmlns:a16="http://schemas.microsoft.com/office/drawing/2014/main" id="{E884AA69-7728-499C-8FA7-A3FCA738E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5">
            <a:extLst>
              <a:ext uri="{FF2B5EF4-FFF2-40B4-BE49-F238E27FC236}">
                <a16:creationId xmlns:a16="http://schemas.microsoft.com/office/drawing/2014/main" id="{79760FB8-CC91-426C-9EF3-A58786866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7">
            <a:extLst>
              <a:ext uri="{FF2B5EF4-FFF2-40B4-BE49-F238E27FC236}">
                <a16:creationId xmlns:a16="http://schemas.microsoft.com/office/drawing/2014/main" id="{CE274F2C-FBD9-4A60-B6A0-FB7532F59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9">
            <a:extLst>
              <a:ext uri="{FF2B5EF4-FFF2-40B4-BE49-F238E27FC236}">
                <a16:creationId xmlns:a16="http://schemas.microsoft.com/office/drawing/2014/main" id="{D543DFE3-F007-48D9-A223-F7351802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21">
            <a:extLst>
              <a:ext uri="{FF2B5EF4-FFF2-40B4-BE49-F238E27FC236}">
                <a16:creationId xmlns:a16="http://schemas.microsoft.com/office/drawing/2014/main" id="{09E7EBD1-9868-4F2F-B4FF-A89B93CFB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B84B712E-6BBF-4241-BAB7-D7E064B17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22F3D4E-E5F5-4623-B278-D7E30BEF9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B7F5E51-5BF8-4198-AD70-78D94F3A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74979"/>
            <a:ext cx="5458121" cy="5897880"/>
          </a:xfrm>
          <a:prstGeom prst="rect">
            <a:avLst/>
          </a:prstGeom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71A4A-3B07-0797-A154-495689C78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270" y="638386"/>
            <a:ext cx="2576617" cy="55710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C92FBC-0848-1610-5B88-D2777A750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3113" y="653000"/>
            <a:ext cx="2600911" cy="55564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C024B-C5C3-DF85-9374-D4C640930C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1069" y="646073"/>
            <a:ext cx="2576616" cy="556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0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DF0C5-B218-747F-701B-30DBAD2F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Concluzii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15EB-12B3-2FAF-45BC-A6D4E3862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err="1"/>
              <a:t>Gestionarea</a:t>
            </a:r>
            <a:r>
              <a:rPr lang="en-US" sz="1400"/>
              <a:t> </a:t>
            </a:r>
            <a:r>
              <a:rPr lang="en-US" sz="1400" err="1"/>
              <a:t>prezențelor</a:t>
            </a:r>
            <a:r>
              <a:rPr lang="en-US" sz="1400"/>
              <a:t> </a:t>
            </a:r>
            <a:r>
              <a:rPr lang="en-US" sz="1400" err="1"/>
              <a:t>poate</a:t>
            </a:r>
            <a:r>
              <a:rPr lang="en-US" sz="1400"/>
              <a:t> fi o </a:t>
            </a:r>
            <a:r>
              <a:rPr lang="en-US" sz="1400" err="1"/>
              <a:t>sarcină</a:t>
            </a:r>
            <a:r>
              <a:rPr lang="en-US" sz="1400"/>
              <a:t> </a:t>
            </a:r>
            <a:r>
              <a:rPr lang="en-US" sz="1400" err="1"/>
              <a:t>dificilă</a:t>
            </a:r>
            <a:r>
              <a:rPr lang="en-US" sz="1400"/>
              <a:t>, care </a:t>
            </a:r>
            <a:r>
              <a:rPr lang="en-US" sz="1400" err="1"/>
              <a:t>necesită</a:t>
            </a:r>
            <a:r>
              <a:rPr lang="en-US" sz="1400"/>
              <a:t> </a:t>
            </a:r>
            <a:r>
              <a:rPr lang="en-US" sz="1400" err="1"/>
              <a:t>mult</a:t>
            </a:r>
            <a:r>
              <a:rPr lang="en-US" sz="1400"/>
              <a:t> </a:t>
            </a:r>
            <a:r>
              <a:rPr lang="en-US" sz="1400" err="1"/>
              <a:t>timp</a:t>
            </a:r>
            <a:r>
              <a:rPr lang="en-US" sz="1400"/>
              <a:t> </a:t>
            </a:r>
            <a:r>
              <a:rPr lang="en-US" sz="1400" err="1"/>
              <a:t>și</a:t>
            </a:r>
            <a:r>
              <a:rPr lang="en-US" sz="1400"/>
              <a:t> care </a:t>
            </a:r>
            <a:r>
              <a:rPr lang="en-US" sz="1400" err="1"/>
              <a:t>implică</a:t>
            </a:r>
            <a:r>
              <a:rPr lang="en-US" sz="1400"/>
              <a:t> un </a:t>
            </a:r>
            <a:r>
              <a:rPr lang="en-US" sz="1400" err="1"/>
              <a:t>risc</a:t>
            </a:r>
            <a:r>
              <a:rPr lang="en-US" sz="1400"/>
              <a:t> de </a:t>
            </a:r>
            <a:r>
              <a:rPr lang="en-US" sz="1400" err="1"/>
              <a:t>eroare</a:t>
            </a:r>
            <a:r>
              <a:rPr lang="en-US" sz="1400"/>
              <a:t>, </a:t>
            </a:r>
            <a:r>
              <a:rPr lang="en-US" sz="1400" err="1"/>
              <a:t>mai</a:t>
            </a:r>
            <a:r>
              <a:rPr lang="en-US" sz="1400"/>
              <a:t> ales </a:t>
            </a:r>
            <a:r>
              <a:rPr lang="en-US" sz="1400" err="1"/>
              <a:t>în</a:t>
            </a:r>
            <a:r>
              <a:rPr lang="en-US" sz="1400"/>
              <a:t> </a:t>
            </a:r>
            <a:r>
              <a:rPr lang="en-US" sz="1400" err="1"/>
              <a:t>cazul</a:t>
            </a:r>
            <a:r>
              <a:rPr lang="en-US" sz="1400"/>
              <a:t> </a:t>
            </a:r>
            <a:r>
              <a:rPr lang="en-US" sz="1400" err="1"/>
              <a:t>gestionării</a:t>
            </a:r>
            <a:r>
              <a:rPr lang="en-US" sz="1400"/>
              <a:t> </a:t>
            </a:r>
            <a:r>
              <a:rPr lang="en-US" sz="1400" err="1"/>
              <a:t>prezențelor</a:t>
            </a:r>
            <a:r>
              <a:rPr lang="en-US" sz="1400"/>
              <a:t> </a:t>
            </a:r>
            <a:r>
              <a:rPr lang="en-US" sz="1400" err="1"/>
              <a:t>unui</a:t>
            </a:r>
            <a:r>
              <a:rPr lang="en-US" sz="1400"/>
              <a:t> </a:t>
            </a:r>
            <a:r>
              <a:rPr lang="en-US" sz="1400" err="1"/>
              <a:t>volum</a:t>
            </a:r>
            <a:r>
              <a:rPr lang="en-US" sz="1400"/>
              <a:t> mare de </a:t>
            </a:r>
            <a:r>
              <a:rPr lang="en-US" sz="1400" err="1"/>
              <a:t>persoane</a:t>
            </a:r>
            <a:r>
              <a:rPr lang="en-US" sz="1400"/>
              <a:t>. </a:t>
            </a:r>
            <a:r>
              <a:rPr lang="en-US" sz="1400" err="1"/>
              <a:t>Există</a:t>
            </a:r>
            <a:r>
              <a:rPr lang="en-US" sz="1400"/>
              <a:t> </a:t>
            </a:r>
            <a:r>
              <a:rPr lang="en-US" sz="1400" err="1"/>
              <a:t>multe</a:t>
            </a:r>
            <a:r>
              <a:rPr lang="en-US" sz="1400"/>
              <a:t> </a:t>
            </a:r>
            <a:r>
              <a:rPr lang="en-US" sz="1400" err="1"/>
              <a:t>soluții</a:t>
            </a:r>
            <a:r>
              <a:rPr lang="en-US" sz="1400"/>
              <a:t> </a:t>
            </a:r>
            <a:r>
              <a:rPr lang="en-US" sz="1400" err="1"/>
              <a:t>pentru</a:t>
            </a:r>
            <a:r>
              <a:rPr lang="en-US" sz="1400"/>
              <a:t> </a:t>
            </a:r>
            <a:r>
              <a:rPr lang="en-US" sz="1400" err="1"/>
              <a:t>marcarea</a:t>
            </a:r>
            <a:r>
              <a:rPr lang="en-US" sz="1400"/>
              <a:t> </a:t>
            </a:r>
            <a:r>
              <a:rPr lang="en-US" sz="1400" err="1"/>
              <a:t>prezențelor</a:t>
            </a:r>
            <a:r>
              <a:rPr lang="en-US" sz="1400"/>
              <a:t>, </a:t>
            </a:r>
            <a:r>
              <a:rPr lang="en-US" sz="1400" err="1"/>
              <a:t>cele</a:t>
            </a:r>
            <a:r>
              <a:rPr lang="en-US" sz="1400"/>
              <a:t> </a:t>
            </a:r>
            <a:r>
              <a:rPr lang="en-US" sz="1400" err="1"/>
              <a:t>mai</a:t>
            </a:r>
            <a:r>
              <a:rPr lang="en-US" sz="1400"/>
              <a:t> </a:t>
            </a:r>
            <a:r>
              <a:rPr lang="en-US" sz="1400" err="1"/>
              <a:t>comune</a:t>
            </a:r>
            <a:r>
              <a:rPr lang="en-US" sz="1400"/>
              <a:t> </a:t>
            </a:r>
            <a:r>
              <a:rPr lang="en-US" sz="1400" err="1"/>
              <a:t>fiind</a:t>
            </a:r>
            <a:r>
              <a:rPr lang="en-US" sz="1400"/>
              <a:t> </a:t>
            </a:r>
            <a:r>
              <a:rPr lang="en-US" sz="1400" err="1"/>
              <a:t>marcarea</a:t>
            </a:r>
            <a:r>
              <a:rPr lang="en-US" sz="1400"/>
              <a:t> </a:t>
            </a:r>
            <a:r>
              <a:rPr lang="en-US" sz="1400" err="1"/>
              <a:t>manuală</a:t>
            </a:r>
            <a:r>
              <a:rPr lang="en-US" sz="1400"/>
              <a:t> </a:t>
            </a:r>
            <a:r>
              <a:rPr lang="en-US" sz="1400" err="1"/>
              <a:t>în</a:t>
            </a:r>
            <a:r>
              <a:rPr lang="en-US" sz="1400"/>
              <a:t> </a:t>
            </a:r>
            <a:r>
              <a:rPr lang="en-US" sz="1400" err="1"/>
              <a:t>tabele</a:t>
            </a:r>
            <a:r>
              <a:rPr lang="en-US" sz="1400"/>
              <a:t> </a:t>
            </a:r>
            <a:r>
              <a:rPr lang="en-US" sz="1400" err="1"/>
              <a:t>sau</a:t>
            </a:r>
            <a:r>
              <a:rPr lang="en-US" sz="1400"/>
              <a:t> </a:t>
            </a:r>
            <a:r>
              <a:rPr lang="en-US" sz="1400" err="1"/>
              <a:t>folosirea</a:t>
            </a:r>
            <a:r>
              <a:rPr lang="en-US" sz="1400"/>
              <a:t> </a:t>
            </a:r>
            <a:r>
              <a:rPr lang="en-US" sz="1400" err="1"/>
              <a:t>cardurilor</a:t>
            </a:r>
            <a:r>
              <a:rPr lang="en-US" sz="1400"/>
              <a:t> RFID.</a:t>
            </a:r>
          </a:p>
          <a:p>
            <a:pPr>
              <a:lnSpc>
                <a:spcPct val="90000"/>
              </a:lnSpc>
            </a:pPr>
            <a:r>
              <a:rPr lang="en-US" sz="1400"/>
              <a:t>Una </a:t>
            </a:r>
            <a:r>
              <a:rPr lang="en-US" sz="1400" err="1"/>
              <a:t>dintre</a:t>
            </a:r>
            <a:r>
              <a:rPr lang="en-US" sz="1400"/>
              <a:t> </a:t>
            </a:r>
            <a:r>
              <a:rPr lang="en-US" sz="1400" err="1"/>
              <a:t>cele</a:t>
            </a:r>
            <a:r>
              <a:rPr lang="en-US" sz="1400"/>
              <a:t> </a:t>
            </a:r>
            <a:r>
              <a:rPr lang="en-US" sz="1400" err="1"/>
              <a:t>mai</a:t>
            </a:r>
            <a:r>
              <a:rPr lang="en-US" sz="1400"/>
              <a:t> </a:t>
            </a:r>
            <a:r>
              <a:rPr lang="en-US" sz="1400" err="1"/>
              <a:t>bune</a:t>
            </a:r>
            <a:r>
              <a:rPr lang="en-US" sz="1400"/>
              <a:t> </a:t>
            </a:r>
            <a:r>
              <a:rPr lang="en-US" sz="1400" err="1"/>
              <a:t>soluții</a:t>
            </a:r>
            <a:r>
              <a:rPr lang="en-US" sz="1400"/>
              <a:t> </a:t>
            </a:r>
            <a:r>
              <a:rPr lang="en-US" sz="1400" err="1"/>
              <a:t>pentru</a:t>
            </a:r>
            <a:r>
              <a:rPr lang="en-US" sz="1400"/>
              <a:t> </a:t>
            </a:r>
            <a:r>
              <a:rPr lang="en-US" sz="1400" err="1"/>
              <a:t>gestionarea</a:t>
            </a:r>
            <a:r>
              <a:rPr lang="en-US" sz="1400"/>
              <a:t> </a:t>
            </a:r>
            <a:r>
              <a:rPr lang="en-US" sz="1400" err="1"/>
              <a:t>prezențelor</a:t>
            </a:r>
            <a:r>
              <a:rPr lang="en-US" sz="1400"/>
              <a:t> </a:t>
            </a:r>
            <a:r>
              <a:rPr lang="en-US" sz="1400" err="1"/>
              <a:t>este</a:t>
            </a:r>
            <a:r>
              <a:rPr lang="en-US" sz="1400"/>
              <a:t> </a:t>
            </a:r>
            <a:r>
              <a:rPr lang="en-US" sz="1400" err="1"/>
              <a:t>folosirea</a:t>
            </a:r>
            <a:r>
              <a:rPr lang="en-US" sz="1400"/>
              <a:t> </a:t>
            </a:r>
            <a:r>
              <a:rPr lang="en-US" sz="1400" err="1"/>
              <a:t>sistemelor</a:t>
            </a:r>
            <a:r>
              <a:rPr lang="en-US" sz="1400"/>
              <a:t> automate care </a:t>
            </a:r>
            <a:r>
              <a:rPr lang="en-US" sz="1400" err="1"/>
              <a:t>folosesc</a:t>
            </a:r>
            <a:r>
              <a:rPr lang="en-US" sz="1400"/>
              <a:t> date </a:t>
            </a:r>
            <a:r>
              <a:rPr lang="en-US" sz="1400" err="1"/>
              <a:t>biometrice</a:t>
            </a:r>
            <a:r>
              <a:rPr lang="en-US" sz="1400"/>
              <a:t> precum </a:t>
            </a:r>
            <a:r>
              <a:rPr lang="en-US" sz="1400" err="1"/>
              <a:t>imaginea</a:t>
            </a:r>
            <a:r>
              <a:rPr lang="en-US" sz="1400"/>
              <a:t> </a:t>
            </a:r>
            <a:r>
              <a:rPr lang="en-US" sz="1400" err="1"/>
              <a:t>facială</a:t>
            </a:r>
            <a:r>
              <a:rPr lang="en-US" sz="1400"/>
              <a:t>. </a:t>
            </a:r>
            <a:r>
              <a:rPr lang="en-US" sz="1400" err="1"/>
              <a:t>Folosirea</a:t>
            </a:r>
            <a:r>
              <a:rPr lang="en-US" sz="1400"/>
              <a:t> </a:t>
            </a:r>
            <a:r>
              <a:rPr lang="en-US" sz="1400" err="1"/>
              <a:t>recunoașterii</a:t>
            </a:r>
            <a:r>
              <a:rPr lang="en-US" sz="1400"/>
              <a:t> </a:t>
            </a:r>
            <a:r>
              <a:rPr lang="en-US" sz="1400" err="1"/>
              <a:t>faciale</a:t>
            </a:r>
            <a:r>
              <a:rPr lang="en-US" sz="1400"/>
              <a:t> </a:t>
            </a:r>
            <a:r>
              <a:rPr lang="en-US" sz="1400" err="1"/>
              <a:t>pentru</a:t>
            </a:r>
            <a:r>
              <a:rPr lang="en-US" sz="1400"/>
              <a:t> </a:t>
            </a:r>
            <a:r>
              <a:rPr lang="en-US" sz="1400" err="1"/>
              <a:t>gestionarea</a:t>
            </a:r>
            <a:r>
              <a:rPr lang="en-US" sz="1400"/>
              <a:t> </a:t>
            </a:r>
            <a:r>
              <a:rPr lang="en-US" sz="1400" err="1"/>
              <a:t>prezențelor</a:t>
            </a:r>
            <a:r>
              <a:rPr lang="en-US" sz="1400"/>
              <a:t> </a:t>
            </a:r>
            <a:r>
              <a:rPr lang="en-US" sz="1400" err="1"/>
              <a:t>elimină</a:t>
            </a:r>
            <a:r>
              <a:rPr lang="en-US" sz="1400"/>
              <a:t> </a:t>
            </a:r>
            <a:r>
              <a:rPr lang="en-US" sz="1400" err="1"/>
              <a:t>problemele</a:t>
            </a:r>
            <a:r>
              <a:rPr lang="en-US" sz="1400"/>
              <a:t> </a:t>
            </a:r>
            <a:r>
              <a:rPr lang="en-US" sz="1400" err="1"/>
              <a:t>metodelor</a:t>
            </a:r>
            <a:r>
              <a:rPr lang="en-US" sz="1400"/>
              <a:t> </a:t>
            </a:r>
            <a:r>
              <a:rPr lang="en-US" sz="1400" err="1"/>
              <a:t>obișnuite</a:t>
            </a:r>
            <a:r>
              <a:rPr lang="en-US" sz="1400"/>
              <a:t>, reduce </a:t>
            </a:r>
            <a:r>
              <a:rPr lang="en-US" sz="1400" err="1"/>
              <a:t>timpul</a:t>
            </a:r>
            <a:r>
              <a:rPr lang="en-US" sz="1400"/>
              <a:t> </a:t>
            </a:r>
            <a:r>
              <a:rPr lang="en-US" sz="1400" err="1"/>
              <a:t>necesar</a:t>
            </a:r>
            <a:r>
              <a:rPr lang="en-US" sz="1400"/>
              <a:t> </a:t>
            </a:r>
            <a:r>
              <a:rPr lang="en-US" sz="1400" err="1"/>
              <a:t>marcării</a:t>
            </a:r>
            <a:r>
              <a:rPr lang="en-US" sz="1400"/>
              <a:t> </a:t>
            </a:r>
            <a:r>
              <a:rPr lang="en-US" sz="1400" err="1"/>
              <a:t>prezențelor</a:t>
            </a:r>
            <a:r>
              <a:rPr lang="en-US" sz="1400"/>
              <a:t> </a:t>
            </a:r>
            <a:r>
              <a:rPr lang="en-US" sz="1400" err="1"/>
              <a:t>și</a:t>
            </a:r>
            <a:r>
              <a:rPr lang="en-US" sz="1400"/>
              <a:t> face </a:t>
            </a:r>
            <a:r>
              <a:rPr lang="en-US" sz="1400" err="1"/>
              <a:t>prelucrarea</a:t>
            </a:r>
            <a:r>
              <a:rPr lang="en-US" sz="1400"/>
              <a:t> </a:t>
            </a:r>
            <a:r>
              <a:rPr lang="en-US" sz="1400" err="1"/>
              <a:t>datelor</a:t>
            </a:r>
            <a:r>
              <a:rPr lang="en-US" sz="1400"/>
              <a:t> </a:t>
            </a:r>
            <a:r>
              <a:rPr lang="en-US" sz="1400" err="1"/>
              <a:t>mai</a:t>
            </a:r>
            <a:r>
              <a:rPr lang="en-US" sz="1400"/>
              <a:t> </a:t>
            </a:r>
            <a:r>
              <a:rPr lang="en-US" sz="1400" err="1"/>
              <a:t>ușoară</a:t>
            </a:r>
            <a:r>
              <a:rPr lang="en-US" sz="1400"/>
              <a:t>.</a:t>
            </a:r>
          </a:p>
          <a:p>
            <a:pPr>
              <a:lnSpc>
                <a:spcPct val="90000"/>
              </a:lnSpc>
            </a:pPr>
            <a:r>
              <a:rPr lang="en-US" sz="1400" err="1"/>
              <a:t>Există</a:t>
            </a:r>
            <a:r>
              <a:rPr lang="en-US" sz="1400"/>
              <a:t> </a:t>
            </a:r>
            <a:r>
              <a:rPr lang="en-US" sz="1400" err="1"/>
              <a:t>mai</a:t>
            </a:r>
            <a:r>
              <a:rPr lang="en-US" sz="1400"/>
              <a:t> </a:t>
            </a:r>
            <a:r>
              <a:rPr lang="en-US" sz="1400" err="1"/>
              <a:t>multe</a:t>
            </a:r>
            <a:r>
              <a:rPr lang="en-US" sz="1400"/>
              <a:t> </a:t>
            </a:r>
            <a:r>
              <a:rPr lang="en-US" sz="1400" err="1"/>
              <a:t>metode</a:t>
            </a:r>
            <a:r>
              <a:rPr lang="en-US" sz="1400"/>
              <a:t> </a:t>
            </a:r>
            <a:r>
              <a:rPr lang="en-US" sz="1400" err="1"/>
              <a:t>pentru</a:t>
            </a:r>
            <a:r>
              <a:rPr lang="en-US" sz="1400"/>
              <a:t> </a:t>
            </a:r>
            <a:r>
              <a:rPr lang="en-US" sz="1400" err="1"/>
              <a:t>recunoașterea</a:t>
            </a:r>
            <a:r>
              <a:rPr lang="en-US" sz="1400"/>
              <a:t> </a:t>
            </a:r>
            <a:r>
              <a:rPr lang="en-US" sz="1400" err="1"/>
              <a:t>facială</a:t>
            </a:r>
            <a:r>
              <a:rPr lang="en-US" sz="1400"/>
              <a:t>. Una </a:t>
            </a:r>
            <a:r>
              <a:rPr lang="en-US" sz="1400" err="1"/>
              <a:t>dintre</a:t>
            </a:r>
            <a:r>
              <a:rPr lang="en-US" sz="1400"/>
              <a:t> </a:t>
            </a:r>
            <a:r>
              <a:rPr lang="en-US" sz="1400" err="1"/>
              <a:t>cele</a:t>
            </a:r>
            <a:r>
              <a:rPr lang="en-US" sz="1400"/>
              <a:t> </a:t>
            </a:r>
            <a:r>
              <a:rPr lang="en-US" sz="1400" err="1"/>
              <a:t>mai</a:t>
            </a:r>
            <a:r>
              <a:rPr lang="en-US" sz="1400"/>
              <a:t> </a:t>
            </a:r>
            <a:r>
              <a:rPr lang="en-US" sz="1400" err="1"/>
              <a:t>eficiente</a:t>
            </a:r>
            <a:r>
              <a:rPr lang="en-US" sz="1400"/>
              <a:t> </a:t>
            </a:r>
            <a:r>
              <a:rPr lang="en-US" sz="1400" err="1"/>
              <a:t>soluții</a:t>
            </a:r>
            <a:r>
              <a:rPr lang="en-US" sz="1400"/>
              <a:t> </a:t>
            </a:r>
            <a:r>
              <a:rPr lang="en-US" sz="1400" err="1"/>
              <a:t>atât</a:t>
            </a:r>
            <a:r>
              <a:rPr lang="en-US" sz="1400"/>
              <a:t> din </a:t>
            </a:r>
            <a:r>
              <a:rPr lang="en-US" sz="1400" err="1"/>
              <a:t>punct</a:t>
            </a:r>
            <a:r>
              <a:rPr lang="en-US" sz="1400"/>
              <a:t> de </a:t>
            </a:r>
            <a:r>
              <a:rPr lang="en-US" sz="1400" err="1"/>
              <a:t>vedere</a:t>
            </a:r>
            <a:r>
              <a:rPr lang="en-US" sz="1400"/>
              <a:t> al </a:t>
            </a:r>
            <a:r>
              <a:rPr lang="en-US" sz="1400" err="1"/>
              <a:t>acurateței</a:t>
            </a:r>
            <a:r>
              <a:rPr lang="en-US" sz="1400"/>
              <a:t> </a:t>
            </a:r>
            <a:r>
              <a:rPr lang="en-US" sz="1400" err="1"/>
              <a:t>cât</a:t>
            </a:r>
            <a:r>
              <a:rPr lang="en-US" sz="1400"/>
              <a:t> </a:t>
            </a:r>
            <a:r>
              <a:rPr lang="en-US" sz="1400" err="1"/>
              <a:t>și</a:t>
            </a:r>
            <a:r>
              <a:rPr lang="en-US" sz="1400"/>
              <a:t> al </a:t>
            </a:r>
            <a:r>
              <a:rPr lang="en-US" sz="1400" err="1"/>
              <a:t>timpului</a:t>
            </a:r>
            <a:r>
              <a:rPr lang="en-US" sz="1400"/>
              <a:t> de </a:t>
            </a:r>
            <a:r>
              <a:rPr lang="en-US" sz="1400" err="1"/>
              <a:t>execuție</a:t>
            </a:r>
            <a:r>
              <a:rPr lang="en-US" sz="1400"/>
              <a:t> </a:t>
            </a:r>
            <a:r>
              <a:rPr lang="en-US" sz="1400" err="1"/>
              <a:t>este</a:t>
            </a:r>
            <a:r>
              <a:rPr lang="en-US" sz="1400"/>
              <a:t> </a:t>
            </a:r>
            <a:r>
              <a:rPr lang="en-US" sz="1400" err="1"/>
              <a:t>folosirea</a:t>
            </a:r>
            <a:r>
              <a:rPr lang="en-US" sz="1400"/>
              <a:t> </a:t>
            </a:r>
            <a:r>
              <a:rPr lang="en-US" sz="1400" err="1"/>
              <a:t>algoritmilor</a:t>
            </a:r>
            <a:r>
              <a:rPr lang="en-US" sz="1400"/>
              <a:t> </a:t>
            </a:r>
            <a:r>
              <a:rPr lang="en-US" sz="1400" err="1"/>
              <a:t>bazați</a:t>
            </a:r>
            <a:r>
              <a:rPr lang="en-US" sz="1400"/>
              <a:t> pe </a:t>
            </a:r>
            <a:r>
              <a:rPr lang="en-US" sz="1400" err="1"/>
              <a:t>rețele</a:t>
            </a:r>
            <a:r>
              <a:rPr lang="en-US" sz="1400"/>
              <a:t> </a:t>
            </a:r>
            <a:r>
              <a:rPr lang="en-US" sz="1400" err="1"/>
              <a:t>neuronale</a:t>
            </a:r>
            <a:r>
              <a:rPr lang="en-US" sz="1400"/>
              <a:t> </a:t>
            </a:r>
            <a:r>
              <a:rPr lang="en-US" sz="1400" err="1"/>
              <a:t>convoluționale</a:t>
            </a:r>
            <a:r>
              <a:rPr lang="en-US" sz="1400"/>
              <a:t>, de </a:t>
            </a:r>
            <a:r>
              <a:rPr lang="en-US" sz="1400" err="1"/>
              <a:t>exemplu</a:t>
            </a:r>
            <a:r>
              <a:rPr lang="en-US" sz="1400"/>
              <a:t> </a:t>
            </a:r>
            <a:r>
              <a:rPr lang="en-US" sz="1400" err="1"/>
              <a:t>Dlib</a:t>
            </a:r>
            <a:r>
              <a:rPr lang="en-US" sz="1400"/>
              <a:t>. </a:t>
            </a:r>
            <a:r>
              <a:rPr lang="en-US" sz="1400" err="1"/>
              <a:t>Această</a:t>
            </a:r>
            <a:r>
              <a:rPr lang="en-US" sz="1400"/>
              <a:t> </a:t>
            </a:r>
            <a:r>
              <a:rPr lang="en-US" sz="1400" err="1"/>
              <a:t>metodă</a:t>
            </a:r>
            <a:r>
              <a:rPr lang="en-US" sz="1400"/>
              <a:t> a </a:t>
            </a:r>
            <a:r>
              <a:rPr lang="en-US" sz="1400" err="1"/>
              <a:t>fost</a:t>
            </a:r>
            <a:r>
              <a:rPr lang="en-US" sz="1400"/>
              <a:t> </a:t>
            </a:r>
            <a:r>
              <a:rPr lang="en-US" sz="1400" err="1"/>
              <a:t>implementată</a:t>
            </a:r>
            <a:r>
              <a:rPr lang="en-US" sz="1400"/>
              <a:t> cu </a:t>
            </a:r>
            <a:r>
              <a:rPr lang="en-US" sz="1400" err="1"/>
              <a:t>succes</a:t>
            </a:r>
            <a:r>
              <a:rPr lang="en-US" sz="1400"/>
              <a:t> </a:t>
            </a:r>
            <a:r>
              <a:rPr lang="en-US" sz="1400" err="1"/>
              <a:t>în</a:t>
            </a:r>
            <a:r>
              <a:rPr lang="en-US" sz="1400"/>
              <a:t> </a:t>
            </a:r>
            <a:r>
              <a:rPr lang="en-US" sz="1400" err="1"/>
              <a:t>sistemul</a:t>
            </a:r>
            <a:r>
              <a:rPr lang="en-US" sz="1400"/>
              <a:t> </a:t>
            </a:r>
            <a:r>
              <a:rPr lang="en-US" sz="1400" err="1"/>
              <a:t>IntAttend</a:t>
            </a:r>
            <a:r>
              <a:rPr lang="en-US" sz="1400"/>
              <a:t> </a:t>
            </a:r>
            <a:r>
              <a:rPr lang="en-US" sz="1400" err="1"/>
              <a:t>și</a:t>
            </a:r>
            <a:r>
              <a:rPr lang="en-US" sz="1400"/>
              <a:t> a </a:t>
            </a:r>
            <a:r>
              <a:rPr lang="en-US" sz="1400" err="1"/>
              <a:t>obținut</a:t>
            </a:r>
            <a:r>
              <a:rPr lang="en-US" sz="1400"/>
              <a:t> </a:t>
            </a:r>
            <a:r>
              <a:rPr lang="en-US" sz="1400" err="1"/>
              <a:t>rezultate</a:t>
            </a:r>
            <a:r>
              <a:rPr lang="en-US" sz="1400"/>
              <a:t> </a:t>
            </a:r>
            <a:r>
              <a:rPr lang="en-US" sz="1400" err="1"/>
              <a:t>deosebite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3253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114FF-43C0-7948-ABBF-02508163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Bibliografie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EDF5201-700F-0821-038B-5A177C794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00" b="0" i="0">
                <a:effectLst/>
                <a:latin typeface="Arial" panose="020B0604020202020204" pitchFamily="34" charset="0"/>
              </a:rPr>
              <a:t>Peter N </a:t>
            </a:r>
            <a:r>
              <a:rPr lang="en-US" sz="700" b="0" i="0" err="1">
                <a:effectLst/>
                <a:latin typeface="Arial" panose="020B0604020202020204" pitchFamily="34" charset="0"/>
              </a:rPr>
              <a:t>Belhumeur</a:t>
            </a:r>
            <a:r>
              <a:rPr lang="en-US" sz="700" b="0" i="0">
                <a:effectLst/>
                <a:latin typeface="Arial" panose="020B0604020202020204" pitchFamily="34" charset="0"/>
              </a:rPr>
              <a:t>, Joao P </a:t>
            </a:r>
            <a:r>
              <a:rPr lang="en-US" sz="700" b="0" i="0" err="1">
                <a:effectLst/>
                <a:latin typeface="Arial" panose="020B0604020202020204" pitchFamily="34" charset="0"/>
              </a:rPr>
              <a:t>Hespanha</a:t>
            </a:r>
            <a:r>
              <a:rPr lang="en-US" sz="700" b="0" i="0">
                <a:effectLst/>
                <a:latin typeface="Arial" panose="020B0604020202020204" pitchFamily="34" charset="0"/>
              </a:rPr>
              <a:t>, and David J Kriegman. Eigen-</a:t>
            </a:r>
            <a:br>
              <a:rPr lang="en-US" sz="700"/>
            </a:br>
            <a:r>
              <a:rPr lang="en-US" sz="700" b="0" i="0">
                <a:effectLst/>
                <a:latin typeface="Arial" panose="020B0604020202020204" pitchFamily="34" charset="0"/>
              </a:rPr>
              <a:t>faces vs. </a:t>
            </a:r>
            <a:r>
              <a:rPr lang="en-US" sz="700" b="0" i="0" err="1">
                <a:effectLst/>
                <a:latin typeface="Arial" panose="020B0604020202020204" pitchFamily="34" charset="0"/>
              </a:rPr>
              <a:t>fisherfaces</a:t>
            </a:r>
            <a:r>
              <a:rPr lang="en-US" sz="700" b="0" i="0">
                <a:effectLst/>
                <a:latin typeface="Arial" panose="020B0604020202020204" pitchFamily="34" charset="0"/>
              </a:rPr>
              <a:t>: Recognition using class specific linear projection.</a:t>
            </a:r>
            <a:br>
              <a:rPr lang="en-US" sz="700"/>
            </a:br>
            <a:r>
              <a:rPr lang="en-US" sz="700" b="0" i="0">
                <a:effectLst/>
                <a:latin typeface="Arial" panose="020B0604020202020204" pitchFamily="34" charset="0"/>
              </a:rPr>
              <a:t>IEEE TRANSACTIONS ON PATTERN ANALYSIS AND MACHINE IN-</a:t>
            </a:r>
            <a:br>
              <a:rPr lang="en-US" sz="700"/>
            </a:br>
            <a:r>
              <a:rPr lang="en-US" sz="700" b="0" i="0">
                <a:effectLst/>
                <a:latin typeface="Arial" panose="020B0604020202020204" pitchFamily="34" charset="0"/>
              </a:rPr>
              <a:t>TELLIGENCE, 19(7):711, 1997.</a:t>
            </a:r>
          </a:p>
          <a:p>
            <a:pPr>
              <a:lnSpc>
                <a:spcPct val="90000"/>
              </a:lnSpc>
            </a:pPr>
            <a:br>
              <a:rPr lang="en-US" sz="700"/>
            </a:br>
            <a:r>
              <a:rPr lang="en-US" sz="700" b="0" i="0">
                <a:effectLst/>
                <a:latin typeface="Arial" panose="020B0604020202020204" pitchFamily="34" charset="0"/>
              </a:rPr>
              <a:t>Nicolas </a:t>
            </a:r>
            <a:r>
              <a:rPr lang="en-US" sz="700" b="0" i="0" err="1">
                <a:effectLst/>
                <a:latin typeface="Arial" panose="020B0604020202020204" pitchFamily="34" charset="0"/>
              </a:rPr>
              <a:t>Delbiaggio</a:t>
            </a:r>
            <a:r>
              <a:rPr lang="en-US" sz="700" b="0" i="0">
                <a:effectLst/>
                <a:latin typeface="Arial" panose="020B0604020202020204" pitchFamily="34" charset="0"/>
              </a:rPr>
              <a:t>. A comparison of facial recognition’s algorithms.</a:t>
            </a:r>
            <a:br>
              <a:rPr lang="en-US" sz="700"/>
            </a:br>
            <a:r>
              <a:rPr lang="en-US" sz="700" b="0" i="0">
                <a:effectLst/>
                <a:latin typeface="Arial" panose="020B0604020202020204" pitchFamily="34" charset="0"/>
              </a:rPr>
              <a:t>2017. </a:t>
            </a:r>
            <a:r>
              <a:rPr lang="en-US" sz="700" b="0" i="0" err="1">
                <a:effectLst/>
                <a:latin typeface="Arial" panose="020B0604020202020204" pitchFamily="34" charset="0"/>
              </a:rPr>
              <a:t>Accesat</a:t>
            </a:r>
            <a:r>
              <a:rPr lang="en-US" sz="700" b="0" i="0">
                <a:effectLst/>
                <a:latin typeface="Arial" panose="020B0604020202020204" pitchFamily="34" charset="0"/>
              </a:rPr>
              <a:t> 9 </a:t>
            </a:r>
            <a:r>
              <a:rPr lang="en-US" sz="700" b="0" i="0" err="1">
                <a:effectLst/>
                <a:latin typeface="Arial" panose="020B0604020202020204" pitchFamily="34" charset="0"/>
              </a:rPr>
              <a:t>mai</a:t>
            </a:r>
            <a:r>
              <a:rPr lang="en-US" sz="700" b="0" i="0">
                <a:effectLst/>
                <a:latin typeface="Arial" panose="020B0604020202020204" pitchFamily="34" charset="0"/>
              </a:rPr>
              <a:t> 2022.</a:t>
            </a:r>
          </a:p>
          <a:p>
            <a:pPr>
              <a:lnSpc>
                <a:spcPct val="90000"/>
              </a:lnSpc>
            </a:pPr>
            <a:br>
              <a:rPr lang="en-US" sz="700"/>
            </a:br>
            <a:r>
              <a:rPr lang="en-US" sz="700" b="0" i="0">
                <a:effectLst/>
                <a:latin typeface="Arial" panose="020B0604020202020204" pitchFamily="34" charset="0"/>
              </a:rPr>
              <a:t>Navneet </a:t>
            </a:r>
            <a:r>
              <a:rPr lang="en-US" sz="700" b="0" i="0" err="1">
                <a:effectLst/>
                <a:latin typeface="Arial" panose="020B0604020202020204" pitchFamily="34" charset="0"/>
              </a:rPr>
              <a:t>Dalal</a:t>
            </a:r>
            <a:r>
              <a:rPr lang="en-US" sz="700" b="0" i="0">
                <a:effectLst/>
                <a:latin typeface="Arial" panose="020B0604020202020204" pitchFamily="34" charset="0"/>
              </a:rPr>
              <a:t> and Bill </a:t>
            </a:r>
            <a:r>
              <a:rPr lang="en-US" sz="700" b="0" i="0" err="1">
                <a:effectLst/>
                <a:latin typeface="Arial" panose="020B0604020202020204" pitchFamily="34" charset="0"/>
              </a:rPr>
              <a:t>Triggs</a:t>
            </a:r>
            <a:r>
              <a:rPr lang="en-US" sz="700" b="0" i="0">
                <a:effectLst/>
                <a:latin typeface="Arial" panose="020B0604020202020204" pitchFamily="34" charset="0"/>
              </a:rPr>
              <a:t>. Histograms of oriented gradients for hu-</a:t>
            </a:r>
            <a:br>
              <a:rPr lang="en-US" sz="700"/>
            </a:br>
            <a:r>
              <a:rPr lang="en-US" sz="700" b="0" i="0">
                <a:effectLst/>
                <a:latin typeface="Arial" panose="020B0604020202020204" pitchFamily="34" charset="0"/>
              </a:rPr>
              <a:t>man detection. In 2005 IEEE computer society conference on computer vision</a:t>
            </a:r>
            <a:br>
              <a:rPr lang="en-US" sz="700"/>
            </a:br>
            <a:r>
              <a:rPr lang="en-US" sz="700" b="0" i="0">
                <a:effectLst/>
                <a:latin typeface="Arial" panose="020B0604020202020204" pitchFamily="34" charset="0"/>
              </a:rPr>
              <a:t>and pattern recognition (CVPR’05), volume 1, pages 886–893. </a:t>
            </a:r>
            <a:r>
              <a:rPr lang="en-US" sz="700" b="0" i="0" err="1">
                <a:effectLst/>
                <a:latin typeface="Arial" panose="020B0604020202020204" pitchFamily="34" charset="0"/>
              </a:rPr>
              <a:t>Ieee</a:t>
            </a:r>
            <a:r>
              <a:rPr lang="en-US" sz="700" b="0" i="0">
                <a:effectLst/>
                <a:latin typeface="Arial" panose="020B0604020202020204" pitchFamily="34" charset="0"/>
              </a:rPr>
              <a:t>, 2005.</a:t>
            </a:r>
            <a:br>
              <a:rPr lang="en-US" sz="700"/>
            </a:br>
            <a:endParaRPr lang="en-US" sz="7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700" b="0" i="0">
                <a:effectLst/>
                <a:latin typeface="Arial" panose="020B0604020202020204" pitchFamily="34" charset="0"/>
              </a:rPr>
              <a:t>A brief history of facial recognition. </a:t>
            </a:r>
            <a:r>
              <a:rPr lang="en-US" sz="700" b="0" i="0">
                <a:effectLst/>
                <a:latin typeface="Courier New" panose="02070309020205020404" pitchFamily="49" charset="0"/>
              </a:rPr>
              <a:t>https://www.nec.</a:t>
            </a:r>
            <a:br>
              <a:rPr lang="en-US" sz="700"/>
            </a:br>
            <a:r>
              <a:rPr lang="en-US" sz="700" b="0" i="0">
                <a:effectLst/>
                <a:latin typeface="Courier New" panose="02070309020205020404" pitchFamily="49" charset="0"/>
              </a:rPr>
              <a:t>co.nz/market-leadership/publications-media/</a:t>
            </a:r>
            <a:br>
              <a:rPr lang="en-US" sz="700"/>
            </a:br>
            <a:r>
              <a:rPr lang="en-US" sz="700" b="0" i="0">
                <a:effectLst/>
                <a:latin typeface="Courier New" panose="02070309020205020404" pitchFamily="49" charset="0"/>
              </a:rPr>
              <a:t>a-brief-history-of-facial-recognition</a:t>
            </a:r>
            <a:r>
              <a:rPr lang="en-US" sz="700" b="0" i="0">
                <a:effectLst/>
                <a:latin typeface="Arial" panose="020B0604020202020204" pitchFamily="34" charset="0"/>
              </a:rPr>
              <a:t>, 2020. </a:t>
            </a:r>
            <a:r>
              <a:rPr lang="en-US" sz="700" b="0" i="0" err="1">
                <a:effectLst/>
                <a:latin typeface="Arial" panose="020B0604020202020204" pitchFamily="34" charset="0"/>
              </a:rPr>
              <a:t>Accesat</a:t>
            </a:r>
            <a:r>
              <a:rPr lang="en-US" sz="700" b="0" i="0">
                <a:effectLst/>
                <a:latin typeface="Arial" panose="020B0604020202020204" pitchFamily="34" charset="0"/>
              </a:rPr>
              <a:t> 6</a:t>
            </a:r>
            <a:br>
              <a:rPr lang="en-US" sz="700"/>
            </a:br>
            <a:r>
              <a:rPr lang="en-US" sz="700" b="0" i="0">
                <a:effectLst/>
                <a:latin typeface="Arial" panose="020B0604020202020204" pitchFamily="34" charset="0"/>
              </a:rPr>
              <a:t>Mai 2022.</a:t>
            </a:r>
          </a:p>
          <a:p>
            <a:pPr>
              <a:lnSpc>
                <a:spcPct val="90000"/>
              </a:lnSpc>
            </a:pPr>
            <a:br>
              <a:rPr lang="en-US" sz="700"/>
            </a:br>
            <a:r>
              <a:rPr lang="en-US" sz="700" b="0" i="0">
                <a:effectLst/>
                <a:latin typeface="Arial" panose="020B0604020202020204" pitchFamily="34" charset="0"/>
              </a:rPr>
              <a:t>Erik </a:t>
            </a:r>
            <a:r>
              <a:rPr lang="en-US" sz="700" b="0" i="0" err="1">
                <a:effectLst/>
                <a:latin typeface="Arial" panose="020B0604020202020204" pitchFamily="34" charset="0"/>
              </a:rPr>
              <a:t>Hjelm</a:t>
            </a:r>
            <a:r>
              <a:rPr lang="en-US" sz="700" b="0" i="0">
                <a:effectLst/>
                <a:latin typeface="Arial" panose="020B0604020202020204" pitchFamily="34" charset="0"/>
              </a:rPr>
              <a:t> ̊as and Boon Kee Low. Face detection: A survey. Computer</a:t>
            </a:r>
            <a:br>
              <a:rPr lang="en-US" sz="700"/>
            </a:br>
            <a:r>
              <a:rPr lang="en-US" sz="700" b="0" i="0">
                <a:effectLst/>
                <a:latin typeface="Arial" panose="020B0604020202020204" pitchFamily="34" charset="0"/>
              </a:rPr>
              <a:t>Vision and Image Understanding, 83(3):236–274, 2001. </a:t>
            </a:r>
            <a:r>
              <a:rPr lang="en-US" sz="700" b="0" i="0" err="1">
                <a:effectLst/>
                <a:latin typeface="Arial" panose="020B0604020202020204" pitchFamily="34" charset="0"/>
              </a:rPr>
              <a:t>Accesat</a:t>
            </a:r>
            <a:r>
              <a:rPr lang="en-US" sz="700" b="0" i="0">
                <a:effectLst/>
                <a:latin typeface="Arial" panose="020B0604020202020204" pitchFamily="34" charset="0"/>
              </a:rPr>
              <a:t> 8 Mai 2022.</a:t>
            </a:r>
          </a:p>
          <a:p>
            <a:pPr>
              <a:lnSpc>
                <a:spcPct val="90000"/>
              </a:lnSpc>
            </a:pPr>
            <a:br>
              <a:rPr lang="en-US" sz="700"/>
            </a:br>
            <a:r>
              <a:rPr lang="en-US" sz="700" b="0" i="0" err="1">
                <a:effectLst/>
                <a:latin typeface="Arial" panose="020B0604020202020204" pitchFamily="34" charset="0"/>
              </a:rPr>
              <a:t>Hurieh</a:t>
            </a:r>
            <a:r>
              <a:rPr lang="en-US" sz="700" b="0" i="0">
                <a:effectLst/>
                <a:latin typeface="Arial" panose="020B0604020202020204" pitchFamily="34" charset="0"/>
              </a:rPr>
              <a:t> </a:t>
            </a:r>
            <a:r>
              <a:rPr lang="en-US" sz="700" b="0" i="0" err="1">
                <a:effectLst/>
                <a:latin typeface="Arial" panose="020B0604020202020204" pitchFamily="34" charset="0"/>
              </a:rPr>
              <a:t>Khalajzadeh</a:t>
            </a:r>
            <a:r>
              <a:rPr lang="en-US" sz="700" b="0" i="0">
                <a:effectLst/>
                <a:latin typeface="Arial" panose="020B0604020202020204" pitchFamily="34" charset="0"/>
              </a:rPr>
              <a:t>, Mohammad Mansouri, and Mohammad </a:t>
            </a:r>
            <a:r>
              <a:rPr lang="en-US" sz="700" b="0" i="0" err="1">
                <a:effectLst/>
                <a:latin typeface="Arial" panose="020B0604020202020204" pitchFamily="34" charset="0"/>
              </a:rPr>
              <a:t>Teshne</a:t>
            </a:r>
            <a:r>
              <a:rPr lang="en-US" sz="700" b="0" i="0">
                <a:effectLst/>
                <a:latin typeface="Arial" panose="020B0604020202020204" pitchFamily="34" charset="0"/>
              </a:rPr>
              <a:t>-</a:t>
            </a:r>
            <a:br>
              <a:rPr lang="en-US" sz="700"/>
            </a:br>
            <a:r>
              <a:rPr lang="en-US" sz="700" b="0" i="0" err="1">
                <a:effectLst/>
                <a:latin typeface="Arial" panose="020B0604020202020204" pitchFamily="34" charset="0"/>
              </a:rPr>
              <a:t>hlab</a:t>
            </a:r>
            <a:r>
              <a:rPr lang="en-US" sz="700" b="0" i="0">
                <a:effectLst/>
                <a:latin typeface="Arial" panose="020B0604020202020204" pitchFamily="34" charset="0"/>
              </a:rPr>
              <a:t>. Face recognition using convolutional neural network and simple</a:t>
            </a:r>
            <a:br>
              <a:rPr lang="en-US" sz="700"/>
            </a:br>
            <a:r>
              <a:rPr lang="en-US" sz="700" b="0" i="0">
                <a:effectLst/>
                <a:latin typeface="Arial" panose="020B0604020202020204" pitchFamily="34" charset="0"/>
              </a:rPr>
              <a:t>logistic classifier. 2014.</a:t>
            </a:r>
          </a:p>
          <a:p>
            <a:pPr>
              <a:lnSpc>
                <a:spcPct val="90000"/>
              </a:lnSpc>
            </a:pPr>
            <a:br>
              <a:rPr lang="en-US" sz="700"/>
            </a:br>
            <a:r>
              <a:rPr lang="en-US" sz="700" b="0" i="0" err="1">
                <a:effectLst/>
                <a:latin typeface="Arial" panose="020B0604020202020204" pitchFamily="34" charset="0"/>
              </a:rPr>
              <a:t>Sovantharith</a:t>
            </a:r>
            <a:r>
              <a:rPr lang="en-US" sz="700" b="0" i="0">
                <a:effectLst/>
                <a:latin typeface="Arial" panose="020B0604020202020204" pitchFamily="34" charset="0"/>
              </a:rPr>
              <a:t> Seng, Mahdi Nasrullah Al-Ameen, and Matthew Wright.</a:t>
            </a:r>
            <a:br>
              <a:rPr lang="en-US" sz="700"/>
            </a:br>
            <a:r>
              <a:rPr lang="en-US" sz="700" b="0" i="0">
                <a:effectLst/>
                <a:latin typeface="Arial" panose="020B0604020202020204" pitchFamily="34" charset="0"/>
              </a:rPr>
              <a:t>A first look into users’ perceptions of facial recognition in the physical</a:t>
            </a:r>
            <a:br>
              <a:rPr lang="en-US" sz="700"/>
            </a:br>
            <a:r>
              <a:rPr lang="en-US" sz="700" b="0" i="0">
                <a:effectLst/>
                <a:latin typeface="Arial" panose="020B0604020202020204" pitchFamily="34" charset="0"/>
              </a:rPr>
              <a:t>world. Computers Security, 105:102227, 2021. </a:t>
            </a:r>
            <a:r>
              <a:rPr lang="en-US" sz="700" b="0" i="0" err="1">
                <a:effectLst/>
                <a:latin typeface="Arial" panose="020B0604020202020204" pitchFamily="34" charset="0"/>
              </a:rPr>
              <a:t>Accesat</a:t>
            </a:r>
            <a:r>
              <a:rPr lang="en-US" sz="700" b="0" i="0">
                <a:effectLst/>
                <a:latin typeface="Arial" panose="020B0604020202020204" pitchFamily="34" charset="0"/>
              </a:rPr>
              <a:t> 5 Mai 2022.</a:t>
            </a:r>
          </a:p>
          <a:p>
            <a:pPr>
              <a:lnSpc>
                <a:spcPct val="90000"/>
              </a:lnSpc>
            </a:pPr>
            <a:br>
              <a:rPr lang="en-US" sz="700"/>
            </a:br>
            <a:r>
              <a:rPr lang="en-US" sz="700" b="0" i="0">
                <a:effectLst/>
                <a:latin typeface="Arial" panose="020B0604020202020204" pitchFamily="34" charset="0"/>
              </a:rPr>
              <a:t>Matthew Turk and Alex Pentland. Eigenfaces for recognition. Journal of</a:t>
            </a:r>
            <a:br>
              <a:rPr lang="en-US" sz="700"/>
            </a:br>
            <a:r>
              <a:rPr lang="en-US" sz="700" b="0" i="0">
                <a:effectLst/>
                <a:latin typeface="Arial" panose="020B0604020202020204" pitchFamily="34" charset="0"/>
              </a:rPr>
              <a:t>cognitive neuroscience, 3(1):71–86, 1991.</a:t>
            </a:r>
          </a:p>
          <a:p>
            <a:pPr>
              <a:lnSpc>
                <a:spcPct val="90000"/>
              </a:lnSpc>
            </a:pPr>
            <a:br>
              <a:rPr lang="en-US" sz="700"/>
            </a:br>
            <a:r>
              <a:rPr lang="en-US" sz="700" b="0" i="0">
                <a:effectLst/>
                <a:latin typeface="Arial" panose="020B0604020202020204" pitchFamily="34" charset="0"/>
              </a:rPr>
              <a:t>Paul Viola and Michael Jones. Rapid object detection using a boosted</a:t>
            </a:r>
            <a:br>
              <a:rPr lang="en-US" sz="700"/>
            </a:br>
            <a:r>
              <a:rPr lang="en-US" sz="700" b="0" i="0">
                <a:effectLst/>
                <a:latin typeface="Arial" panose="020B0604020202020204" pitchFamily="34" charset="0"/>
              </a:rPr>
              <a:t>cascade of simple features. In Proceedings of the 2001 IEEE computer so-</a:t>
            </a:r>
            <a:br>
              <a:rPr lang="en-US" sz="700"/>
            </a:br>
            <a:r>
              <a:rPr lang="en-US" sz="700" b="0" i="0" err="1">
                <a:effectLst/>
                <a:latin typeface="Arial" panose="020B0604020202020204" pitchFamily="34" charset="0"/>
              </a:rPr>
              <a:t>ciety</a:t>
            </a:r>
            <a:r>
              <a:rPr lang="en-US" sz="700" b="0" i="0">
                <a:effectLst/>
                <a:latin typeface="Arial" panose="020B0604020202020204" pitchFamily="34" charset="0"/>
              </a:rPr>
              <a:t> conference on computer vision and pattern recognition. CVPR 2001, </a:t>
            </a:r>
            <a:r>
              <a:rPr lang="en-US" sz="700" b="0" i="0" err="1">
                <a:effectLst/>
                <a:latin typeface="Arial" panose="020B0604020202020204" pitchFamily="34" charset="0"/>
              </a:rPr>
              <a:t>vo</a:t>
            </a:r>
            <a:r>
              <a:rPr lang="en-US" sz="700" b="0" i="0">
                <a:effectLst/>
                <a:latin typeface="Arial" panose="020B0604020202020204" pitchFamily="34" charset="0"/>
              </a:rPr>
              <a:t>-</a:t>
            </a:r>
            <a:br>
              <a:rPr lang="en-US" sz="700"/>
            </a:br>
            <a:r>
              <a:rPr lang="en-US" sz="700" b="0" i="0" err="1">
                <a:effectLst/>
                <a:latin typeface="Arial" panose="020B0604020202020204" pitchFamily="34" charset="0"/>
              </a:rPr>
              <a:t>lume</a:t>
            </a:r>
            <a:r>
              <a:rPr lang="en-US" sz="700" b="0" i="0">
                <a:effectLst/>
                <a:latin typeface="Arial" panose="020B0604020202020204" pitchFamily="34" charset="0"/>
              </a:rPr>
              <a:t> 1, pages I–I. </a:t>
            </a:r>
            <a:r>
              <a:rPr lang="en-US" sz="700" b="0" i="0" err="1">
                <a:effectLst/>
                <a:latin typeface="Arial" panose="020B0604020202020204" pitchFamily="34" charset="0"/>
              </a:rPr>
              <a:t>Ieee</a:t>
            </a:r>
            <a:r>
              <a:rPr lang="en-US" sz="700" b="0" i="0">
                <a:effectLst/>
                <a:latin typeface="Arial" panose="020B0604020202020204" pitchFamily="34" charset="0"/>
              </a:rPr>
              <a:t>, 2001.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4135213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F3B19-9213-6E0B-5E93-A1158863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Mulțumesc</a:t>
            </a:r>
            <a:r>
              <a:rPr lang="en-US" sz="6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!</a:t>
            </a:r>
            <a:br>
              <a:rPr lang="en-US" sz="6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66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Întrebări</a:t>
            </a:r>
            <a:r>
              <a:rPr lang="en-US" sz="6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0" name="Graphic 9" descr="Questions with solid fill">
            <a:extLst>
              <a:ext uri="{FF2B5EF4-FFF2-40B4-BE49-F238E27FC236}">
                <a16:creationId xmlns:a16="http://schemas.microsoft.com/office/drawing/2014/main" id="{B6F989C6-004D-2D69-6C06-FDF608CBB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9920" y="2575923"/>
            <a:ext cx="1786715" cy="17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6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5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0EAD4-EDB5-8AD5-55F7-37A6FBFE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Introducere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08FD-37E0-6906-F43C-72B529C0F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>
                <a:ea typeface="+mn-lt"/>
                <a:cs typeface="+mn-lt"/>
              </a:rPr>
              <a:t>Această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lucrare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studiază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folosirea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recunoașterii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faciale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pentru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gestiunea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prezențelor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într</a:t>
            </a:r>
            <a:r>
              <a:rPr lang="en-US" sz="1600" dirty="0">
                <a:ea typeface="+mn-lt"/>
                <a:cs typeface="+mn-lt"/>
              </a:rPr>
              <a:t>-o </a:t>
            </a:r>
            <a:r>
              <a:rPr lang="en-US" sz="1600" dirty="0" err="1">
                <a:ea typeface="+mn-lt"/>
                <a:cs typeface="+mn-lt"/>
              </a:rPr>
              <a:t>organizație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Gestionarea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prezențelor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este</a:t>
            </a:r>
            <a:r>
              <a:rPr lang="en-US" sz="1600" dirty="0">
                <a:ea typeface="+mn-lt"/>
                <a:cs typeface="+mn-lt"/>
              </a:rPr>
              <a:t> o </a:t>
            </a:r>
            <a:r>
              <a:rPr lang="en-US" sz="1600" dirty="0" err="1">
                <a:ea typeface="+mn-lt"/>
                <a:cs typeface="+mn-lt"/>
              </a:rPr>
              <a:t>sarcină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importantă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în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orice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instituție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Există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numeroase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metode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marcare</a:t>
            </a:r>
            <a:r>
              <a:rPr lang="en-US" sz="1600" dirty="0">
                <a:ea typeface="+mn-lt"/>
                <a:cs typeface="+mn-lt"/>
              </a:rPr>
              <a:t> a </a:t>
            </a:r>
            <a:r>
              <a:rPr lang="en-US" sz="1600" dirty="0" err="1">
                <a:ea typeface="+mn-lt"/>
                <a:cs typeface="+mn-lt"/>
              </a:rPr>
              <a:t>prezențelor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cele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mai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răspândite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fiind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folosirea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cartelelor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pontaj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sau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marcarea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manuală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Aceste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metode</a:t>
            </a:r>
            <a:r>
              <a:rPr lang="en-US" sz="1600" dirty="0">
                <a:ea typeface="+mn-lt"/>
                <a:cs typeface="+mn-lt"/>
              </a:rPr>
              <a:t> sunt </a:t>
            </a:r>
            <a:r>
              <a:rPr lang="en-US" sz="1600" dirty="0" err="1">
                <a:ea typeface="+mn-lt"/>
                <a:cs typeface="+mn-lt"/>
              </a:rPr>
              <a:t>consumatoare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timp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există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riscul</a:t>
            </a:r>
            <a:r>
              <a:rPr lang="en-US" sz="1600" dirty="0">
                <a:ea typeface="+mn-lt"/>
                <a:cs typeface="+mn-lt"/>
              </a:rPr>
              <a:t> de a </a:t>
            </a:r>
            <a:r>
              <a:rPr lang="en-US" sz="1600" dirty="0" err="1">
                <a:ea typeface="+mn-lt"/>
                <a:cs typeface="+mn-lt"/>
              </a:rPr>
              <a:t>apărea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erori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600" err="1">
                <a:ea typeface="+mn-lt"/>
                <a:cs typeface="+mn-lt"/>
              </a:rPr>
              <a:t>Folosirea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recunoașterii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faciale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pentru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gestiunea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prezențelor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este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una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dintre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cele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mai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eficiente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metode</a:t>
            </a:r>
            <a:r>
              <a:rPr lang="en-US" sz="1600" dirty="0">
                <a:ea typeface="+mn-lt"/>
                <a:cs typeface="+mn-lt"/>
              </a:rPr>
              <a:t>. Este </a:t>
            </a:r>
            <a:r>
              <a:rPr lang="en-US" sz="1600" err="1">
                <a:ea typeface="+mn-lt"/>
                <a:cs typeface="+mn-lt"/>
              </a:rPr>
              <a:t>cea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mai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rapidă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metodă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riscul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apariției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erorilor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este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mai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scăzut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decât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în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cazul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celorlalte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metode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263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AC1B9-BB29-2673-EF5B-5D69FA8A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Obiective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423C-6425-E685-6DDD-842816F2E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Scopul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lucrării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este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studierea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și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compararea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mai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multor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algoritmi</a:t>
            </a:r>
            <a:r>
              <a:rPr lang="en-US" dirty="0">
                <a:ea typeface="+mj-lt"/>
                <a:cs typeface="+mj-lt"/>
              </a:rPr>
              <a:t> de </a:t>
            </a:r>
            <a:r>
              <a:rPr lang="en-US" dirty="0" err="1">
                <a:ea typeface="+mj-lt"/>
                <a:cs typeface="+mj-lt"/>
              </a:rPr>
              <a:t>recunoaștere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facială</a:t>
            </a:r>
            <a:r>
              <a:rPr lang="en-US" dirty="0">
                <a:ea typeface="+mj-lt"/>
                <a:cs typeface="+mj-lt"/>
              </a:rPr>
              <a:t> din </a:t>
            </a:r>
            <a:r>
              <a:rPr lang="en-US" dirty="0" err="1">
                <a:ea typeface="+mj-lt"/>
                <a:cs typeface="+mj-lt"/>
              </a:rPr>
              <a:t>punct</a:t>
            </a:r>
            <a:r>
              <a:rPr lang="en-US" dirty="0">
                <a:ea typeface="+mj-lt"/>
                <a:cs typeface="+mj-lt"/>
              </a:rPr>
              <a:t> de </a:t>
            </a:r>
            <a:r>
              <a:rPr lang="en-US" dirty="0" err="1">
                <a:ea typeface="+mj-lt"/>
                <a:cs typeface="+mj-lt"/>
              </a:rPr>
              <a:t>vedere</a:t>
            </a:r>
            <a:r>
              <a:rPr lang="en-US" dirty="0">
                <a:ea typeface="+mj-lt"/>
                <a:cs typeface="+mj-lt"/>
              </a:rPr>
              <a:t> al </a:t>
            </a:r>
            <a:r>
              <a:rPr lang="en-US" dirty="0" err="1">
                <a:ea typeface="+mj-lt"/>
                <a:cs typeface="+mj-lt"/>
              </a:rPr>
              <a:t>timpului</a:t>
            </a:r>
            <a:r>
              <a:rPr lang="en-US" dirty="0">
                <a:ea typeface="+mj-lt"/>
                <a:cs typeface="+mj-lt"/>
              </a:rPr>
              <a:t> de </a:t>
            </a:r>
            <a:r>
              <a:rPr lang="en-US" dirty="0" err="1">
                <a:ea typeface="+mj-lt"/>
                <a:cs typeface="+mj-lt"/>
              </a:rPr>
              <a:t>execuție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șial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acurateței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și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alegerea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celei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mai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bune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soluții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pentru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problema</a:t>
            </a:r>
            <a:r>
              <a:rPr lang="en-US" dirty="0">
                <a:ea typeface="+mj-lt"/>
                <a:cs typeface="+mj-lt"/>
              </a:rPr>
              <a:t>  </a:t>
            </a:r>
            <a:r>
              <a:rPr lang="en-US" dirty="0" err="1">
                <a:ea typeface="+mj-lt"/>
                <a:cs typeface="+mj-lt"/>
              </a:rPr>
              <a:t>gestionării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prezențelor</a:t>
            </a:r>
            <a:r>
              <a:rPr lang="en-US" dirty="0">
                <a:ea typeface="+mj-lt"/>
                <a:cs typeface="+mj-lt"/>
              </a:rPr>
              <a:t>. </a:t>
            </a:r>
            <a:r>
              <a:rPr lang="en-US" dirty="0" err="1">
                <a:ea typeface="+mj-lt"/>
                <a:cs typeface="+mj-lt"/>
              </a:rPr>
              <a:t>Atenția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va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cădea</a:t>
            </a:r>
            <a:r>
              <a:rPr lang="en-US" dirty="0">
                <a:ea typeface="+mj-lt"/>
                <a:cs typeface="+mj-lt"/>
              </a:rPr>
              <a:t> pe </a:t>
            </a:r>
            <a:r>
              <a:rPr lang="en-US" dirty="0" err="1">
                <a:ea typeface="+mj-lt"/>
                <a:cs typeface="+mj-lt"/>
              </a:rPr>
              <a:t>algoritmii</a:t>
            </a:r>
            <a:r>
              <a:rPr lang="en-US" dirty="0">
                <a:ea typeface="+mj-lt"/>
                <a:cs typeface="+mj-lt"/>
              </a:rPr>
              <a:t> Eigenfaces, </a:t>
            </a:r>
            <a:r>
              <a:rPr lang="en-US" dirty="0" err="1">
                <a:ea typeface="+mj-lt"/>
                <a:cs typeface="+mj-lt"/>
              </a:rPr>
              <a:t>Fisherfaces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dirty="0" err="1">
                <a:ea typeface="+mj-lt"/>
                <a:cs typeface="+mj-lt"/>
              </a:rPr>
              <a:t>metoda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histogramelor</a:t>
            </a:r>
            <a:r>
              <a:rPr lang="en-US" dirty="0">
                <a:ea typeface="+mj-lt"/>
                <a:cs typeface="+mj-lt"/>
              </a:rPr>
              <a:t> cu </a:t>
            </a:r>
            <a:r>
              <a:rPr lang="en-US" dirty="0" err="1">
                <a:ea typeface="+mj-lt"/>
                <a:cs typeface="+mj-lt"/>
              </a:rPr>
              <a:t>modele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binare</a:t>
            </a:r>
            <a:r>
              <a:rPr lang="en-US" dirty="0">
                <a:ea typeface="+mj-lt"/>
                <a:cs typeface="+mj-lt"/>
              </a:rPr>
              <a:t> locale (LBPH) </a:t>
            </a:r>
            <a:r>
              <a:rPr lang="en-US" dirty="0" err="1">
                <a:ea typeface="+mj-lt"/>
                <a:cs typeface="+mj-lt"/>
              </a:rPr>
              <a:t>și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rețelele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neuronale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convoluționale</a:t>
            </a:r>
            <a:r>
              <a:rPr lang="en-US" dirty="0">
                <a:ea typeface="+mj-lt"/>
                <a:cs typeface="+mj-lt"/>
              </a:rPr>
              <a:t> (CNN).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62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B8D2C-4FA2-B180-430F-1942AB94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Istoria recunoașterii faciale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CA0B-32B6-76FB-A7D7-ED50AF1A1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 err="1">
                <a:ea typeface="+mj-lt"/>
                <a:cs typeface="+mj-lt"/>
              </a:rPr>
              <a:t>Măsurătorile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manuale</a:t>
            </a:r>
            <a:r>
              <a:rPr lang="en-US" dirty="0">
                <a:ea typeface="+mj-lt"/>
                <a:cs typeface="+mj-lt"/>
              </a:rPr>
              <a:t> ale </a:t>
            </a:r>
            <a:r>
              <a:rPr lang="en-US" dirty="0" err="1">
                <a:ea typeface="+mj-lt"/>
                <a:cs typeface="+mj-lt"/>
              </a:rPr>
              <a:t>lui</a:t>
            </a:r>
            <a:r>
              <a:rPr lang="en-US" dirty="0">
                <a:ea typeface="+mj-lt"/>
                <a:cs typeface="+mj-lt"/>
              </a:rPr>
              <a:t> Bledsoe (</a:t>
            </a:r>
            <a:r>
              <a:rPr lang="en-US" dirty="0" err="1">
                <a:ea typeface="+mj-lt"/>
                <a:cs typeface="+mj-lt"/>
              </a:rPr>
              <a:t>anii</a:t>
            </a:r>
            <a:r>
              <a:rPr lang="en-US" dirty="0">
                <a:ea typeface="+mj-lt"/>
                <a:cs typeface="+mj-lt"/>
              </a:rPr>
              <a:t> 60)</a:t>
            </a:r>
            <a:endParaRPr lang="en-US" dirty="0"/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dirty="0" err="1"/>
              <a:t>Progrese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preciziei</a:t>
            </a:r>
            <a:r>
              <a:rPr lang="en-US" dirty="0"/>
              <a:t> </a:t>
            </a:r>
            <a:r>
              <a:rPr lang="en-US" dirty="0" err="1"/>
              <a:t>recunoașterii</a:t>
            </a:r>
            <a:r>
              <a:rPr lang="en-US" dirty="0"/>
              <a:t> </a:t>
            </a:r>
            <a:r>
              <a:rPr lang="en-US" dirty="0" err="1"/>
              <a:t>faciale</a:t>
            </a:r>
            <a:r>
              <a:rPr lang="en-US" dirty="0"/>
              <a:t> (</a:t>
            </a:r>
            <a:r>
              <a:rPr lang="en-US" dirty="0" err="1"/>
              <a:t>anii</a:t>
            </a:r>
            <a:r>
              <a:rPr lang="en-US" dirty="0"/>
              <a:t> 70)</a:t>
            </a: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dirty="0"/>
              <a:t>Algebra </a:t>
            </a:r>
            <a:r>
              <a:rPr lang="en-US" dirty="0" err="1"/>
              <a:t>liniară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recunoașterea</a:t>
            </a:r>
            <a:r>
              <a:rPr lang="en-US" dirty="0"/>
              <a:t> </a:t>
            </a:r>
            <a:r>
              <a:rPr lang="en-US" dirty="0" err="1"/>
              <a:t>facială</a:t>
            </a:r>
            <a:r>
              <a:rPr lang="en-US" dirty="0"/>
              <a:t> (1988)</a:t>
            </a: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dirty="0" err="1"/>
              <a:t>Programul</a:t>
            </a:r>
            <a:r>
              <a:rPr lang="en-US" dirty="0"/>
              <a:t> FERET (</a:t>
            </a:r>
            <a:r>
              <a:rPr lang="en-US" dirty="0" err="1"/>
              <a:t>începutul</a:t>
            </a:r>
            <a:r>
              <a:rPr lang="en-US" dirty="0"/>
              <a:t> </a:t>
            </a:r>
            <a:r>
              <a:rPr lang="en-US" dirty="0" err="1"/>
              <a:t>anilor</a:t>
            </a:r>
            <a:r>
              <a:rPr lang="en-US" dirty="0"/>
              <a:t> 90)</a:t>
            </a: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dirty="0">
                <a:ea typeface="+mj-lt"/>
                <a:cs typeface="+mj-lt"/>
              </a:rPr>
              <a:t>Super Bowl XXXV (2002)</a:t>
            </a:r>
            <a:endParaRPr lang="en-US" dirty="0"/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recunoașterii</a:t>
            </a:r>
            <a:r>
              <a:rPr lang="en-US" dirty="0"/>
              <a:t> </a:t>
            </a:r>
            <a:r>
              <a:rPr lang="en-US" dirty="0" err="1"/>
              <a:t>faciale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Social Media (2010)</a:t>
            </a: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Osama Bin Laden (2011)</a:t>
            </a: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recunoașterii</a:t>
            </a:r>
            <a:r>
              <a:rPr lang="en-US" dirty="0"/>
              <a:t> </a:t>
            </a:r>
            <a:r>
              <a:rPr lang="en-US" dirty="0" err="1"/>
              <a:t>faciale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viața</a:t>
            </a:r>
            <a:r>
              <a:rPr lang="en-US" dirty="0"/>
              <a:t> de zi cu zi, iPhone X (2017)</a:t>
            </a:r>
          </a:p>
          <a:p>
            <a:pPr>
              <a:buClr>
                <a:srgbClr val="F7F7F7"/>
              </a:buClr>
              <a:buFont typeface="Arial" charset="2"/>
              <a:buChar char="•"/>
            </a:pPr>
            <a:endParaRPr lang="en-US" dirty="0"/>
          </a:p>
          <a:p>
            <a:pPr>
              <a:buClr>
                <a:srgbClr val="F7F7F7"/>
              </a:buClr>
              <a:buFont typeface="Arial" charset="2"/>
              <a:buChar char="•"/>
            </a:pPr>
            <a:endParaRPr lang="en-US" dirty="0"/>
          </a:p>
          <a:p>
            <a:pPr>
              <a:buClr>
                <a:srgbClr val="F7F7F7"/>
              </a:buClr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3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B2129-6A76-8CCE-3078-E7DA0F9C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sz="3900">
                <a:solidFill>
                  <a:srgbClr val="FFFFFF"/>
                </a:solidFill>
                <a:ea typeface="+mj-lt"/>
                <a:cs typeface="+mj-lt"/>
              </a:rPr>
              <a:t>Cum funcționează recunoașterea</a:t>
            </a:r>
            <a:br>
              <a:rPr lang="en-US" sz="39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3900">
                <a:solidFill>
                  <a:srgbClr val="FFFFFF"/>
                </a:solidFill>
                <a:ea typeface="+mj-lt"/>
                <a:cs typeface="+mj-lt"/>
              </a:rPr>
              <a:t>facială?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29BF35F-3BFE-045E-6D6A-EFF80E506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775" y="2565191"/>
            <a:ext cx="8399452" cy="348487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5AC588-49F1-BF3F-26F8-828E458A1778}"/>
              </a:ext>
            </a:extLst>
          </p:cNvPr>
          <p:cNvSpPr txBox="1"/>
          <p:nvPr/>
        </p:nvSpPr>
        <p:spPr>
          <a:xfrm>
            <a:off x="3993715" y="3064702"/>
            <a:ext cx="42150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recunoaștere</a:t>
            </a:r>
            <a:r>
              <a:rPr lang="en-US" dirty="0"/>
              <a:t> </a:t>
            </a:r>
            <a:r>
              <a:rPr lang="en-US" dirty="0" err="1"/>
              <a:t>facială</a:t>
            </a:r>
          </a:p>
        </p:txBody>
      </p:sp>
    </p:spTree>
    <p:extLst>
      <p:ext uri="{BB962C8B-B14F-4D97-AF65-F5344CB8AC3E}">
        <p14:creationId xmlns:p14="http://schemas.microsoft.com/office/powerpoint/2010/main" val="547825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F727C-AF34-8836-C24C-CD981F965181}"/>
              </a:ext>
            </a:extLst>
          </p:cNvPr>
          <p:cNvSpPr txBox="1"/>
          <p:nvPr/>
        </p:nvSpPr>
        <p:spPr>
          <a:xfrm>
            <a:off x="757825" y="569934"/>
            <a:ext cx="789974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>
                <a:ea typeface="+mn-lt"/>
                <a:cs typeface="+mn-lt"/>
              </a:rPr>
              <a:t>Detectarea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facială</a:t>
            </a:r>
            <a:endParaRPr lang="en-US" sz="2400" dirty="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Clasificatorul</a:t>
            </a:r>
            <a:r>
              <a:rPr lang="en-US" sz="2400" dirty="0">
                <a:ea typeface="+mn-lt"/>
                <a:cs typeface="+mn-lt"/>
              </a:rPr>
              <a:t> Haar-Cascade (HCC)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err="1"/>
              <a:t>Histograma</a:t>
            </a:r>
            <a:r>
              <a:rPr lang="en-US" sz="2400" dirty="0"/>
              <a:t> </a:t>
            </a:r>
            <a:r>
              <a:rPr lang="en-US" sz="2400" dirty="0" err="1"/>
              <a:t>gradienților</a:t>
            </a:r>
            <a:r>
              <a:rPr lang="en-US" sz="2400" dirty="0"/>
              <a:t> </a:t>
            </a:r>
            <a:r>
              <a:rPr lang="en-US" sz="2400" dirty="0" err="1"/>
              <a:t>orientați</a:t>
            </a:r>
            <a:r>
              <a:rPr lang="en-US" sz="2400" dirty="0"/>
              <a:t> (HOG)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Preprocesarea</a:t>
            </a:r>
            <a:r>
              <a:rPr lang="en-US" sz="2400" dirty="0"/>
              <a:t> </a:t>
            </a:r>
            <a:r>
              <a:rPr lang="en-US" sz="2400" dirty="0" err="1"/>
              <a:t>imaginilor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err="1"/>
              <a:t>Extragerea</a:t>
            </a:r>
            <a:r>
              <a:rPr lang="en-US" sz="2400" dirty="0"/>
              <a:t> </a:t>
            </a:r>
            <a:r>
              <a:rPr lang="en-US" sz="2400" dirty="0" err="1"/>
              <a:t>trăsăturilor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identificarea</a:t>
            </a:r>
            <a:r>
              <a:rPr lang="en-US" sz="2400" dirty="0"/>
              <a:t> </a:t>
            </a:r>
            <a:r>
              <a:rPr lang="en-US" sz="2400" dirty="0" err="1"/>
              <a:t>persoanei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Eigenfaces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/>
              <a:t>Fisherfaces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err="1"/>
              <a:t>Histograme</a:t>
            </a:r>
            <a:r>
              <a:rPr lang="en-US" sz="2400" dirty="0"/>
              <a:t> cu </a:t>
            </a:r>
            <a:r>
              <a:rPr lang="en-US" sz="2400" err="1"/>
              <a:t>modele</a:t>
            </a:r>
            <a:r>
              <a:rPr lang="en-US" sz="2400" dirty="0"/>
              <a:t> </a:t>
            </a:r>
            <a:r>
              <a:rPr lang="en-US" sz="2400" err="1"/>
              <a:t>binare</a:t>
            </a:r>
            <a:r>
              <a:rPr lang="en-US" sz="2400" dirty="0"/>
              <a:t> locale (LBPH)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err="1"/>
              <a:t>Rețele</a:t>
            </a:r>
            <a:r>
              <a:rPr lang="en-US" sz="2400" dirty="0"/>
              <a:t> </a:t>
            </a:r>
            <a:r>
              <a:rPr lang="en-US" sz="2400" err="1"/>
              <a:t>neuronale</a:t>
            </a:r>
            <a:r>
              <a:rPr lang="en-US" sz="2400" dirty="0"/>
              <a:t> </a:t>
            </a:r>
            <a:r>
              <a:rPr lang="en-US" sz="2400" err="1"/>
              <a:t>convoluționale</a:t>
            </a:r>
            <a:r>
              <a:rPr lang="en-US" sz="2400" dirty="0"/>
              <a:t> (CNN)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8001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8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9" name="Picture 20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0" name="Oval 22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" name="Picture 24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2" name="Picture 26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3" name="Rectangle 28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620E3-EA72-1C24-C730-D66E06A8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4910160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/>
              <a:t>Studiu comparativ al algoritmilor de recunoaștere facială</a:t>
            </a:r>
          </a:p>
        </p:txBody>
      </p:sp>
      <p:sp>
        <p:nvSpPr>
          <p:cNvPr id="54" name="Freeform: Shape 30">
            <a:extLst>
              <a:ext uri="{FF2B5EF4-FFF2-40B4-BE49-F238E27FC236}">
                <a16:creationId xmlns:a16="http://schemas.microsoft.com/office/drawing/2014/main" id="{BC9CB508-FF90-4201-B852-19409B06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5" y="480824"/>
            <a:ext cx="6858001" cy="5896353"/>
          </a:xfrm>
          <a:custGeom>
            <a:avLst/>
            <a:gdLst>
              <a:gd name="connsiteX0" fmla="*/ 6858001 w 6858001"/>
              <a:gd name="connsiteY0" fmla="*/ 1177 h 5896353"/>
              <a:gd name="connsiteX1" fmla="*/ 6858001 w 6858001"/>
              <a:gd name="connsiteY1" fmla="*/ 1344715 h 5896353"/>
              <a:gd name="connsiteX2" fmla="*/ 6858000 w 6858001"/>
              <a:gd name="connsiteY2" fmla="*/ 1344715 h 5896353"/>
              <a:gd name="connsiteX3" fmla="*/ 6858000 w 6858001"/>
              <a:gd name="connsiteY3" fmla="*/ 5896353 h 5896353"/>
              <a:gd name="connsiteX4" fmla="*/ 0 w 6858001"/>
              <a:gd name="connsiteY4" fmla="*/ 5896352 h 5896353"/>
              <a:gd name="connsiteX5" fmla="*/ 0 w 6858001"/>
              <a:gd name="connsiteY5" fmla="*/ 904460 h 5896353"/>
              <a:gd name="connsiteX6" fmla="*/ 1 w 6858001"/>
              <a:gd name="connsiteY6" fmla="*/ 904460 h 5896353"/>
              <a:gd name="connsiteX7" fmla="*/ 1 w 6858001"/>
              <a:gd name="connsiteY7" fmla="*/ 0 h 5896353"/>
              <a:gd name="connsiteX8" fmla="*/ 40463 w 6858001"/>
              <a:gd name="connsiteY8" fmla="*/ 5883 h 5896353"/>
              <a:gd name="connsiteX9" fmla="*/ 159107 w 6858001"/>
              <a:gd name="connsiteY9" fmla="*/ 23196 h 5896353"/>
              <a:gd name="connsiteX10" fmla="*/ 245518 w 6858001"/>
              <a:gd name="connsiteY10" fmla="*/ 35299 h 5896353"/>
              <a:gd name="connsiteX11" fmla="*/ 348388 w 6858001"/>
              <a:gd name="connsiteY11" fmla="*/ 48073 h 5896353"/>
              <a:gd name="connsiteX12" fmla="*/ 470460 w 6858001"/>
              <a:gd name="connsiteY12" fmla="*/ 63369 h 5896353"/>
              <a:gd name="connsiteX13" fmla="*/ 605563 w 6858001"/>
              <a:gd name="connsiteY13" fmla="*/ 79506 h 5896353"/>
              <a:gd name="connsiteX14" fmla="*/ 757810 w 6858001"/>
              <a:gd name="connsiteY14" fmla="*/ 96483 h 5896353"/>
              <a:gd name="connsiteX15" fmla="*/ 923774 w 6858001"/>
              <a:gd name="connsiteY15" fmla="*/ 114469 h 5896353"/>
              <a:gd name="connsiteX16" fmla="*/ 1104139 w 6858001"/>
              <a:gd name="connsiteY16" fmla="*/ 132454 h 5896353"/>
              <a:gd name="connsiteX17" fmla="*/ 1296163 w 6858001"/>
              <a:gd name="connsiteY17" fmla="*/ 150776 h 5896353"/>
              <a:gd name="connsiteX18" fmla="*/ 1503275 w 6858001"/>
              <a:gd name="connsiteY18" fmla="*/ 167753 h 5896353"/>
              <a:gd name="connsiteX19" fmla="*/ 1719988 w 6858001"/>
              <a:gd name="connsiteY19" fmla="*/ 184058 h 5896353"/>
              <a:gd name="connsiteX20" fmla="*/ 1949045 w 6858001"/>
              <a:gd name="connsiteY20" fmla="*/ 198849 h 5896353"/>
              <a:gd name="connsiteX21" fmla="*/ 2187703 w 6858001"/>
              <a:gd name="connsiteY21" fmla="*/ 212969 h 5896353"/>
              <a:gd name="connsiteX22" fmla="*/ 2436649 w 6858001"/>
              <a:gd name="connsiteY22" fmla="*/ 226248 h 5896353"/>
              <a:gd name="connsiteX23" fmla="*/ 2564208 w 6858001"/>
              <a:gd name="connsiteY23" fmla="*/ 230955 h 5896353"/>
              <a:gd name="connsiteX24" fmla="*/ 2694509 w 6858001"/>
              <a:gd name="connsiteY24" fmla="*/ 236165 h 5896353"/>
              <a:gd name="connsiteX25" fmla="*/ 2826868 w 6858001"/>
              <a:gd name="connsiteY25" fmla="*/ 241040 h 5896353"/>
              <a:gd name="connsiteX26" fmla="*/ 2959914 w 6858001"/>
              <a:gd name="connsiteY26" fmla="*/ 244234 h 5896353"/>
              <a:gd name="connsiteX27" fmla="*/ 3095702 w 6858001"/>
              <a:gd name="connsiteY27" fmla="*/ 247091 h 5896353"/>
              <a:gd name="connsiteX28" fmla="*/ 3232862 w 6858001"/>
              <a:gd name="connsiteY28" fmla="*/ 250117 h 5896353"/>
              <a:gd name="connsiteX29" fmla="*/ 3372765 w 6858001"/>
              <a:gd name="connsiteY29" fmla="*/ 252134 h 5896353"/>
              <a:gd name="connsiteX30" fmla="*/ 3514040 w 6858001"/>
              <a:gd name="connsiteY30" fmla="*/ 252134 h 5896353"/>
              <a:gd name="connsiteX31" fmla="*/ 3656686 w 6858001"/>
              <a:gd name="connsiteY31" fmla="*/ 253142 h 5896353"/>
              <a:gd name="connsiteX32" fmla="*/ 3800704 w 6858001"/>
              <a:gd name="connsiteY32" fmla="*/ 252134 h 5896353"/>
              <a:gd name="connsiteX33" fmla="*/ 3946780 w 6858001"/>
              <a:gd name="connsiteY33" fmla="*/ 250117 h 5896353"/>
              <a:gd name="connsiteX34" fmla="*/ 4092855 w 6858001"/>
              <a:gd name="connsiteY34" fmla="*/ 248268 h 5896353"/>
              <a:gd name="connsiteX35" fmla="*/ 4240988 w 6858001"/>
              <a:gd name="connsiteY35" fmla="*/ 244234 h 5896353"/>
              <a:gd name="connsiteX36" fmla="*/ 4390492 w 6858001"/>
              <a:gd name="connsiteY36" fmla="*/ 240032 h 5896353"/>
              <a:gd name="connsiteX37" fmla="*/ 4539997 w 6858001"/>
              <a:gd name="connsiteY37" fmla="*/ 235157 h 5896353"/>
              <a:gd name="connsiteX38" fmla="*/ 4690873 w 6858001"/>
              <a:gd name="connsiteY38" fmla="*/ 228266 h 5896353"/>
              <a:gd name="connsiteX39" fmla="*/ 4843120 w 6858001"/>
              <a:gd name="connsiteY39" fmla="*/ 220029 h 5896353"/>
              <a:gd name="connsiteX40" fmla="*/ 4996054 w 6858001"/>
              <a:gd name="connsiteY40" fmla="*/ 212129 h 5896353"/>
              <a:gd name="connsiteX41" fmla="*/ 5148987 w 6858001"/>
              <a:gd name="connsiteY41" fmla="*/ 202044 h 5896353"/>
              <a:gd name="connsiteX42" fmla="*/ 5303978 w 6858001"/>
              <a:gd name="connsiteY42" fmla="*/ 189941 h 5896353"/>
              <a:gd name="connsiteX43" fmla="*/ 5456911 w 6858001"/>
              <a:gd name="connsiteY43" fmla="*/ 177839 h 5896353"/>
              <a:gd name="connsiteX44" fmla="*/ 5612588 w 6858001"/>
              <a:gd name="connsiteY44" fmla="*/ 163887 h 5896353"/>
              <a:gd name="connsiteX45" fmla="*/ 5768950 w 6858001"/>
              <a:gd name="connsiteY45" fmla="*/ 148591 h 5896353"/>
              <a:gd name="connsiteX46" fmla="*/ 5923255 w 6858001"/>
              <a:gd name="connsiteY46" fmla="*/ 132455 h 5896353"/>
              <a:gd name="connsiteX47" fmla="*/ 6079618 w 6858001"/>
              <a:gd name="connsiteY47" fmla="*/ 113629 h 5896353"/>
              <a:gd name="connsiteX48" fmla="*/ 6235294 w 6858001"/>
              <a:gd name="connsiteY48" fmla="*/ 93458 h 5896353"/>
              <a:gd name="connsiteX49" fmla="*/ 6391657 w 6858001"/>
              <a:gd name="connsiteY49" fmla="*/ 73455 h 5896353"/>
              <a:gd name="connsiteX50" fmla="*/ 6547333 w 6858001"/>
              <a:gd name="connsiteY50" fmla="*/ 50091 h 5896353"/>
              <a:gd name="connsiteX51" fmla="*/ 6702324 w 6858001"/>
              <a:gd name="connsiteY51" fmla="*/ 26222 h 589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3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3"/>
                </a:lnTo>
                <a:lnTo>
                  <a:pt x="0" y="5896352"/>
                </a:lnTo>
                <a:lnTo>
                  <a:pt x="0" y="904460"/>
                </a:lnTo>
                <a:lnTo>
                  <a:pt x="1" y="904460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" name="Freeform 8">
            <a:extLst>
              <a:ext uri="{FF2B5EF4-FFF2-40B4-BE49-F238E27FC236}">
                <a16:creationId xmlns:a16="http://schemas.microsoft.com/office/drawing/2014/main" id="{67B72EB2-444A-42B0-BE12-6EA274B22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34">
            <a:extLst>
              <a:ext uri="{FF2B5EF4-FFF2-40B4-BE49-F238E27FC236}">
                <a16:creationId xmlns:a16="http://schemas.microsoft.com/office/drawing/2014/main" id="{769CD228-D5CA-4C29-A9D1-4C919760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663E078-D48D-0274-2E9A-E902288633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3628" y="1266165"/>
            <a:ext cx="5346483" cy="1526606"/>
          </a:xfrm>
          <a:prstGeom prst="rect">
            <a:avLst/>
          </a:prstGeom>
          <a:effectLst/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1B37EB2A-6889-FEDB-3AF7-1F5A7DD46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8011" y="3000937"/>
            <a:ext cx="5283853" cy="1491054"/>
          </a:xfrm>
          <a:prstGeom prst="rect">
            <a:avLst/>
          </a:prstGeom>
          <a:effectLst/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099A9B8C-038B-0E0F-3FC9-60FBD03F03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5336" y="4774560"/>
            <a:ext cx="5189908" cy="1483716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455585-A827-9716-B064-D9144107917B}"/>
              </a:ext>
            </a:extLst>
          </p:cNvPr>
          <p:cNvSpPr txBox="1"/>
          <p:nvPr/>
        </p:nvSpPr>
        <p:spPr>
          <a:xfrm>
            <a:off x="6937333" y="2668044"/>
            <a:ext cx="910015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5 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indiviz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imaginile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antrenament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și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imaginile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 de test au 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aceeași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luminozitate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355C7-C3AC-A4C3-A680-D7E55A4FFA12}"/>
              </a:ext>
            </a:extLst>
          </p:cNvPr>
          <p:cNvSpPr txBox="1"/>
          <p:nvPr/>
        </p:nvSpPr>
        <p:spPr>
          <a:xfrm>
            <a:off x="6937332" y="4369496"/>
            <a:ext cx="910015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5 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indiviz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imaginile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antrenament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și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imaginile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 de test au 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luminozități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diferite</a:t>
            </a:r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542232-9F11-D203-ECE7-C6F5CBE669B2}"/>
              </a:ext>
            </a:extLst>
          </p:cNvPr>
          <p:cNvSpPr txBox="1"/>
          <p:nvPr/>
        </p:nvSpPr>
        <p:spPr>
          <a:xfrm>
            <a:off x="6937332" y="6144016"/>
            <a:ext cx="910015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10 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indiviz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imaginile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antrenament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și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imaginile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 de test au 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luminozități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+mn-lt"/>
                <a:cs typeface="+mn-lt"/>
              </a:rPr>
              <a:t>diferite</a:t>
            </a:r>
            <a:endParaRPr lang="en-US" sz="10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02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8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9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0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1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18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DDDA7-9C8B-2D2B-A0CC-C4AA1EE1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311" y="1760951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IntAttend - gestionarea prezențelor cu ajutorul recunoașterii faciale</a:t>
            </a:r>
          </a:p>
        </p:txBody>
      </p:sp>
      <p:sp>
        <p:nvSpPr>
          <p:cNvPr id="53" name="Rectangle 20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024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4948-4612-B367-7D5F-89B40224F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j-lt"/>
                <a:cs typeface="+mj-lt"/>
              </a:rPr>
              <a:t>IntAttend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este</a:t>
            </a:r>
            <a:r>
              <a:rPr lang="en-US" dirty="0">
                <a:ea typeface="+mj-lt"/>
                <a:cs typeface="+mj-lt"/>
              </a:rPr>
              <a:t> un </a:t>
            </a:r>
            <a:r>
              <a:rPr lang="en-US" dirty="0" err="1">
                <a:ea typeface="+mj-lt"/>
                <a:cs typeface="+mj-lt"/>
              </a:rPr>
              <a:t>sistem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inteligent</a:t>
            </a:r>
            <a:r>
              <a:rPr lang="en-US" dirty="0">
                <a:ea typeface="+mj-lt"/>
                <a:cs typeface="+mj-lt"/>
              </a:rPr>
              <a:t> de </a:t>
            </a:r>
            <a:r>
              <a:rPr lang="en-US" dirty="0" err="1">
                <a:ea typeface="+mj-lt"/>
                <a:cs typeface="+mj-lt"/>
              </a:rPr>
              <a:t>gestionare</a:t>
            </a:r>
            <a:r>
              <a:rPr lang="en-US" dirty="0">
                <a:ea typeface="+mj-lt"/>
                <a:cs typeface="+mj-lt"/>
              </a:rPr>
              <a:t> a </a:t>
            </a:r>
            <a:r>
              <a:rPr lang="en-US" dirty="0" err="1">
                <a:ea typeface="+mj-lt"/>
                <a:cs typeface="+mj-lt"/>
              </a:rPr>
              <a:t>prezențelor</a:t>
            </a:r>
            <a:r>
              <a:rPr lang="en-US" dirty="0">
                <a:ea typeface="+mj-lt"/>
                <a:cs typeface="+mj-lt"/>
              </a:rPr>
              <a:t> cu </a:t>
            </a:r>
            <a:r>
              <a:rPr lang="en-US" dirty="0" err="1">
                <a:ea typeface="+mj-lt"/>
                <a:cs typeface="+mj-lt"/>
              </a:rPr>
              <a:t>ajutorul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recunoașterii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faciale</a:t>
            </a:r>
            <a:r>
              <a:rPr lang="en-US" dirty="0">
                <a:ea typeface="+mj-lt"/>
                <a:cs typeface="+mj-lt"/>
              </a:rPr>
              <a:t>. </a:t>
            </a:r>
            <a:r>
              <a:rPr lang="en-US" dirty="0" err="1">
                <a:ea typeface="+mj-lt"/>
                <a:cs typeface="+mj-lt"/>
              </a:rPr>
              <a:t>Scopul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acestui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sistem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este</a:t>
            </a:r>
            <a:r>
              <a:rPr lang="en-US" dirty="0">
                <a:ea typeface="+mj-lt"/>
                <a:cs typeface="+mj-lt"/>
              </a:rPr>
              <a:t> de a reduce </a:t>
            </a:r>
            <a:r>
              <a:rPr lang="en-US" dirty="0" err="1">
                <a:ea typeface="+mj-lt"/>
                <a:cs typeface="+mj-lt"/>
              </a:rPr>
              <a:t>erorile</a:t>
            </a:r>
            <a:r>
              <a:rPr lang="en-US" dirty="0">
                <a:ea typeface="+mj-lt"/>
                <a:cs typeface="+mj-lt"/>
              </a:rPr>
              <a:t> care apar </a:t>
            </a:r>
            <a:r>
              <a:rPr lang="en-US" dirty="0" err="1">
                <a:ea typeface="+mj-lt"/>
                <a:cs typeface="+mj-lt"/>
              </a:rPr>
              <a:t>odată</a:t>
            </a:r>
            <a:r>
              <a:rPr lang="en-US" dirty="0">
                <a:ea typeface="+mj-lt"/>
                <a:cs typeface="+mj-lt"/>
              </a:rPr>
              <a:t> cu </a:t>
            </a:r>
            <a:r>
              <a:rPr lang="en-US" dirty="0" err="1">
                <a:ea typeface="+mj-lt"/>
                <a:cs typeface="+mj-lt"/>
              </a:rPr>
              <a:t>metodele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convenționale</a:t>
            </a:r>
            <a:r>
              <a:rPr lang="en-US" dirty="0">
                <a:ea typeface="+mj-lt"/>
                <a:cs typeface="+mj-lt"/>
              </a:rPr>
              <a:t> de </a:t>
            </a:r>
            <a:r>
              <a:rPr lang="en-US" dirty="0" err="1">
                <a:ea typeface="+mj-lt"/>
                <a:cs typeface="+mj-lt"/>
              </a:rPr>
              <a:t>gestionare</a:t>
            </a:r>
            <a:r>
              <a:rPr lang="en-US" dirty="0">
                <a:ea typeface="+mj-lt"/>
                <a:cs typeface="+mj-lt"/>
              </a:rPr>
              <a:t> a </a:t>
            </a:r>
            <a:r>
              <a:rPr lang="en-US" dirty="0" err="1">
                <a:ea typeface="+mj-lt"/>
                <a:cs typeface="+mj-lt"/>
              </a:rPr>
              <a:t>prezențelor</a:t>
            </a:r>
            <a:r>
              <a:rPr lang="en-US" dirty="0">
                <a:ea typeface="+mj-lt"/>
                <a:cs typeface="+mj-lt"/>
              </a:rPr>
              <a:t> precum </a:t>
            </a:r>
            <a:r>
              <a:rPr lang="en-US" dirty="0" err="1">
                <a:ea typeface="+mj-lt"/>
                <a:cs typeface="+mj-lt"/>
              </a:rPr>
              <a:t>deteriorarea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sau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pierderea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datelor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sau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timpul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îndelungat</a:t>
            </a:r>
            <a:r>
              <a:rPr lang="en-US" dirty="0">
                <a:ea typeface="+mj-lt"/>
                <a:cs typeface="+mj-lt"/>
              </a:rPr>
              <a:t> de </a:t>
            </a:r>
            <a:r>
              <a:rPr lang="en-US" dirty="0" err="1">
                <a:ea typeface="+mj-lt"/>
                <a:cs typeface="+mj-lt"/>
              </a:rPr>
              <a:t>lucru</a:t>
            </a:r>
            <a:r>
              <a:rPr lang="en-US" dirty="0">
                <a:ea typeface="+mj-lt"/>
                <a:cs typeface="+mj-lt"/>
              </a:rPr>
              <a:t>.</a:t>
            </a:r>
            <a:endParaRPr lang="en-US" dirty="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395CEE8-BE7E-BB3B-6CE5-D650078F0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2145861"/>
            <a:ext cx="4008888" cy="40088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665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</TotalTime>
  <Words>880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 Light</vt:lpstr>
      <vt:lpstr>Century Gothic</vt:lpstr>
      <vt:lpstr>Courier New</vt:lpstr>
      <vt:lpstr>Wingdings 3</vt:lpstr>
      <vt:lpstr>Ion</vt:lpstr>
      <vt:lpstr>UNIVERSITATEA BABEȘ-BOLYAI CLUJ-NAPOCA FACULTATEA DE MATEMATICĂ ȘI INFORMATICĂ SPECIALIZAREA INFORMATICĂ</vt:lpstr>
      <vt:lpstr>Introducere</vt:lpstr>
      <vt:lpstr>Obiective</vt:lpstr>
      <vt:lpstr>Istoria recunoașterii faciale</vt:lpstr>
      <vt:lpstr>Cum funcționează recunoașterea facială?</vt:lpstr>
      <vt:lpstr>PowerPoint Presentation</vt:lpstr>
      <vt:lpstr>Studiu comparativ al algoritmilor de recunoaștere facială</vt:lpstr>
      <vt:lpstr>IntAttend - gestionarea prezențelor cu ajutorul recunoașterii faciale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Concluzii</vt:lpstr>
      <vt:lpstr>Bibliografie</vt:lpstr>
      <vt:lpstr>Mulțumesc! Întrebări?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</dc:creator>
  <cp:lastModifiedBy>ADRIAN-CRISTIAN POP</cp:lastModifiedBy>
  <cp:revision>413</cp:revision>
  <dcterms:created xsi:type="dcterms:W3CDTF">2022-06-28T21:03:58Z</dcterms:created>
  <dcterms:modified xsi:type="dcterms:W3CDTF">2022-07-01T11:27:34Z</dcterms:modified>
</cp:coreProperties>
</file>