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20"/>
  </p:notesMasterIdLst>
  <p:handoutMasterIdLst>
    <p:handoutMasterId r:id="rId21"/>
  </p:handoutMasterIdLst>
  <p:sldIdLst>
    <p:sldId id="375" r:id="rId2"/>
    <p:sldId id="260" r:id="rId3"/>
    <p:sldId id="304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6" r:id="rId19"/>
  </p:sldIdLst>
  <p:sldSz cx="9677400" cy="7258050"/>
  <p:notesSz cx="7099300" cy="10234613"/>
  <p:defaultTextStyle>
    <a:defPPr>
      <a:defRPr lang="en-US"/>
    </a:defPPr>
    <a:lvl1pPr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6">
          <p15:clr>
            <a:srgbClr val="A4A3A4"/>
          </p15:clr>
        </p15:guide>
        <p15:guide id="2" pos="30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berto.bugarin.diz" initials="a" lastIdx="11" clrIdx="0"/>
  <p:cmAuthor id="1" name="jrr.viqueira" initials="j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0000"/>
    <a:srgbClr val="000000"/>
    <a:srgbClr val="003B76"/>
    <a:srgbClr val="FFC1B3"/>
    <a:srgbClr val="FFB7B7"/>
    <a:srgbClr val="C1FFC1"/>
    <a:srgbClr val="21FF85"/>
    <a:srgbClr val="FF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CC210B-3424-47C5-B87B-D6560C186A08}" v="3" dt="2025-02-21T17:27:00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286"/>
        <p:guide pos="304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LARROYA FERNANDEZ SEBASTIAN" userId="a689906c-e6d8-4d5e-9ef8-39c4eb118146" providerId="ADAL" clId="{928BB102-2B5F-9A47-BE5D-EAE7AE1C5A79}"/>
    <pc:docChg chg="custSel modSld">
      <pc:chgData name="VILLARROYA FERNANDEZ SEBASTIAN" userId="a689906c-e6d8-4d5e-9ef8-39c4eb118146" providerId="ADAL" clId="{928BB102-2B5F-9A47-BE5D-EAE7AE1C5A79}" dt="2025-02-17T14:04:37.705" v="129" actId="20577"/>
      <pc:docMkLst>
        <pc:docMk/>
      </pc:docMkLst>
      <pc:sldChg chg="delSp modSp mod delAnim">
        <pc:chgData name="VILLARROYA FERNANDEZ SEBASTIAN" userId="a689906c-e6d8-4d5e-9ef8-39c4eb118146" providerId="ADAL" clId="{928BB102-2B5F-9A47-BE5D-EAE7AE1C5A79}" dt="2025-02-17T13:44:51.869" v="51" actId="1036"/>
        <pc:sldMkLst>
          <pc:docMk/>
          <pc:sldMk cId="1131921094" sldId="304"/>
        </pc:sldMkLst>
        <pc:spChg chg="mod">
          <ac:chgData name="VILLARROYA FERNANDEZ SEBASTIAN" userId="a689906c-e6d8-4d5e-9ef8-39c4eb118146" providerId="ADAL" clId="{928BB102-2B5F-9A47-BE5D-EAE7AE1C5A79}" dt="2025-02-17T13:44:51.869" v="51" actId="1036"/>
          <ac:spMkLst>
            <pc:docMk/>
            <pc:sldMk cId="1131921094" sldId="304"/>
            <ac:spMk id="7" creationId="{00000000-0000-0000-0000-000000000000}"/>
          </ac:spMkLst>
        </pc:spChg>
        <pc:spChg chg="mod">
          <ac:chgData name="VILLARROYA FERNANDEZ SEBASTIAN" userId="a689906c-e6d8-4d5e-9ef8-39c4eb118146" providerId="ADAL" clId="{928BB102-2B5F-9A47-BE5D-EAE7AE1C5A79}" dt="2025-02-17T13:44:51.869" v="51" actId="1036"/>
          <ac:spMkLst>
            <pc:docMk/>
            <pc:sldMk cId="1131921094" sldId="304"/>
            <ac:spMk id="9" creationId="{00000000-0000-0000-0000-000000000000}"/>
          </ac:spMkLst>
        </pc:spChg>
        <pc:spChg chg="mod">
          <ac:chgData name="VILLARROYA FERNANDEZ SEBASTIAN" userId="a689906c-e6d8-4d5e-9ef8-39c4eb118146" providerId="ADAL" clId="{928BB102-2B5F-9A47-BE5D-EAE7AE1C5A79}" dt="2025-02-17T13:44:51.869" v="51" actId="1036"/>
          <ac:spMkLst>
            <pc:docMk/>
            <pc:sldMk cId="1131921094" sldId="304"/>
            <ac:spMk id="10" creationId="{00000000-0000-0000-0000-000000000000}"/>
          </ac:spMkLst>
        </pc:spChg>
        <pc:spChg chg="mod">
          <ac:chgData name="VILLARROYA FERNANDEZ SEBASTIAN" userId="a689906c-e6d8-4d5e-9ef8-39c4eb118146" providerId="ADAL" clId="{928BB102-2B5F-9A47-BE5D-EAE7AE1C5A79}" dt="2025-02-17T13:44:51.869" v="51" actId="1036"/>
          <ac:spMkLst>
            <pc:docMk/>
            <pc:sldMk cId="1131921094" sldId="304"/>
            <ac:spMk id="12" creationId="{00000000-0000-0000-0000-000000000000}"/>
          </ac:spMkLst>
        </pc:spChg>
      </pc:sldChg>
      <pc:sldChg chg="delSp modSp mod delAnim">
        <pc:chgData name="VILLARROYA FERNANDEZ SEBASTIAN" userId="a689906c-e6d8-4d5e-9ef8-39c4eb118146" providerId="ADAL" clId="{928BB102-2B5F-9A47-BE5D-EAE7AE1C5A79}" dt="2025-02-17T13:46:52.562" v="112" actId="1076"/>
        <pc:sldMkLst>
          <pc:docMk/>
          <pc:sldMk cId="2507486359" sldId="361"/>
        </pc:sldMkLst>
        <pc:spChg chg="mod">
          <ac:chgData name="VILLARROYA FERNANDEZ SEBASTIAN" userId="a689906c-e6d8-4d5e-9ef8-39c4eb118146" providerId="ADAL" clId="{928BB102-2B5F-9A47-BE5D-EAE7AE1C5A79}" dt="2025-02-17T13:46:52.562" v="112" actId="1076"/>
          <ac:spMkLst>
            <pc:docMk/>
            <pc:sldMk cId="2507486359" sldId="361"/>
            <ac:spMk id="11" creationId="{00000000-0000-0000-0000-000000000000}"/>
          </ac:spMkLst>
        </pc:spChg>
        <pc:spChg chg="mod">
          <ac:chgData name="VILLARROYA FERNANDEZ SEBASTIAN" userId="a689906c-e6d8-4d5e-9ef8-39c4eb118146" providerId="ADAL" clId="{928BB102-2B5F-9A47-BE5D-EAE7AE1C5A79}" dt="2025-02-17T13:45:12.567" v="92" actId="1037"/>
          <ac:spMkLst>
            <pc:docMk/>
            <pc:sldMk cId="2507486359" sldId="361"/>
            <ac:spMk id="14" creationId="{00000000-0000-0000-0000-000000000000}"/>
          </ac:spMkLst>
        </pc:spChg>
        <pc:spChg chg="mod">
          <ac:chgData name="VILLARROYA FERNANDEZ SEBASTIAN" userId="a689906c-e6d8-4d5e-9ef8-39c4eb118146" providerId="ADAL" clId="{928BB102-2B5F-9A47-BE5D-EAE7AE1C5A79}" dt="2025-02-17T13:45:12.567" v="92" actId="1037"/>
          <ac:spMkLst>
            <pc:docMk/>
            <pc:sldMk cId="2507486359" sldId="361"/>
            <ac:spMk id="15" creationId="{00000000-0000-0000-0000-000000000000}"/>
          </ac:spMkLst>
        </pc:spChg>
        <pc:spChg chg="mod">
          <ac:chgData name="VILLARROYA FERNANDEZ SEBASTIAN" userId="a689906c-e6d8-4d5e-9ef8-39c4eb118146" providerId="ADAL" clId="{928BB102-2B5F-9A47-BE5D-EAE7AE1C5A79}" dt="2025-02-17T13:45:12.567" v="92" actId="1037"/>
          <ac:spMkLst>
            <pc:docMk/>
            <pc:sldMk cId="2507486359" sldId="361"/>
            <ac:spMk id="16" creationId="{00000000-0000-0000-0000-000000000000}"/>
          </ac:spMkLst>
        </pc:spChg>
      </pc:sldChg>
      <pc:sldChg chg="delSp modSp mod delAnim">
        <pc:chgData name="VILLARROYA FERNANDEZ SEBASTIAN" userId="a689906c-e6d8-4d5e-9ef8-39c4eb118146" providerId="ADAL" clId="{928BB102-2B5F-9A47-BE5D-EAE7AE1C5A79}" dt="2025-02-17T13:45:50.362" v="95" actId="1076"/>
        <pc:sldMkLst>
          <pc:docMk/>
          <pc:sldMk cId="534178851" sldId="362"/>
        </pc:sldMkLst>
        <pc:spChg chg="mod">
          <ac:chgData name="VILLARROYA FERNANDEZ SEBASTIAN" userId="a689906c-e6d8-4d5e-9ef8-39c4eb118146" providerId="ADAL" clId="{928BB102-2B5F-9A47-BE5D-EAE7AE1C5A79}" dt="2025-02-17T13:45:46.942" v="94" actId="1076"/>
          <ac:spMkLst>
            <pc:docMk/>
            <pc:sldMk cId="534178851" sldId="362"/>
            <ac:spMk id="11" creationId="{00000000-0000-0000-0000-000000000000}"/>
          </ac:spMkLst>
        </pc:spChg>
        <pc:spChg chg="mod">
          <ac:chgData name="VILLARROYA FERNANDEZ SEBASTIAN" userId="a689906c-e6d8-4d5e-9ef8-39c4eb118146" providerId="ADAL" clId="{928BB102-2B5F-9A47-BE5D-EAE7AE1C5A79}" dt="2025-02-17T13:45:50.362" v="95" actId="1076"/>
          <ac:spMkLst>
            <pc:docMk/>
            <pc:sldMk cId="534178851" sldId="362"/>
            <ac:spMk id="12" creationId="{00000000-0000-0000-0000-000000000000}"/>
          </ac:spMkLst>
        </pc:spChg>
      </pc:sldChg>
      <pc:sldChg chg="delSp modSp mod delAnim">
        <pc:chgData name="VILLARROYA FERNANDEZ SEBASTIAN" userId="a689906c-e6d8-4d5e-9ef8-39c4eb118146" providerId="ADAL" clId="{928BB102-2B5F-9A47-BE5D-EAE7AE1C5A79}" dt="2025-02-17T13:47:03.976" v="113" actId="1076"/>
        <pc:sldMkLst>
          <pc:docMk/>
          <pc:sldMk cId="3001247786" sldId="363"/>
        </pc:sldMkLst>
        <pc:spChg chg="mod">
          <ac:chgData name="VILLARROYA FERNANDEZ SEBASTIAN" userId="a689906c-e6d8-4d5e-9ef8-39c4eb118146" providerId="ADAL" clId="{928BB102-2B5F-9A47-BE5D-EAE7AE1C5A79}" dt="2025-02-17T13:46:18.059" v="97" actId="1076"/>
          <ac:spMkLst>
            <pc:docMk/>
            <pc:sldMk cId="3001247786" sldId="363"/>
            <ac:spMk id="9" creationId="{00000000-0000-0000-0000-000000000000}"/>
          </ac:spMkLst>
        </pc:spChg>
        <pc:spChg chg="mod">
          <ac:chgData name="VILLARROYA FERNANDEZ SEBASTIAN" userId="a689906c-e6d8-4d5e-9ef8-39c4eb118146" providerId="ADAL" clId="{928BB102-2B5F-9A47-BE5D-EAE7AE1C5A79}" dt="2025-02-17T13:46:31.567" v="111" actId="1035"/>
          <ac:spMkLst>
            <pc:docMk/>
            <pc:sldMk cId="3001247786" sldId="363"/>
            <ac:spMk id="10" creationId="{00000000-0000-0000-0000-000000000000}"/>
          </ac:spMkLst>
        </pc:spChg>
        <pc:spChg chg="mod">
          <ac:chgData name="VILLARROYA FERNANDEZ SEBASTIAN" userId="a689906c-e6d8-4d5e-9ef8-39c4eb118146" providerId="ADAL" clId="{928BB102-2B5F-9A47-BE5D-EAE7AE1C5A79}" dt="2025-02-17T13:46:31.567" v="111" actId="1035"/>
          <ac:spMkLst>
            <pc:docMk/>
            <pc:sldMk cId="3001247786" sldId="363"/>
            <ac:spMk id="13" creationId="{00000000-0000-0000-0000-000000000000}"/>
          </ac:spMkLst>
        </pc:spChg>
        <pc:spChg chg="mod">
          <ac:chgData name="VILLARROYA FERNANDEZ SEBASTIAN" userId="a689906c-e6d8-4d5e-9ef8-39c4eb118146" providerId="ADAL" clId="{928BB102-2B5F-9A47-BE5D-EAE7AE1C5A79}" dt="2025-02-17T13:46:31.567" v="111" actId="1035"/>
          <ac:spMkLst>
            <pc:docMk/>
            <pc:sldMk cId="3001247786" sldId="363"/>
            <ac:spMk id="14" creationId="{00000000-0000-0000-0000-000000000000}"/>
          </ac:spMkLst>
        </pc:spChg>
        <pc:spChg chg="mod">
          <ac:chgData name="VILLARROYA FERNANDEZ SEBASTIAN" userId="a689906c-e6d8-4d5e-9ef8-39c4eb118146" providerId="ADAL" clId="{928BB102-2B5F-9A47-BE5D-EAE7AE1C5A79}" dt="2025-02-17T13:46:31.567" v="111" actId="1035"/>
          <ac:spMkLst>
            <pc:docMk/>
            <pc:sldMk cId="3001247786" sldId="363"/>
            <ac:spMk id="15" creationId="{00000000-0000-0000-0000-000000000000}"/>
          </ac:spMkLst>
        </pc:spChg>
        <pc:spChg chg="mod">
          <ac:chgData name="VILLARROYA FERNANDEZ SEBASTIAN" userId="a689906c-e6d8-4d5e-9ef8-39c4eb118146" providerId="ADAL" clId="{928BB102-2B5F-9A47-BE5D-EAE7AE1C5A79}" dt="2025-02-17T13:46:31.567" v="111" actId="1035"/>
          <ac:spMkLst>
            <pc:docMk/>
            <pc:sldMk cId="3001247786" sldId="363"/>
            <ac:spMk id="16" creationId="{00000000-0000-0000-0000-000000000000}"/>
          </ac:spMkLst>
        </pc:spChg>
        <pc:spChg chg="mod">
          <ac:chgData name="VILLARROYA FERNANDEZ SEBASTIAN" userId="a689906c-e6d8-4d5e-9ef8-39c4eb118146" providerId="ADAL" clId="{928BB102-2B5F-9A47-BE5D-EAE7AE1C5A79}" dt="2025-02-17T13:46:31.567" v="111" actId="1035"/>
          <ac:spMkLst>
            <pc:docMk/>
            <pc:sldMk cId="3001247786" sldId="363"/>
            <ac:spMk id="17" creationId="{00000000-0000-0000-0000-000000000000}"/>
          </ac:spMkLst>
        </pc:spChg>
        <pc:spChg chg="mod">
          <ac:chgData name="VILLARROYA FERNANDEZ SEBASTIAN" userId="a689906c-e6d8-4d5e-9ef8-39c4eb118146" providerId="ADAL" clId="{928BB102-2B5F-9A47-BE5D-EAE7AE1C5A79}" dt="2025-02-17T13:46:31.567" v="111" actId="1035"/>
          <ac:spMkLst>
            <pc:docMk/>
            <pc:sldMk cId="3001247786" sldId="363"/>
            <ac:spMk id="18" creationId="{00000000-0000-0000-0000-000000000000}"/>
          </ac:spMkLst>
        </pc:spChg>
        <pc:spChg chg="mod">
          <ac:chgData name="VILLARROYA FERNANDEZ SEBASTIAN" userId="a689906c-e6d8-4d5e-9ef8-39c4eb118146" providerId="ADAL" clId="{928BB102-2B5F-9A47-BE5D-EAE7AE1C5A79}" dt="2025-02-17T13:47:03.976" v="113" actId="1076"/>
          <ac:spMkLst>
            <pc:docMk/>
            <pc:sldMk cId="3001247786" sldId="363"/>
            <ac:spMk id="19" creationId="{00000000-0000-0000-0000-000000000000}"/>
          </ac:spMkLst>
        </pc:spChg>
      </pc:sldChg>
      <pc:sldChg chg="delSp modSp mod delAnim">
        <pc:chgData name="VILLARROYA FERNANDEZ SEBASTIAN" userId="a689906c-e6d8-4d5e-9ef8-39c4eb118146" providerId="ADAL" clId="{928BB102-2B5F-9A47-BE5D-EAE7AE1C5A79}" dt="2025-02-17T13:47:23.568" v="115" actId="1076"/>
        <pc:sldMkLst>
          <pc:docMk/>
          <pc:sldMk cId="3780405812" sldId="364"/>
        </pc:sldMkLst>
        <pc:spChg chg="mod">
          <ac:chgData name="VILLARROYA FERNANDEZ SEBASTIAN" userId="a689906c-e6d8-4d5e-9ef8-39c4eb118146" providerId="ADAL" clId="{928BB102-2B5F-9A47-BE5D-EAE7AE1C5A79}" dt="2025-02-17T13:47:23.568" v="115" actId="1076"/>
          <ac:spMkLst>
            <pc:docMk/>
            <pc:sldMk cId="3780405812" sldId="364"/>
            <ac:spMk id="20" creationId="{00000000-0000-0000-0000-000000000000}"/>
          </ac:spMkLst>
        </pc:spChg>
      </pc:sldChg>
      <pc:sldChg chg="delSp modSp mod delAnim modAnim">
        <pc:chgData name="VILLARROYA FERNANDEZ SEBASTIAN" userId="a689906c-e6d8-4d5e-9ef8-39c4eb118146" providerId="ADAL" clId="{928BB102-2B5F-9A47-BE5D-EAE7AE1C5A79}" dt="2025-02-17T13:52:05.674" v="128" actId="20577"/>
        <pc:sldMkLst>
          <pc:docMk/>
          <pc:sldMk cId="1673784648" sldId="370"/>
        </pc:sldMkLst>
        <pc:spChg chg="mod">
          <ac:chgData name="VILLARROYA FERNANDEZ SEBASTIAN" userId="a689906c-e6d8-4d5e-9ef8-39c4eb118146" providerId="ADAL" clId="{928BB102-2B5F-9A47-BE5D-EAE7AE1C5A79}" dt="2025-02-17T13:52:05.674" v="128" actId="20577"/>
          <ac:spMkLst>
            <pc:docMk/>
            <pc:sldMk cId="1673784648" sldId="370"/>
            <ac:spMk id="64" creationId="{00000000-0000-0000-0000-000000000000}"/>
          </ac:spMkLst>
        </pc:spChg>
      </pc:sldChg>
      <pc:sldChg chg="modSp mod">
        <pc:chgData name="VILLARROYA FERNANDEZ SEBASTIAN" userId="a689906c-e6d8-4d5e-9ef8-39c4eb118146" providerId="ADAL" clId="{928BB102-2B5F-9A47-BE5D-EAE7AE1C5A79}" dt="2025-02-17T14:04:37.705" v="129" actId="20577"/>
        <pc:sldMkLst>
          <pc:docMk/>
          <pc:sldMk cId="4058842250" sldId="375"/>
        </pc:sldMkLst>
        <pc:spChg chg="mod">
          <ac:chgData name="VILLARROYA FERNANDEZ SEBASTIAN" userId="a689906c-e6d8-4d5e-9ef8-39c4eb118146" providerId="ADAL" clId="{928BB102-2B5F-9A47-BE5D-EAE7AE1C5A79}" dt="2025-02-17T14:04:37.705" v="129" actId="20577"/>
          <ac:spMkLst>
            <pc:docMk/>
            <pc:sldMk cId="4058842250" sldId="375"/>
            <ac:spMk id="2" creationId="{46E75ADA-7B6C-329B-33CF-59D1E32EAD9B}"/>
          </ac:spMkLst>
        </pc:spChg>
      </pc:sldChg>
    </pc:docChg>
  </pc:docChgLst>
  <pc:docChgLst>
    <pc:chgData name="RIOS VIQUEIRA JOSE RAMON" userId="762087a7-a068-4651-be8d-034f70eb275d" providerId="ADAL" clId="{BED4C184-8B1E-484D-9DF2-42689E0B03D6}"/>
    <pc:docChg chg="modSld">
      <pc:chgData name="RIOS VIQUEIRA JOSE RAMON" userId="762087a7-a068-4651-be8d-034f70eb275d" providerId="ADAL" clId="{BED4C184-8B1E-484D-9DF2-42689E0B03D6}" dt="2020-03-17T19:50:04.791" v="1" actId="6549"/>
      <pc:docMkLst>
        <pc:docMk/>
      </pc:docMkLst>
      <pc:sldChg chg="modSp">
        <pc:chgData name="RIOS VIQUEIRA JOSE RAMON" userId="762087a7-a068-4651-be8d-034f70eb275d" providerId="ADAL" clId="{BED4C184-8B1E-484D-9DF2-42689E0B03D6}" dt="2020-03-17T19:50:04.791" v="1" actId="6549"/>
        <pc:sldMkLst>
          <pc:docMk/>
          <pc:sldMk cId="3780405812" sldId="364"/>
        </pc:sldMkLst>
      </pc:sldChg>
    </pc:docChg>
  </pc:docChgLst>
  <pc:docChgLst>
    <pc:chgData name="RIOS VIQUEIRA JOSE RAMON" userId="762087a7-a068-4651-be8d-034f70eb275d" providerId="ADAL" clId="{74299C13-CAD7-40C4-B8C6-A889C2788BE2}"/>
    <pc:docChg chg="modSld">
      <pc:chgData name="RIOS VIQUEIRA JOSE RAMON" userId="762087a7-a068-4651-be8d-034f70eb275d" providerId="ADAL" clId="{74299C13-CAD7-40C4-B8C6-A889C2788BE2}" dt="2020-05-30T17:18:58.974" v="6" actId="14100"/>
      <pc:docMkLst>
        <pc:docMk/>
      </pc:docMkLst>
      <pc:sldChg chg="modSp">
        <pc:chgData name="RIOS VIQUEIRA JOSE RAMON" userId="762087a7-a068-4651-be8d-034f70eb275d" providerId="ADAL" clId="{74299C13-CAD7-40C4-B8C6-A889C2788BE2}" dt="2020-05-30T08:40:34.144" v="1" actId="20577"/>
        <pc:sldMkLst>
          <pc:docMk/>
          <pc:sldMk cId="3001247786" sldId="363"/>
        </pc:sldMkLst>
      </pc:sldChg>
      <pc:sldChg chg="modSp mod">
        <pc:chgData name="RIOS VIQUEIRA JOSE RAMON" userId="762087a7-a068-4651-be8d-034f70eb275d" providerId="ADAL" clId="{74299C13-CAD7-40C4-B8C6-A889C2788BE2}" dt="2020-05-30T17:18:58.974" v="6" actId="14100"/>
        <pc:sldMkLst>
          <pc:docMk/>
          <pc:sldMk cId="4237275882" sldId="365"/>
        </pc:sldMkLst>
      </pc:sldChg>
    </pc:docChg>
  </pc:docChgLst>
  <pc:docChgLst>
    <pc:chgData name="VILLARROYA FERNANDEZ SEBASTIAN" userId="S::s.villarroya@usc.es::a689906c-e6d8-4d5e-9ef8-39c4eb118146" providerId="AD" clId="Web-{1EF2EA54-1BDA-6524-FB67-624161F5D4F8}"/>
    <pc:docChg chg="addSld delSld modSld">
      <pc:chgData name="VILLARROYA FERNANDEZ SEBASTIAN" userId="S::s.villarroya@usc.es::a689906c-e6d8-4d5e-9ef8-39c4eb118146" providerId="AD" clId="Web-{1EF2EA54-1BDA-6524-FB67-624161F5D4F8}" dt="2024-04-21T16:51:34.698" v="221"/>
      <pc:docMkLst>
        <pc:docMk/>
      </pc:docMkLst>
      <pc:sldChg chg="del">
        <pc:chgData name="VILLARROYA FERNANDEZ SEBASTIAN" userId="S::s.villarroya@usc.es::a689906c-e6d8-4d5e-9ef8-39c4eb118146" providerId="AD" clId="Web-{1EF2EA54-1BDA-6524-FB67-624161F5D4F8}" dt="2024-04-21T16:47:21.550" v="8"/>
        <pc:sldMkLst>
          <pc:docMk/>
          <pc:sldMk cId="0" sldId="256"/>
        </pc:sldMkLst>
      </pc:sldChg>
      <pc:sldChg chg="del">
        <pc:chgData name="VILLARROYA FERNANDEZ SEBASTIAN" userId="S::s.villarroya@usc.es::a689906c-e6d8-4d5e-9ef8-39c4eb118146" providerId="AD" clId="Web-{1EF2EA54-1BDA-6524-FB67-624161F5D4F8}" dt="2024-04-21T16:51:34.698" v="221"/>
        <pc:sldMkLst>
          <pc:docMk/>
          <pc:sldMk cId="3118213319" sldId="305"/>
        </pc:sldMkLst>
      </pc:sldChg>
      <pc:sldChg chg="modSp add">
        <pc:chgData name="VILLARROYA FERNANDEZ SEBASTIAN" userId="S::s.villarroya@usc.es::a689906c-e6d8-4d5e-9ef8-39c4eb118146" providerId="AD" clId="Web-{1EF2EA54-1BDA-6524-FB67-624161F5D4F8}" dt="2024-04-21T16:47:10.612" v="7" actId="20577"/>
        <pc:sldMkLst>
          <pc:docMk/>
          <pc:sldMk cId="4058842250" sldId="375"/>
        </pc:sldMkLst>
      </pc:sldChg>
      <pc:sldChg chg="modSp add">
        <pc:chgData name="VILLARROYA FERNANDEZ SEBASTIAN" userId="S::s.villarroya@usc.es::a689906c-e6d8-4d5e-9ef8-39c4eb118146" providerId="AD" clId="Web-{1EF2EA54-1BDA-6524-FB67-624161F5D4F8}" dt="2024-04-21T16:51:25.729" v="220" actId="1076"/>
        <pc:sldMkLst>
          <pc:docMk/>
          <pc:sldMk cId="2040608874" sldId="376"/>
        </pc:sldMkLst>
      </pc:sldChg>
    </pc:docChg>
  </pc:docChgLst>
  <pc:docChgLst>
    <pc:chgData name="VILLARROYA FERNANDEZ SEBASTIAN" userId="S::s.villarroya@usc.es::a689906c-e6d8-4d5e-9ef8-39c4eb118146" providerId="AD" clId="Web-{EE59B454-198B-58A3-42EE-BA805316D6D2}"/>
    <pc:docChg chg="modSld">
      <pc:chgData name="VILLARROYA FERNANDEZ SEBASTIAN" userId="S::s.villarroya@usc.es::a689906c-e6d8-4d5e-9ef8-39c4eb118146" providerId="AD" clId="Web-{EE59B454-198B-58A3-42EE-BA805316D6D2}" dt="2024-04-22T11:17:22.642" v="133"/>
      <pc:docMkLst>
        <pc:docMk/>
      </pc:docMkLst>
      <pc:sldChg chg="modSp">
        <pc:chgData name="VILLARROYA FERNANDEZ SEBASTIAN" userId="S::s.villarroya@usc.es::a689906c-e6d8-4d5e-9ef8-39c4eb118146" providerId="AD" clId="Web-{EE59B454-198B-58A3-42EE-BA805316D6D2}" dt="2024-04-22T11:05:05.739" v="127" actId="20577"/>
        <pc:sldMkLst>
          <pc:docMk/>
          <pc:sldMk cId="2839702276" sldId="366"/>
        </pc:sldMkLst>
      </pc:sldChg>
      <pc:sldChg chg="addSp delSp modSp addAnim delAnim modAnim">
        <pc:chgData name="VILLARROYA FERNANDEZ SEBASTIAN" userId="S::s.villarroya@usc.es::a689906c-e6d8-4d5e-9ef8-39c4eb118146" providerId="AD" clId="Web-{EE59B454-198B-58A3-42EE-BA805316D6D2}" dt="2024-04-22T11:17:22.642" v="133"/>
        <pc:sldMkLst>
          <pc:docMk/>
          <pc:sldMk cId="2131883220" sldId="369"/>
        </pc:sldMkLst>
      </pc:sldChg>
    </pc:docChg>
  </pc:docChgLst>
  <pc:docChgLst>
    <pc:chgData name="VILLARROYA FERNANDEZ SEBASTIAN" userId="a689906c-e6d8-4d5e-9ef8-39c4eb118146" providerId="ADAL" clId="{1DCC210B-3424-47C5-B87B-D6560C186A08}"/>
    <pc:docChg chg="modSld">
      <pc:chgData name="VILLARROYA FERNANDEZ SEBASTIAN" userId="a689906c-e6d8-4d5e-9ef8-39c4eb118146" providerId="ADAL" clId="{1DCC210B-3424-47C5-B87B-D6560C186A08}" dt="2025-02-21T17:27:00.461" v="75" actId="20577"/>
      <pc:docMkLst>
        <pc:docMk/>
      </pc:docMkLst>
      <pc:sldChg chg="modSp mod">
        <pc:chgData name="VILLARROYA FERNANDEZ SEBASTIAN" userId="a689906c-e6d8-4d5e-9ef8-39c4eb118146" providerId="ADAL" clId="{1DCC210B-3424-47C5-B87B-D6560C186A08}" dt="2025-02-21T17:27:00.461" v="75" actId="20577"/>
        <pc:sldMkLst>
          <pc:docMk/>
          <pc:sldMk cId="4058842250" sldId="375"/>
        </pc:sldMkLst>
        <pc:spChg chg="mod">
          <ac:chgData name="VILLARROYA FERNANDEZ SEBASTIAN" userId="a689906c-e6d8-4d5e-9ef8-39c4eb118146" providerId="ADAL" clId="{1DCC210B-3424-47C5-B87B-D6560C186A08}" dt="2025-02-21T17:27:00.461" v="75" actId="20577"/>
          <ac:spMkLst>
            <pc:docMk/>
            <pc:sldMk cId="4058842250" sldId="375"/>
            <ac:spMk id="2" creationId="{46E75ADA-7B6C-329B-33CF-59D1E32EAD9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300" b="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300" b="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C418B28-6681-4135-869B-B9089949B8A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178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A995D2A-026D-4EA7-BA19-D5622F570B7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027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B5F843-1BC1-4A56-A2B6-D454E6CF1A52}" type="slidenum">
              <a:rPr kumimoji="0" lang="en-GB" altLang="es-E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15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16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17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62152-75C2-477C-C866-4A185362E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3AB5FE5-639A-57DF-B239-7D58AE7A41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B5F843-1BC1-4A56-A2B6-D454E6CF1A52}" type="slidenum">
              <a:rPr kumimoji="0" lang="en-GB" altLang="es-E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alt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0EC9EEF-A9A2-5D22-758F-0D3995E3C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13BE8FD-2D2E-8D1D-FB03-5F34FABEF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3028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742FA38C-009F-4430-B9D9-09C9F3B88712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14"/>
          <p:cNvSpPr>
            <a:spLocks noChangeShapeType="1"/>
          </p:cNvSpPr>
          <p:nvPr/>
        </p:nvSpPr>
        <p:spPr bwMode="auto">
          <a:xfrm>
            <a:off x="1209675" y="1290638"/>
            <a:ext cx="5080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90410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4188" y="290513"/>
            <a:ext cx="8709025" cy="12096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09076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08838" y="290513"/>
            <a:ext cx="2239962" cy="6291262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84188" y="290513"/>
            <a:ext cx="6572250" cy="62912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956022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4188" y="290513"/>
            <a:ext cx="8709025" cy="12096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337944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5493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98613" y="965200"/>
            <a:ext cx="38481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99113" y="965200"/>
            <a:ext cx="38496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386182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72013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5149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1097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29703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97063" y="5080000"/>
            <a:ext cx="5805487" cy="600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97063" y="649288"/>
            <a:ext cx="5805487" cy="43545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97063" y="5680075"/>
            <a:ext cx="5805487" cy="852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212813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05" name="Rectangle 149"/>
          <p:cNvSpPr>
            <a:spLocks noChangeArrowheads="1"/>
          </p:cNvSpPr>
          <p:nvPr/>
        </p:nvSpPr>
        <p:spPr bwMode="auto">
          <a:xfrm>
            <a:off x="1454150" y="6653213"/>
            <a:ext cx="8223250" cy="604837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96388" name="Rectangle 132"/>
          <p:cNvSpPr>
            <a:spLocks noChangeArrowheads="1"/>
          </p:cNvSpPr>
          <p:nvPr/>
        </p:nvSpPr>
        <p:spPr bwMode="auto">
          <a:xfrm>
            <a:off x="0" y="892175"/>
            <a:ext cx="1454150" cy="5761038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28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98613" y="965200"/>
            <a:ext cx="7850187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/>
              <a:t>Haga clic para modificar el estilo de texto del patrón</a:t>
            </a:r>
          </a:p>
          <a:p>
            <a:pPr lvl="1"/>
            <a:r>
              <a:rPr lang="es-ES" altLang="es-ES" noProof="0"/>
              <a:t>Segundo nivel</a:t>
            </a:r>
          </a:p>
          <a:p>
            <a:pPr lvl="2"/>
            <a:r>
              <a:rPr lang="es-ES" altLang="es-ES" noProof="0"/>
              <a:t>Tercer nivel</a:t>
            </a:r>
          </a:p>
          <a:p>
            <a:pPr lvl="3"/>
            <a:r>
              <a:rPr lang="es-ES" altLang="es-ES" noProof="0"/>
              <a:t>Cuarto nivel</a:t>
            </a:r>
          </a:p>
          <a:p>
            <a:pPr lvl="4"/>
            <a:r>
              <a:rPr lang="es-ES" altLang="es-ES" noProof="0"/>
              <a:t>Quinto nivel</a:t>
            </a:r>
          </a:p>
        </p:txBody>
      </p:sp>
      <p:sp>
        <p:nvSpPr>
          <p:cNvPr id="96378" name="Text Box 122"/>
          <p:cNvSpPr txBox="1">
            <a:spLocks noChangeArrowheads="1"/>
          </p:cNvSpPr>
          <p:nvPr/>
        </p:nvSpPr>
        <p:spPr bwMode="auto">
          <a:xfrm>
            <a:off x="1598613" y="6797377"/>
            <a:ext cx="8078787" cy="32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71" tIns="48385" rIns="96771" bIns="48385" anchor="b">
            <a:spAutoFit/>
          </a:bodyPr>
          <a:lstStyle/>
          <a:p>
            <a:pPr algn="ctr" defTabSz="968375">
              <a:lnSpc>
                <a:spcPct val="115000"/>
              </a:lnSpc>
              <a:defRPr/>
            </a:pPr>
            <a:r>
              <a:rPr lang="es-ES" sz="1400" b="0" noProof="0">
                <a:solidFill>
                  <a:schemeClr val="bg1"/>
                </a:solidFill>
              </a:rPr>
              <a:t>Seguridad</a:t>
            </a:r>
          </a:p>
        </p:txBody>
      </p:sp>
      <p:sp>
        <p:nvSpPr>
          <p:cNvPr id="96404" name="Rectangle 148"/>
          <p:cNvSpPr>
            <a:spLocks noChangeArrowheads="1"/>
          </p:cNvSpPr>
          <p:nvPr/>
        </p:nvSpPr>
        <p:spPr bwMode="auto">
          <a:xfrm>
            <a:off x="1454150" y="0"/>
            <a:ext cx="8223250" cy="892175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pic>
        <p:nvPicPr>
          <p:cNvPr id="8" name="Picture 6" descr="ETSE - Inici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2" y="6704234"/>
            <a:ext cx="1126256" cy="50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E:\Traballo\OneDrive - Universidade de Santiago de Compostela\Escritorio\Plantillas\Logos\logo_ux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32035"/>
            <a:ext cx="951816" cy="61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hf hdr="0" ftr="0"/>
  <p:txStyles>
    <p:titleStyle>
      <a:lvl1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+mj-lt"/>
          <a:ea typeface="+mj-ea"/>
          <a:cs typeface="+mj-cs"/>
        </a:defRPr>
      </a:lvl1pPr>
      <a:lvl2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2pPr>
      <a:lvl3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3pPr>
      <a:lvl4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4pPr>
      <a:lvl5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5pPr>
      <a:lvl6pPr marL="457200" algn="ctr" defTabSz="968375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6pPr>
      <a:lvl7pPr marL="914400" algn="ctr" defTabSz="968375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7pPr>
      <a:lvl8pPr marL="1371600" algn="ctr" defTabSz="968375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8pPr>
      <a:lvl9pPr marL="1828800" algn="ctr" defTabSz="968375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9pPr>
    </p:titleStyle>
    <p:bodyStyle>
      <a:lvl1pPr marL="363538" indent="-363538" algn="l" defTabSz="968375" rtl="0" eaLnBrk="0" fontAlgn="base" hangingPunct="0">
        <a:lnSpc>
          <a:spcPct val="150000"/>
        </a:lnSpc>
        <a:spcBef>
          <a:spcPct val="50000"/>
        </a:spcBef>
        <a:spcAft>
          <a:spcPct val="0"/>
        </a:spcAft>
        <a:buClr>
          <a:srgbClr val="003B76"/>
        </a:buClr>
        <a:buFont typeface="Wingdings" pitchFamily="2" charset="2"/>
        <a:buChar char="w"/>
        <a:defRPr sz="2000" b="1">
          <a:solidFill>
            <a:srgbClr val="003B76"/>
          </a:solidFill>
          <a:latin typeface="+mn-lt"/>
          <a:ea typeface="+mn-ea"/>
          <a:cs typeface="+mn-cs"/>
        </a:defRPr>
      </a:lvl1pPr>
      <a:lvl2pPr marL="785813" indent="-301625" algn="l" defTabSz="968375" rtl="0" eaLnBrk="0" fontAlgn="base" hangingPunct="0">
        <a:lnSpc>
          <a:spcPct val="70000"/>
        </a:lnSpc>
        <a:spcBef>
          <a:spcPct val="50000"/>
        </a:spcBef>
        <a:spcAft>
          <a:spcPct val="0"/>
        </a:spcAft>
        <a:buClr>
          <a:srgbClr val="003B76"/>
        </a:buClr>
        <a:buFont typeface="Wingdings" pitchFamily="2" charset="2"/>
        <a:buChar char="§"/>
        <a:defRPr>
          <a:solidFill>
            <a:srgbClr val="003B76"/>
          </a:solidFill>
          <a:latin typeface="+mn-lt"/>
        </a:defRPr>
      </a:lvl2pPr>
      <a:lvl3pPr marL="1149350" indent="-242888" algn="l" defTabSz="968375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SzPct val="90000"/>
        <a:buChar char="•"/>
        <a:defRPr sz="1600">
          <a:solidFill>
            <a:srgbClr val="080808"/>
          </a:solidFill>
          <a:latin typeface="+mn-lt"/>
        </a:defRPr>
      </a:lvl3pPr>
      <a:lvl4pPr marL="1511300" indent="-241300" algn="l" defTabSz="968375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ü"/>
        <a:defRPr sz="1600">
          <a:solidFill>
            <a:srgbClr val="080808"/>
          </a:solidFill>
          <a:latin typeface="+mn-lt"/>
        </a:defRPr>
      </a:lvl4pPr>
      <a:lvl5pPr marL="1874838" indent="-241300" algn="l" defTabSz="968375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5pPr>
      <a:lvl6pPr marL="2332038" indent="-241300" algn="l" defTabSz="968375" rtl="0" fontAlgn="base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6pPr>
      <a:lvl7pPr marL="2789238" indent="-241300" algn="l" defTabSz="968375" rtl="0" fontAlgn="base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7pPr>
      <a:lvl8pPr marL="3246438" indent="-241300" algn="l" defTabSz="968375" rtl="0" fontAlgn="base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8pPr>
      <a:lvl9pPr marL="3703638" indent="-241300" algn="l" defTabSz="968375" rtl="0" fontAlgn="base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9AA9734-1880-7E28-96D4-3427206776D8}"/>
              </a:ext>
            </a:extLst>
          </p:cNvPr>
          <p:cNvSpPr/>
          <p:nvPr/>
        </p:nvSpPr>
        <p:spPr>
          <a:xfrm>
            <a:off x="-2417" y="5631644"/>
            <a:ext cx="9679619" cy="1625782"/>
          </a:xfrm>
          <a:prstGeom prst="rect">
            <a:avLst/>
          </a:prstGeom>
          <a:solidFill>
            <a:srgbClr val="001F6E"/>
          </a:solidFill>
          <a:ln>
            <a:solidFill>
              <a:srgbClr val="001F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gl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gl-E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46E75ADA-7B6C-329B-33CF-59D1E32EAD9B}"/>
              </a:ext>
            </a:extLst>
          </p:cNvPr>
          <p:cNvSpPr>
            <a:spLocks noGrp="1"/>
          </p:cNvSpPr>
          <p:nvPr/>
        </p:nvSpPr>
        <p:spPr>
          <a:xfrm>
            <a:off x="2145689" y="5833820"/>
            <a:ext cx="5388821" cy="1222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gl-ES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Sebastián </a:t>
            </a:r>
            <a:r>
              <a:rPr kumimoji="0" lang="gl-ES" sz="24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Villarroya</a:t>
            </a:r>
            <a:endParaRPr kumimoji="0" lang="gl-ES" sz="2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gl-E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lt"/>
                <a:cs typeface="Arial"/>
              </a:rPr>
              <a:t>Edificio IA </a:t>
            </a:r>
            <a:endParaRPr kumimoji="0" lang="gl-E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gl-E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lt"/>
                <a:cs typeface="Arial"/>
              </a:rPr>
              <a:t>Despacho: 17, e-mail: s.villarroya@usc.es</a:t>
            </a:r>
            <a:endParaRPr kumimoji="0" lang="gl-ES" sz="1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Imaxe 2">
            <a:extLst>
              <a:ext uri="{FF2B5EF4-FFF2-40B4-BE49-F238E27FC236}">
                <a16:creationId xmlns:a16="http://schemas.microsoft.com/office/drawing/2014/main" id="{A7248062-D5EC-5EF3-DCD7-5D2348FDD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1" y="3733968"/>
            <a:ext cx="1223107" cy="795578"/>
          </a:xfrm>
          <a:prstGeom prst="rect">
            <a:avLst/>
          </a:prstGeom>
        </p:spPr>
      </p:pic>
      <p:pic>
        <p:nvPicPr>
          <p:cNvPr id="5" name="Imaxe 4" descr="ETSE - Inicio">
            <a:extLst>
              <a:ext uri="{FF2B5EF4-FFF2-40B4-BE49-F238E27FC236}">
                <a16:creationId xmlns:a16="http://schemas.microsoft.com/office/drawing/2014/main" id="{90763328-F714-6853-CB73-CDF6B302F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347" y="3738731"/>
            <a:ext cx="1771856" cy="791535"/>
          </a:xfrm>
          <a:prstGeom prst="rect">
            <a:avLst/>
          </a:prstGeom>
        </p:spPr>
      </p:pic>
      <p:sp>
        <p:nvSpPr>
          <p:cNvPr id="6" name="Caixa de texto 7">
            <a:extLst>
              <a:ext uri="{FF2B5EF4-FFF2-40B4-BE49-F238E27FC236}">
                <a16:creationId xmlns:a16="http://schemas.microsoft.com/office/drawing/2014/main" id="{6D5465D3-1681-5502-8692-29CE5EE881D5}"/>
              </a:ext>
            </a:extLst>
          </p:cNvPr>
          <p:cNvSpPr txBox="1"/>
          <p:nvPr/>
        </p:nvSpPr>
        <p:spPr>
          <a:xfrm>
            <a:off x="1585182" y="4223778"/>
            <a:ext cx="6071223" cy="61555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gl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gl-ES" sz="4000" err="1">
                <a:solidFill>
                  <a:srgbClr val="001F6E"/>
                </a:solidFill>
                <a:latin typeface="Arial"/>
                <a:cs typeface="Arial"/>
              </a:rPr>
              <a:t>Seguridad</a:t>
            </a:r>
            <a:endParaRPr lang="gl-ES" err="1">
              <a:ea typeface="+mn-ea"/>
            </a:endParaRPr>
          </a:p>
        </p:txBody>
      </p:sp>
      <p:pic>
        <p:nvPicPr>
          <p:cNvPr id="7" name="Imaxe 6" descr="Unha imaxe na que se mostra azul, construción, Azul Majorelle, texto&#10;&#10;Descrición xerada automaticamente">
            <a:extLst>
              <a:ext uri="{FF2B5EF4-FFF2-40B4-BE49-F238E27FC236}">
                <a16:creationId xmlns:a16="http://schemas.microsoft.com/office/drawing/2014/main" id="{946B99DC-C7C6-9E49-E73D-C59D3E7F8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940"/>
            <a:ext cx="9685831" cy="36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422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Autoriz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SQL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94754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Segurid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Aplic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Seguridad de las aplicaciones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540793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7986550" cy="55446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Secuencias de comandos en sitios cruzados y falsificación de peticiones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FF0000"/>
                </a:solidFill>
              </a:rPr>
              <a:t>Se centra en aplicaciones web. No lo vamos a ver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Fuga de contraseñas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Problemas al almacenar contraseñas en el código, sin cifrar.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Sobre todo si es código para la web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Puede ser accesible a través de un servidor HTTP.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Solución ideal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Guardar las contraseñas en archivos cifrados con claves eficaces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Medidas de seguridad adicional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Evitar conexiones al </a:t>
            </a:r>
            <a:r>
              <a:rPr lang="es-ES" b="0" err="1">
                <a:solidFill>
                  <a:srgbClr val="003B76"/>
                </a:solidFill>
              </a:rPr>
              <a:t>SGBDs</a:t>
            </a:r>
            <a:r>
              <a:rPr lang="es-ES" b="0">
                <a:solidFill>
                  <a:srgbClr val="003B76"/>
                </a:solidFill>
              </a:rPr>
              <a:t> desde cualquier IP</a:t>
            </a:r>
          </a:p>
        </p:txBody>
      </p:sp>
      <p:cxnSp>
        <p:nvCxnSpPr>
          <p:cNvPr id="3" name="2 Conector recto"/>
          <p:cNvCxnSpPr/>
          <p:nvPr/>
        </p:nvCxnSpPr>
        <p:spPr bwMode="auto">
          <a:xfrm>
            <a:off x="7647187" y="6581353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17139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Autoriz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SQL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94754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Segurid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Aplic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Seguridad de las aplicaciones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540793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7986550" cy="55446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Autenticación de las aplicaciones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Autenticación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Verificar la identidad de una persona o software que se conecta a una aplicación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Forma más simple: </a:t>
            </a:r>
            <a:r>
              <a:rPr lang="es-ES" b="0">
                <a:solidFill>
                  <a:srgbClr val="B20000"/>
                </a:solidFill>
              </a:rPr>
              <a:t>Contraseña secreta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Se puede adivinar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Leerlas en el tráfico de red si no van cifradas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El cifrado </a:t>
            </a:r>
            <a:r>
              <a:rPr lang="es-ES" b="0">
                <a:solidFill>
                  <a:srgbClr val="003B76"/>
                </a:solidFill>
              </a:rPr>
              <a:t>es la base de los sistemas de autenticación robustos (materia seguridad)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Autenticación en dos pasos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Dos pasos que no sufran de vulnerabilidades comunes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Obtener una contraseña no es muy distinto a obtener dos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Medidas biométricas (huellas, </a:t>
            </a:r>
            <a:r>
              <a:rPr lang="es-ES" b="0" err="1">
                <a:solidFill>
                  <a:srgbClr val="003B76"/>
                </a:solidFill>
              </a:rPr>
              <a:t>escaner</a:t>
            </a:r>
            <a:r>
              <a:rPr lang="es-ES" b="0">
                <a:solidFill>
                  <a:srgbClr val="003B76"/>
                </a:solidFill>
              </a:rPr>
              <a:t> de iris, etc.) no son comunes en la red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Combinación común</a:t>
            </a:r>
            <a:r>
              <a:rPr lang="es-ES" b="0">
                <a:solidFill>
                  <a:srgbClr val="003B76"/>
                </a:solidFill>
              </a:rPr>
              <a:t>: contraseña + dispositivo cifrado como tarjeta inteligente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A veces se usa como segundo paso una contraseña generada aleatoriamente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El servidor y un dispositivo del usuario pueden generar contraseñas aleatorias en el mismo orden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Envío de mensajes al usuario con contraseñas aleatorias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Vulnerable al ataque de </a:t>
            </a:r>
            <a:r>
              <a:rPr lang="es-ES" b="0">
                <a:solidFill>
                  <a:srgbClr val="B20000"/>
                </a:solidFill>
              </a:rPr>
              <a:t>hombre en el medio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Se desvía al usuario a un sitio web diferente en el que introduce contraseñas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endParaRPr lang="es-ES" b="0">
              <a:solidFill>
                <a:srgbClr val="003B76"/>
              </a:solidFill>
            </a:endParaRPr>
          </a:p>
        </p:txBody>
      </p:sp>
      <p:cxnSp>
        <p:nvCxnSpPr>
          <p:cNvPr id="3" name="2 Conector recto"/>
          <p:cNvCxnSpPr/>
          <p:nvPr/>
        </p:nvCxnSpPr>
        <p:spPr bwMode="auto">
          <a:xfrm>
            <a:off x="7647187" y="6581353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61193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Autoriz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SQL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94754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Segurid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Aplic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Seguridad de las aplicaciones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540793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9" y="964729"/>
            <a:ext cx="7986549" cy="55446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Autenticación de las aplicaciones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HTTPS </a:t>
            </a:r>
            <a:r>
              <a:rPr lang="es-ES" b="0">
                <a:solidFill>
                  <a:srgbClr val="003B76"/>
                </a:solidFill>
              </a:rPr>
              <a:t>se puede utilizar para evitar </a:t>
            </a:r>
            <a:br>
              <a:rPr lang="es-ES" b="0">
                <a:solidFill>
                  <a:srgbClr val="003B76"/>
                </a:solidFill>
              </a:rPr>
            </a:br>
            <a:r>
              <a:rPr lang="es-ES" b="0">
                <a:solidFill>
                  <a:srgbClr val="003B76"/>
                </a:solidFill>
              </a:rPr>
              <a:t>suplantaciones </a:t>
            </a:r>
            <a:br>
              <a:rPr lang="es-ES" b="0">
                <a:solidFill>
                  <a:srgbClr val="003B76"/>
                </a:solidFill>
              </a:rPr>
            </a:br>
            <a:r>
              <a:rPr lang="es-ES" b="0">
                <a:solidFill>
                  <a:srgbClr val="003B76"/>
                </a:solidFill>
              </a:rPr>
              <a:t>de sitios web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Cifra los datos que se envían por la red.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Tedioso introducir muchas contraseñas </a:t>
            </a:r>
            <a:br>
              <a:rPr lang="es-ES" b="0">
                <a:solidFill>
                  <a:srgbClr val="003B76"/>
                </a:solidFill>
              </a:rPr>
            </a:br>
            <a:r>
              <a:rPr lang="es-ES" b="0">
                <a:solidFill>
                  <a:srgbClr val="003B76"/>
                </a:solidFill>
              </a:rPr>
              <a:t>distintas en distintas aplicaciones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Servicios centralizados de autenticación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Protocolo LDAP </a:t>
            </a:r>
            <a:r>
              <a:rPr lang="es-ES" b="0">
                <a:solidFill>
                  <a:srgbClr val="003B76"/>
                </a:solidFill>
              </a:rPr>
              <a:t>utilizado extensamente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Servidor LDAP almacena usuarios </a:t>
            </a:r>
            <a:br>
              <a:rPr lang="es-ES" b="0">
                <a:solidFill>
                  <a:srgbClr val="003B76"/>
                </a:solidFill>
              </a:rPr>
            </a:br>
            <a:r>
              <a:rPr lang="es-ES" b="0">
                <a:solidFill>
                  <a:srgbClr val="003B76"/>
                </a:solidFill>
              </a:rPr>
              <a:t>y contraseñas  (y otros datos)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Aplicaciones usan el servidor </a:t>
            </a:r>
            <a:br>
              <a:rPr lang="es-ES" b="0">
                <a:solidFill>
                  <a:srgbClr val="003B76"/>
                </a:solidFill>
              </a:rPr>
            </a:br>
            <a:r>
              <a:rPr lang="es-ES" b="0">
                <a:solidFill>
                  <a:srgbClr val="003B76"/>
                </a:solidFill>
              </a:rPr>
              <a:t>para autenticar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Inicio de sesión único (</a:t>
            </a:r>
            <a:r>
              <a:rPr lang="es-ES" b="0">
                <a:solidFill>
                  <a:srgbClr val="B20000"/>
                </a:solidFill>
              </a:rPr>
              <a:t>single </a:t>
            </a:r>
            <a:r>
              <a:rPr lang="es-ES" b="0" err="1">
                <a:solidFill>
                  <a:srgbClr val="B20000"/>
                </a:solidFill>
              </a:rPr>
              <a:t>sign-on</a:t>
            </a:r>
            <a:r>
              <a:rPr lang="es-ES" b="0">
                <a:solidFill>
                  <a:srgbClr val="003B76"/>
                </a:solidFill>
              </a:rPr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Uso de un único servicio central de autenticación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Lenguaje de marcado para confirmaciones de </a:t>
            </a:r>
            <a:br>
              <a:rPr lang="es-ES" b="0">
                <a:solidFill>
                  <a:srgbClr val="003B76"/>
                </a:solidFill>
              </a:rPr>
            </a:br>
            <a:r>
              <a:rPr lang="es-ES" b="0">
                <a:solidFill>
                  <a:srgbClr val="003B76"/>
                </a:solidFill>
              </a:rPr>
              <a:t>seguridad (</a:t>
            </a:r>
            <a:r>
              <a:rPr lang="es-ES" b="0">
                <a:solidFill>
                  <a:srgbClr val="B20000"/>
                </a:solidFill>
              </a:rPr>
              <a:t>SAML</a:t>
            </a:r>
            <a:r>
              <a:rPr lang="es-ES" b="0">
                <a:solidFill>
                  <a:srgbClr val="003B76"/>
                </a:solidFill>
              </a:rPr>
              <a:t>: Security </a:t>
            </a:r>
            <a:r>
              <a:rPr lang="es-ES" b="0" err="1">
                <a:solidFill>
                  <a:srgbClr val="003B76"/>
                </a:solidFill>
              </a:rPr>
              <a:t>Assertion</a:t>
            </a:r>
            <a:r>
              <a:rPr lang="es-ES" b="0">
                <a:solidFill>
                  <a:srgbClr val="003B76"/>
                </a:solidFill>
              </a:rPr>
              <a:t> </a:t>
            </a:r>
            <a:r>
              <a:rPr lang="es-ES" b="0" err="1">
                <a:solidFill>
                  <a:srgbClr val="003B76"/>
                </a:solidFill>
              </a:rPr>
              <a:t>Markup</a:t>
            </a:r>
            <a:r>
              <a:rPr lang="es-ES" b="0">
                <a:solidFill>
                  <a:srgbClr val="003B76"/>
                </a:solidFill>
              </a:rPr>
              <a:t> </a:t>
            </a:r>
            <a:r>
              <a:rPr lang="es-ES" b="0" err="1">
                <a:solidFill>
                  <a:srgbClr val="003B76"/>
                </a:solidFill>
              </a:rPr>
              <a:t>Language</a:t>
            </a:r>
            <a:r>
              <a:rPr lang="es-ES" b="0">
                <a:solidFill>
                  <a:srgbClr val="003B76"/>
                </a:solidFill>
              </a:rPr>
              <a:t>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err="1">
                <a:solidFill>
                  <a:srgbClr val="003B76"/>
                </a:solidFill>
              </a:rPr>
              <a:t>Estandar</a:t>
            </a:r>
            <a:r>
              <a:rPr lang="es-ES" b="0">
                <a:solidFill>
                  <a:srgbClr val="003B76"/>
                </a:solidFill>
              </a:rPr>
              <a:t> para intercambiar </a:t>
            </a:r>
            <a:r>
              <a:rPr lang="es-ES" b="0" err="1">
                <a:solidFill>
                  <a:srgbClr val="003B76"/>
                </a:solidFill>
              </a:rPr>
              <a:t>inf</a:t>
            </a:r>
            <a:r>
              <a:rPr lang="es-ES" b="0">
                <a:solidFill>
                  <a:srgbClr val="003B76"/>
                </a:solidFill>
              </a:rPr>
              <a:t>. de </a:t>
            </a:r>
            <a:r>
              <a:rPr lang="es-ES" b="0" err="1">
                <a:solidFill>
                  <a:srgbClr val="003B76"/>
                </a:solidFill>
              </a:rPr>
              <a:t>aut</a:t>
            </a:r>
            <a:r>
              <a:rPr lang="es-ES" b="0">
                <a:solidFill>
                  <a:srgbClr val="003B76"/>
                </a:solidFill>
              </a:rPr>
              <a:t>. y </a:t>
            </a:r>
            <a:r>
              <a:rPr lang="es-ES" b="0" err="1">
                <a:solidFill>
                  <a:srgbClr val="003B76"/>
                </a:solidFill>
              </a:rPr>
              <a:t>autoriz</a:t>
            </a:r>
            <a:r>
              <a:rPr lang="es-ES" b="0">
                <a:solidFill>
                  <a:srgbClr val="003B76"/>
                </a:solidFill>
              </a:rPr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Norma </a:t>
            </a:r>
            <a:r>
              <a:rPr lang="es-ES" b="0" err="1">
                <a:solidFill>
                  <a:srgbClr val="B20000"/>
                </a:solidFill>
              </a:rPr>
              <a:t>OpenID</a:t>
            </a:r>
            <a:endParaRPr lang="es-ES" b="0">
              <a:solidFill>
                <a:srgbClr val="B20000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Forma alternativa de firma única (Google, Microsoft, Yahoo!)</a:t>
            </a:r>
          </a:p>
        </p:txBody>
      </p:sp>
      <p:cxnSp>
        <p:nvCxnSpPr>
          <p:cNvPr id="3" name="2 Conector recto"/>
          <p:cNvCxnSpPr/>
          <p:nvPr/>
        </p:nvCxnSpPr>
        <p:spPr bwMode="auto">
          <a:xfrm>
            <a:off x="7647187" y="6581353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11 Rectángulo"/>
          <p:cNvSpPr/>
          <p:nvPr/>
        </p:nvSpPr>
        <p:spPr>
          <a:xfrm>
            <a:off x="6576450" y="3188558"/>
            <a:ext cx="953889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err="1">
                <a:solidFill>
                  <a:srgbClr val="B20000"/>
                </a:solidFill>
              </a:rPr>
              <a:t>HTTPs</a:t>
            </a:r>
            <a:endParaRPr lang="es-ES" b="0">
              <a:solidFill>
                <a:srgbClr val="B20000"/>
              </a:solidFill>
            </a:endParaRPr>
          </a:p>
        </p:txBody>
      </p:sp>
      <p:sp>
        <p:nvSpPr>
          <p:cNvPr id="5" name="4 Rectángulo"/>
          <p:cNvSpPr/>
          <p:nvPr/>
        </p:nvSpPr>
        <p:spPr bwMode="auto">
          <a:xfrm>
            <a:off x="6810346" y="3737037"/>
            <a:ext cx="2204818" cy="7920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Servidor Autenticación</a:t>
            </a:r>
          </a:p>
        </p:txBody>
      </p:sp>
      <p:sp>
        <p:nvSpPr>
          <p:cNvPr id="15" name="14 Rectángulo"/>
          <p:cNvSpPr/>
          <p:nvPr/>
        </p:nvSpPr>
        <p:spPr bwMode="auto">
          <a:xfrm>
            <a:off x="7793145" y="5679447"/>
            <a:ext cx="1726075" cy="792088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Aplicación</a:t>
            </a:r>
          </a:p>
        </p:txBody>
      </p:sp>
      <p:pic>
        <p:nvPicPr>
          <p:cNvPr id="2054" name="Picture 6" descr="Resultado de imagen de usuari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1147" y="896730"/>
            <a:ext cx="716401" cy="71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17 Rectángulo"/>
          <p:cNvSpPr/>
          <p:nvPr/>
        </p:nvSpPr>
        <p:spPr>
          <a:xfrm>
            <a:off x="7428765" y="4735749"/>
            <a:ext cx="953889" cy="79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solidFill>
                  <a:srgbClr val="B20000"/>
                </a:solidFill>
              </a:rPr>
              <a:t>HTTPS+ SAML</a:t>
            </a:r>
            <a:endParaRPr lang="es-ES" b="0">
              <a:solidFill>
                <a:srgbClr val="B20000"/>
              </a:solidFill>
            </a:endParaRPr>
          </a:p>
        </p:txBody>
      </p:sp>
      <p:sp>
        <p:nvSpPr>
          <p:cNvPr id="19" name="18 Flecha arriba y abajo"/>
          <p:cNvSpPr/>
          <p:nvPr/>
        </p:nvSpPr>
        <p:spPr bwMode="auto">
          <a:xfrm>
            <a:off x="9015164" y="1613132"/>
            <a:ext cx="344531" cy="4066315"/>
          </a:xfrm>
          <a:prstGeom prst="upDownArrow">
            <a:avLst/>
          </a:prstGeom>
          <a:solidFill>
            <a:srgbClr val="B2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6" name="5 Flecha doblada"/>
          <p:cNvSpPr/>
          <p:nvPr/>
        </p:nvSpPr>
        <p:spPr bwMode="auto">
          <a:xfrm rot="16200000" flipH="1">
            <a:off x="7801508" y="770705"/>
            <a:ext cx="392393" cy="1290662"/>
          </a:xfrm>
          <a:prstGeom prst="bentArrow">
            <a:avLst>
              <a:gd name="adj1" fmla="val 20868"/>
              <a:gd name="adj2" fmla="val 25000"/>
              <a:gd name="adj3" fmla="val 25000"/>
              <a:gd name="adj4" fmla="val 43750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6 Flecha arriba"/>
          <p:cNvSpPr/>
          <p:nvPr/>
        </p:nvSpPr>
        <p:spPr bwMode="auto">
          <a:xfrm>
            <a:off x="8724138" y="4701235"/>
            <a:ext cx="243048" cy="901906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2" name="21 Flecha arriba"/>
          <p:cNvSpPr/>
          <p:nvPr/>
        </p:nvSpPr>
        <p:spPr bwMode="auto">
          <a:xfrm flipV="1">
            <a:off x="8318539" y="4701235"/>
            <a:ext cx="243048" cy="901906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3" name="22 Flecha arriba"/>
          <p:cNvSpPr/>
          <p:nvPr/>
        </p:nvSpPr>
        <p:spPr bwMode="auto">
          <a:xfrm>
            <a:off x="8106990" y="3065387"/>
            <a:ext cx="275663" cy="613728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24" name="23 Flecha arriba"/>
          <p:cNvSpPr/>
          <p:nvPr/>
        </p:nvSpPr>
        <p:spPr bwMode="auto">
          <a:xfrm flipV="1">
            <a:off x="7525663" y="3045813"/>
            <a:ext cx="243048" cy="576494"/>
          </a:xfrm>
          <a:prstGeom prst="up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8174679-19AA-CD68-5F03-A7C02885E991}"/>
              </a:ext>
            </a:extLst>
          </p:cNvPr>
          <p:cNvGrpSpPr/>
          <p:nvPr/>
        </p:nvGrpSpPr>
        <p:grpSpPr>
          <a:xfrm>
            <a:off x="5904844" y="1628711"/>
            <a:ext cx="2475089" cy="1414727"/>
            <a:chOff x="5904844" y="1628711"/>
            <a:chExt cx="2475089" cy="1414727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844" y="1628711"/>
              <a:ext cx="2475089" cy="14147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Caixa de texto 8">
              <a:extLst>
                <a:ext uri="{FF2B5EF4-FFF2-40B4-BE49-F238E27FC236}">
                  <a16:creationId xmlns:a16="http://schemas.microsoft.com/office/drawing/2014/main" id="{5E2EA7D5-14EE-DE8B-716A-631CC21A8F62}"/>
                </a:ext>
              </a:extLst>
            </p:cNvPr>
            <p:cNvSpPr txBox="1"/>
            <p:nvPr/>
          </p:nvSpPr>
          <p:spPr>
            <a:xfrm>
              <a:off x="5943185" y="2031465"/>
              <a:ext cx="2401338" cy="196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gl-ES" sz="800">
                  <a:latin typeface="Arial"/>
                  <a:cs typeface="Arial"/>
                </a:rPr>
                <a:t>s.villarroya@usc.es</a:t>
              </a:r>
              <a:endParaRPr lang="gl-ES" sz="800">
                <a:cs typeface="Arial"/>
              </a:endParaRPr>
            </a:p>
          </p:txBody>
        </p:sp>
        <p:sp>
          <p:nvSpPr>
            <p:cNvPr id="10" name="Caixa de texto 9">
              <a:extLst>
                <a:ext uri="{FF2B5EF4-FFF2-40B4-BE49-F238E27FC236}">
                  <a16:creationId xmlns:a16="http://schemas.microsoft.com/office/drawing/2014/main" id="{DBAC8339-AABB-DE13-ECA9-DDBF128DAB27}"/>
                </a:ext>
              </a:extLst>
            </p:cNvPr>
            <p:cNvSpPr txBox="1"/>
            <p:nvPr/>
          </p:nvSpPr>
          <p:spPr>
            <a:xfrm>
              <a:off x="5936611" y="2382853"/>
              <a:ext cx="2401336" cy="1969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60000"/>
                  <a:lumOff val="40000"/>
                </a:schemeClr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gl-ES" sz="800">
                  <a:latin typeface="Arial"/>
                  <a:cs typeface="Arial"/>
                </a:rPr>
                <a:t>***************************</a:t>
              </a:r>
              <a:endParaRPr lang="gl-ES" sz="800"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883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15" grpId="0" animBg="1"/>
      <p:bldP spid="18" grpId="0"/>
      <p:bldP spid="19" grpId="0" animBg="1"/>
      <p:bldP spid="6" grpId="0" animBg="1"/>
      <p:bldP spid="7" grpId="0" animBg="1"/>
      <p:bldP spid="22" grpId="0" animBg="1"/>
      <p:bldP spid="2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Autoriz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SQL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94754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Segurid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Aplic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Seguridad de las aplicaciones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540793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9" y="964729"/>
            <a:ext cx="7986549" cy="36004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Autorización a nivel de aplicación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Modelo de autorización de SQL limitado para una aplicación típica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Ejemplo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Necesitamos que cada estudiante pueda acceder a sus notas, pero no a las de los demás (problemas con SQL)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Falta de información sobre el usuario final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No todos los usuarios tienen identificadores individuales en la BD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Autenticación en la aplicación y trasladar la información a la base de datos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Falta de autorización de grano fino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No existe autorización a nivel de </a:t>
            </a:r>
            <a:r>
              <a:rPr lang="es-ES" b="0" err="1">
                <a:solidFill>
                  <a:srgbClr val="003B76"/>
                </a:solidFill>
              </a:rPr>
              <a:t>tupla</a:t>
            </a:r>
            <a:r>
              <a:rPr lang="es-ES" b="0">
                <a:solidFill>
                  <a:srgbClr val="003B76"/>
                </a:solidFill>
              </a:rPr>
              <a:t>. Solo a nivel de atributo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B20000"/>
                </a:solidFill>
              </a:rPr>
              <a:t>Uso de vistas</a:t>
            </a:r>
          </a:p>
        </p:txBody>
      </p:sp>
      <p:cxnSp>
        <p:nvCxnSpPr>
          <p:cNvPr id="3" name="2 Conector recto"/>
          <p:cNvCxnSpPr/>
          <p:nvPr/>
        </p:nvCxnSpPr>
        <p:spPr bwMode="auto">
          <a:xfrm>
            <a:off x="7647187" y="6581353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73784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Autoriz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SQL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94754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Segurid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Aplic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Seguridad de las aplicaciones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540793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9" y="964729"/>
            <a:ext cx="7986549" cy="432048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Autorización a nivel de aplicación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Normalmente no se utiliza autenticación SQL para cada usuario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Se realiza a nivel de aplicación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Gran flexibilidad, pero presenta problemas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Mezcla de código de autenticación con el resto de código de aplicación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Se hace más difícil garantizar la ausencia de agujeros de seguridad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Una aplicación con problemas puede comprometer la seguridad de todas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Verificar la seguridad de todas es un gran esfuerzo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Si la BD tiene autorización de grano fino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Se especificarían políticas de autorización de forma declarativa (menos errores)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Algunos </a:t>
            </a:r>
            <a:r>
              <a:rPr lang="es-ES" b="0" err="1">
                <a:solidFill>
                  <a:srgbClr val="003B76"/>
                </a:solidFill>
              </a:rPr>
              <a:t>SGBDs</a:t>
            </a:r>
            <a:r>
              <a:rPr lang="es-ES" b="0">
                <a:solidFill>
                  <a:srgbClr val="003B76"/>
                </a:solidFill>
              </a:rPr>
              <a:t> los tienen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Ejemplo: VPD (Virtual </a:t>
            </a:r>
            <a:r>
              <a:rPr lang="es-ES" b="0" err="1">
                <a:solidFill>
                  <a:srgbClr val="003B76"/>
                </a:solidFill>
              </a:rPr>
              <a:t>Private</a:t>
            </a:r>
            <a:r>
              <a:rPr lang="es-ES" b="0">
                <a:solidFill>
                  <a:srgbClr val="003B76"/>
                </a:solidFill>
              </a:rPr>
              <a:t> </a:t>
            </a:r>
            <a:r>
              <a:rPr lang="es-ES" b="0" err="1">
                <a:solidFill>
                  <a:srgbClr val="003B76"/>
                </a:solidFill>
              </a:rPr>
              <a:t>Database</a:t>
            </a:r>
            <a:r>
              <a:rPr lang="es-ES" b="0">
                <a:solidFill>
                  <a:srgbClr val="003B76"/>
                </a:solidFill>
              </a:rPr>
              <a:t>) de Oracle</a:t>
            </a:r>
          </a:p>
        </p:txBody>
      </p:sp>
      <p:cxnSp>
        <p:nvCxnSpPr>
          <p:cNvPr id="3" name="2 Conector recto"/>
          <p:cNvCxnSpPr/>
          <p:nvPr/>
        </p:nvCxnSpPr>
        <p:spPr bwMode="auto">
          <a:xfrm>
            <a:off x="7647187" y="6581353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492933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Autoriz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SQL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94754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Segurid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Aplic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Seguridad de las aplicaciones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540793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9" y="964729"/>
            <a:ext cx="7986549" cy="56166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Trazas de auditoría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Registro de cambios en los datos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usuario que realizó el cambio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momento en el que se realizó el cambio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Cuando hay problemas de seguridad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Descubrir que ha pasado y quién realizó los cambios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reparar el daño causado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Ejemplo: Quién y cuándo se modificó una nota de un alumno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Se puede utilizar para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seguir cambios hechos por un usuario y descubrir nuevos problemas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detectar brechas de seguridad, cuando un intruso está utilizando credenciales de un usuario (enviar al usuario un correo con los cambios que va haciendo)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Implementación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Uso de disparadores para añadir la información de auditoría de forma automática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Utilizar variables del sistema: </a:t>
            </a:r>
            <a:r>
              <a:rPr lang="es-ES" b="0" err="1">
                <a:solidFill>
                  <a:srgbClr val="B20000"/>
                </a:solidFill>
              </a:rPr>
              <a:t>current_user</a:t>
            </a:r>
            <a:r>
              <a:rPr lang="es-ES" b="0">
                <a:solidFill>
                  <a:srgbClr val="003B76"/>
                </a:solidFill>
              </a:rPr>
              <a:t>, </a:t>
            </a:r>
            <a:r>
              <a:rPr lang="es-ES" b="0" err="1">
                <a:solidFill>
                  <a:srgbClr val="B20000"/>
                </a:solidFill>
              </a:rPr>
              <a:t>current_time</a:t>
            </a:r>
            <a:endParaRPr lang="es-ES" b="0">
              <a:solidFill>
                <a:srgbClr val="B20000"/>
              </a:solidFill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Algunos sistemas proporcionan mecanismos específicos más fáciles de  usar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Si la autenticación se hace en la aplicación, las trazas de auditoría no pueden hacerse en la Base de datos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Proteger las trazas enviándolas a servidores seguros.</a:t>
            </a:r>
          </a:p>
        </p:txBody>
      </p:sp>
      <p:cxnSp>
        <p:nvCxnSpPr>
          <p:cNvPr id="3" name="2 Conector recto"/>
          <p:cNvCxnSpPr/>
          <p:nvPr/>
        </p:nvCxnSpPr>
        <p:spPr bwMode="auto">
          <a:xfrm>
            <a:off x="7647187" y="6581353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36870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Autoriz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SQL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94754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Segurid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Aplic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Seguridad de las aplicaciones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540793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9" y="964729"/>
            <a:ext cx="7986549" cy="56166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Privacidad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Preocupación creciente por la privacidad de los datos personales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Ejemplo: historia clínica de un paciente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Debe estar disponible para el personal técnico (médicos, etc.)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Leyes sobre privacidad en la mayoría de países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LOPD (Ley Orgánica de Protección de Datos de Carácter Personal)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Se verá en otra materia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Su incumplimiento puede conllevar penas criminales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Las aplicaciones deben tener en cuenta la legislación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Datos privados agregados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Gran importancia </a:t>
            </a:r>
            <a:r>
              <a:rPr lang="es-ES" b="0">
                <a:solidFill>
                  <a:srgbClr val="003B76"/>
                </a:solidFill>
              </a:rPr>
              <a:t>(ej. uso de historias clínicas para detectar epidemias, efectos medicamentos, etc.)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¿Cómo hacerlos disponibles sin comprometer la privacidad?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Ejemplo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Fecha nacimiento y código postal de paciente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No identifica al paciente, pero combinando con otras bases de datos si puede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Una persona anciana podría ser identificada incluso solo con el año</a:t>
            </a:r>
          </a:p>
        </p:txBody>
      </p:sp>
      <p:cxnSp>
        <p:nvCxnSpPr>
          <p:cNvPr id="3" name="2 Conector recto"/>
          <p:cNvCxnSpPr/>
          <p:nvPr/>
        </p:nvCxnSpPr>
        <p:spPr bwMode="auto">
          <a:xfrm>
            <a:off x="7647187" y="6581353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415452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Autoriz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SQL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94754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Segurid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Aplic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Seguridad de las aplicaciones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540793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9" y="964729"/>
            <a:ext cx="7986549" cy="352839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Privacidad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Otro ejemplo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Información personal en sitios web: nombre, dirección, email, tarjetas crédito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Necesaria para realizar compras on-line por ejemplo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El usuario puede querer que esos datos no sean transferibles a otras organizaciones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El usuario puede querer que los números de tarjetas de crédito se borren cada cierto tiempo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Muchos sitios permiten al usuario especificar preferencias de privacidad y deben cumplirse.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En cualquier caso, lo que debe cumplirse es la ley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B20000"/>
                </a:solidFill>
              </a:rPr>
              <a:t>Fuera del ámbito de esta materia</a:t>
            </a:r>
          </a:p>
        </p:txBody>
      </p:sp>
      <p:cxnSp>
        <p:nvCxnSpPr>
          <p:cNvPr id="3" name="2 Conector recto"/>
          <p:cNvCxnSpPr/>
          <p:nvPr/>
        </p:nvCxnSpPr>
        <p:spPr bwMode="auto">
          <a:xfrm>
            <a:off x="7647187" y="6581353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02262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9470D-B8F4-0243-48FC-89F7A403C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255637F-624D-72F0-A446-BCEC0228C71F}"/>
              </a:ext>
            </a:extLst>
          </p:cNvPr>
          <p:cNvSpPr/>
          <p:nvPr/>
        </p:nvSpPr>
        <p:spPr>
          <a:xfrm>
            <a:off x="-2417" y="4722941"/>
            <a:ext cx="9679619" cy="2534485"/>
          </a:xfrm>
          <a:prstGeom prst="rect">
            <a:avLst/>
          </a:prstGeom>
          <a:solidFill>
            <a:srgbClr val="001F6E"/>
          </a:solidFill>
          <a:ln>
            <a:solidFill>
              <a:srgbClr val="001F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gl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gl-E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3A3DB8B1-4BCA-6CEA-4353-B76539FD4159}"/>
              </a:ext>
            </a:extLst>
          </p:cNvPr>
          <p:cNvSpPr>
            <a:spLocks noGrp="1"/>
          </p:cNvSpPr>
          <p:nvPr/>
        </p:nvSpPr>
        <p:spPr>
          <a:xfrm>
            <a:off x="195159" y="5076231"/>
            <a:ext cx="6077582" cy="1860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66"/>
              </a:buClr>
              <a:defRPr/>
            </a:pPr>
            <a:r>
              <a:rPr kumimoji="0" lang="es-E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Capítulo </a:t>
            </a:r>
            <a:r>
              <a:rPr lang="es-ES" sz="160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4</a:t>
            </a:r>
            <a:r>
              <a:rPr kumimoji="0" lang="es-E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: </a:t>
            </a:r>
            <a:r>
              <a:rPr lang="es-ES" sz="160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SQL intermedio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s-ES" sz="1400" b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4.6 Autorización</a:t>
            </a:r>
          </a:p>
          <a:p>
            <a:pPr algn="l">
              <a:defRPr/>
            </a:pPr>
            <a:r>
              <a:rPr lang="es-ES" sz="160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Capítulo 9: Diseño y desarrollo de aplicaciones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s-ES" sz="1400" b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9.7 Seguridad de las aplicaciones</a:t>
            </a:r>
          </a:p>
        </p:txBody>
      </p:sp>
      <p:pic>
        <p:nvPicPr>
          <p:cNvPr id="3" name="Imaxe 2">
            <a:extLst>
              <a:ext uri="{FF2B5EF4-FFF2-40B4-BE49-F238E27FC236}">
                <a16:creationId xmlns:a16="http://schemas.microsoft.com/office/drawing/2014/main" id="{6ACBCA66-0414-A553-590E-B38C26F2B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3" y="3375117"/>
            <a:ext cx="1223107" cy="795578"/>
          </a:xfrm>
          <a:prstGeom prst="rect">
            <a:avLst/>
          </a:prstGeom>
        </p:spPr>
      </p:pic>
      <p:pic>
        <p:nvPicPr>
          <p:cNvPr id="5" name="Imaxe 4" descr="ETSE - Inicio">
            <a:extLst>
              <a:ext uri="{FF2B5EF4-FFF2-40B4-BE49-F238E27FC236}">
                <a16:creationId xmlns:a16="http://schemas.microsoft.com/office/drawing/2014/main" id="{68B13C65-65F6-F211-C6A8-C3C8E679E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771" y="3379880"/>
            <a:ext cx="1771856" cy="791535"/>
          </a:xfrm>
          <a:prstGeom prst="rect">
            <a:avLst/>
          </a:prstGeom>
        </p:spPr>
      </p:pic>
      <p:pic>
        <p:nvPicPr>
          <p:cNvPr id="7" name="Imaxe 6" descr="Unha imaxe na que se mostra azul, construción, Azul Majorelle, texto&#10;&#10;Descrición xerada automaticamente">
            <a:extLst>
              <a:ext uri="{FF2B5EF4-FFF2-40B4-BE49-F238E27FC236}">
                <a16:creationId xmlns:a16="http://schemas.microsoft.com/office/drawing/2014/main" id="{25CB9C87-18A2-7958-3AAE-5843D3FCA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940"/>
            <a:ext cx="9680044" cy="3307080"/>
          </a:xfrm>
          <a:prstGeom prst="rect">
            <a:avLst/>
          </a:prstGeom>
        </p:spPr>
      </p:pic>
      <p:sp>
        <p:nvSpPr>
          <p:cNvPr id="4" name="Caixa de texto 3">
            <a:extLst>
              <a:ext uri="{FF2B5EF4-FFF2-40B4-BE49-F238E27FC236}">
                <a16:creationId xmlns:a16="http://schemas.microsoft.com/office/drawing/2014/main" id="{3A8B4CFA-0491-3E47-3F39-989CA0303BF0}"/>
              </a:ext>
            </a:extLst>
          </p:cNvPr>
          <p:cNvSpPr txBox="1"/>
          <p:nvPr/>
        </p:nvSpPr>
        <p:spPr>
          <a:xfrm>
            <a:off x="196926" y="4922082"/>
            <a:ext cx="9380370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A.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Silberschatz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H.F.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Korth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S.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Sudarshan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Database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System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Concepts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6th </a:t>
            </a:r>
            <a:r>
              <a:rPr kumimoji="0" lang="es-E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Edition</a:t>
            </a:r>
            <a:r>
              <a:rPr kumimoji="0" lang="es-E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McGraw-Hill, 2014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Tahoma"/>
              <a:cs typeface="Tahoma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ahoma"/>
              <a:ea typeface="Tahoma"/>
              <a:cs typeface="Segoe UI"/>
            </a:endParaRPr>
          </a:p>
        </p:txBody>
      </p:sp>
      <p:sp>
        <p:nvSpPr>
          <p:cNvPr id="11" name="Caixa de texto 7">
            <a:extLst>
              <a:ext uri="{FF2B5EF4-FFF2-40B4-BE49-F238E27FC236}">
                <a16:creationId xmlns:a16="http://schemas.microsoft.com/office/drawing/2014/main" id="{ED9EFC37-4583-11B1-8398-1FFD3BA9382D}"/>
              </a:ext>
            </a:extLst>
          </p:cNvPr>
          <p:cNvSpPr txBox="1"/>
          <p:nvPr/>
        </p:nvSpPr>
        <p:spPr>
          <a:xfrm>
            <a:off x="1585182" y="3691289"/>
            <a:ext cx="6071223" cy="61555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gl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gl-ES" sz="4000" err="1">
                <a:solidFill>
                  <a:srgbClr val="001F6E"/>
                </a:solidFill>
                <a:latin typeface="Arial"/>
                <a:cs typeface="Arial"/>
              </a:rPr>
              <a:t>Seguridad</a:t>
            </a:r>
            <a:endParaRPr lang="gl-ES" err="1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060887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7"/>
          <p:cNvSpPr>
            <a:spLocks noChangeArrowheads="1"/>
          </p:cNvSpPr>
          <p:nvPr/>
        </p:nvSpPr>
        <p:spPr bwMode="auto">
          <a:xfrm>
            <a:off x="1525588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800">
                <a:solidFill>
                  <a:schemeClr val="bg1"/>
                </a:solidFill>
              </a:rPr>
              <a:t>Guion</a:t>
            </a:r>
          </a:p>
        </p:txBody>
      </p:sp>
      <p:sp>
        <p:nvSpPr>
          <p:cNvPr id="4" name="14 Marcador de texto"/>
          <p:cNvSpPr txBox="1">
            <a:spLocks/>
          </p:cNvSpPr>
          <p:nvPr/>
        </p:nvSpPr>
        <p:spPr>
          <a:xfrm>
            <a:off x="1525588" y="1036737"/>
            <a:ext cx="7993632" cy="54726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Autorización en SQL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Seguridad de las aplicaciones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512888" cy="4321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Autoriz</a:t>
            </a:r>
            <a:r>
              <a:rPr lang="es-ES" altLang="es-ES" sz="1400">
                <a:solidFill>
                  <a:srgbClr val="003B76"/>
                </a:solidFill>
              </a:rPr>
              <a:t>. SQL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04937" cy="602081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Segurid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Aplic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Autorización en SQL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03663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3782338" y="1134661"/>
            <a:ext cx="2611428" cy="1138773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GRANT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&lt;lista privilegios&gt;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ON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&lt;relación/vista&gt;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TO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&lt;usuarios y roles&gt;</a:t>
            </a:r>
          </a:p>
        </p:txBody>
      </p:sp>
      <p:sp>
        <p:nvSpPr>
          <p:cNvPr id="9" name="8 CuadroTexto"/>
          <p:cNvSpPr txBox="1"/>
          <p:nvPr/>
        </p:nvSpPr>
        <p:spPr>
          <a:xfrm>
            <a:off x="3782338" y="2490252"/>
            <a:ext cx="2611428" cy="1138773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GRANT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</a:t>
            </a:r>
            <a:r>
              <a:rPr lang="es-ES" sz="1600" b="0" err="1">
                <a:solidFill>
                  <a:srgbClr val="B20000"/>
                </a:solidFill>
                <a:latin typeface="Droid Sans"/>
              </a:rPr>
              <a:t>update</a:t>
            </a:r>
            <a:r>
              <a:rPr lang="es-ES" sz="1600" b="0">
                <a:solidFill>
                  <a:srgbClr val="B20000"/>
                </a:solidFill>
                <a:latin typeface="Droid Sans"/>
              </a:rPr>
              <a:t>(A, B)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ON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&lt;relación/vista&gt;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TO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&lt;usuarios y roles&gt;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3782338" y="3786396"/>
            <a:ext cx="2611428" cy="1138773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GRANT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</a:t>
            </a:r>
            <a:r>
              <a:rPr lang="es-ES" sz="1600" b="0" err="1">
                <a:solidFill>
                  <a:srgbClr val="B20000"/>
                </a:solidFill>
                <a:latin typeface="Droid Sans"/>
              </a:rPr>
              <a:t>update</a:t>
            </a:r>
            <a:r>
              <a:rPr lang="es-ES" sz="1600" b="0">
                <a:solidFill>
                  <a:srgbClr val="B20000"/>
                </a:solidFill>
                <a:latin typeface="Droid Sans"/>
              </a:rPr>
              <a:t>(A, B)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ON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&lt;relación/vista&gt;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TO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</a:t>
            </a:r>
            <a:r>
              <a:rPr lang="es-ES" sz="1600" b="0" err="1">
                <a:solidFill>
                  <a:srgbClr val="B20000"/>
                </a:solidFill>
                <a:latin typeface="Droid Sans"/>
              </a:rPr>
              <a:t>public</a:t>
            </a:r>
            <a:endParaRPr lang="es-ES" sz="1600" b="0">
              <a:solidFill>
                <a:srgbClr val="B20000"/>
              </a:solidFill>
              <a:latin typeface="Droid Sans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782338" y="5154548"/>
            <a:ext cx="2712546" cy="1138773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REVOKE 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&lt;lista privilegios&gt;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ON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&lt;relación/vista&gt;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FROM 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&lt;usuarios y roles&gt;</a:t>
            </a:r>
          </a:p>
        </p:txBody>
      </p:sp>
    </p:spTree>
    <p:extLst>
      <p:ext uri="{BB962C8B-B14F-4D97-AF65-F5344CB8AC3E}">
        <p14:creationId xmlns:p14="http://schemas.microsoft.com/office/powerpoint/2010/main" val="1131921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512888" cy="4321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Autoriz</a:t>
            </a:r>
            <a:r>
              <a:rPr lang="es-ES" altLang="es-ES" sz="1400">
                <a:solidFill>
                  <a:srgbClr val="003B76"/>
                </a:solidFill>
              </a:rPr>
              <a:t>. SQL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04937" cy="602081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Segurid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Aplic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Autorización en SQL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03663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4488230" y="1005550"/>
            <a:ext cx="1872208" cy="584775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CREATE ROLE </a:t>
            </a:r>
            <a:br>
              <a:rPr lang="es-ES" sz="1600" b="0">
                <a:solidFill>
                  <a:srgbClr val="00B0F0"/>
                </a:solidFill>
                <a:latin typeface="Droid Sans"/>
              </a:rPr>
            </a:br>
            <a:r>
              <a:rPr lang="es-ES" sz="1600" b="0">
                <a:solidFill>
                  <a:srgbClr val="003B76"/>
                </a:solidFill>
                <a:latin typeface="Droid Sans"/>
              </a:rPr>
              <a:t>&lt;nombre de rol&gt; 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4118620" y="1770172"/>
            <a:ext cx="2611428" cy="1138773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GRANT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&lt;lista privilegios&gt;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ON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&lt;relación/vista&gt;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TO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&lt;</a:t>
            </a:r>
            <a:r>
              <a:rPr lang="es-ES" sz="1600" b="0">
                <a:solidFill>
                  <a:srgbClr val="B20000"/>
                </a:solidFill>
                <a:latin typeface="Droid Sans"/>
              </a:rPr>
              <a:t>nombre role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&gt;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4118620" y="3124969"/>
            <a:ext cx="2611428" cy="738664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GRANT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&lt;</a:t>
            </a:r>
            <a:r>
              <a:rPr lang="es-ES" sz="1600" b="0">
                <a:solidFill>
                  <a:srgbClr val="B20000"/>
                </a:solidFill>
                <a:latin typeface="Droid Sans"/>
              </a:rPr>
              <a:t>nombre role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&gt;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TO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&lt;usuarios y roles&gt;</a:t>
            </a:r>
          </a:p>
        </p:txBody>
      </p:sp>
      <p:sp>
        <p:nvSpPr>
          <p:cNvPr id="16" name="15 Llamada de nube"/>
          <p:cNvSpPr/>
          <p:nvPr/>
        </p:nvSpPr>
        <p:spPr bwMode="auto">
          <a:xfrm>
            <a:off x="4118620" y="4277097"/>
            <a:ext cx="2664296" cy="2304256"/>
          </a:xfrm>
          <a:prstGeom prst="cloudCallout">
            <a:avLst>
              <a:gd name="adj1" fmla="val -12454"/>
              <a:gd name="adj2" fmla="val -6534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600">
                <a:solidFill>
                  <a:srgbClr val="B20000"/>
                </a:solidFill>
              </a:rPr>
              <a:t>Privilegios de un usuario/role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200" i="0" u="none" strike="noStrike" cap="none" normalizeH="0" baseline="0">
              <a:ln>
                <a:noFill/>
              </a:ln>
              <a:solidFill>
                <a:srgbClr val="B20000"/>
              </a:solidFill>
              <a:effectLst/>
            </a:endParaRPr>
          </a:p>
          <a:p>
            <a:pPr marL="228600" marR="0" indent="-22860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ES" sz="1400" b="0">
                <a:solidFill>
                  <a:srgbClr val="003B76"/>
                </a:solidFill>
              </a:rPr>
              <a:t>Privilegios concedidos directamente</a:t>
            </a:r>
          </a:p>
          <a:p>
            <a:pPr marL="228600" marR="0" indent="-22860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s-ES" sz="1400" b="0" i="0" u="none" strike="noStrike" cap="none" normalizeH="0" baseline="0">
              <a:ln>
                <a:noFill/>
              </a:ln>
              <a:solidFill>
                <a:srgbClr val="003B76"/>
              </a:solidFill>
              <a:effectLst/>
            </a:endParaRPr>
          </a:p>
          <a:p>
            <a:pPr marL="228600" marR="0" indent="-22860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ES" sz="1400" b="0">
                <a:solidFill>
                  <a:srgbClr val="003B76"/>
                </a:solidFill>
              </a:rPr>
              <a:t>Privilegios de los roles concedidos</a:t>
            </a:r>
            <a:endParaRPr kumimoji="0" lang="es-ES" sz="1400" b="0" i="0" u="none" strike="noStrike" cap="none" normalizeH="0" baseline="0">
              <a:ln>
                <a:noFill/>
              </a:ln>
              <a:solidFill>
                <a:srgbClr val="003B7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74863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512888" cy="4321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Autoriz</a:t>
            </a:r>
            <a:r>
              <a:rPr lang="es-ES" altLang="es-ES" sz="1400">
                <a:solidFill>
                  <a:srgbClr val="003B76"/>
                </a:solidFill>
              </a:rPr>
              <a:t>. SQL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04937" cy="602081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Segurid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Aplic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Autorización en SQL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03663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3758580" y="1756817"/>
            <a:ext cx="3456384" cy="1308050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CREATE VIEW </a:t>
            </a:r>
            <a:r>
              <a:rPr lang="es-ES" sz="1600" b="0" err="1">
                <a:solidFill>
                  <a:srgbClr val="003B76"/>
                </a:solidFill>
                <a:latin typeface="Droid Sans"/>
              </a:rPr>
              <a:t>nombre_vista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AS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SELECT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*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FROM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tabla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WHERE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a=x</a:t>
            </a:r>
          </a:p>
        </p:txBody>
      </p:sp>
      <p:sp>
        <p:nvSpPr>
          <p:cNvPr id="12" name="11 CuadroTexto"/>
          <p:cNvSpPr txBox="1"/>
          <p:nvPr/>
        </p:nvSpPr>
        <p:spPr>
          <a:xfrm>
            <a:off x="4262636" y="3629025"/>
            <a:ext cx="2232248" cy="1308050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SELECT 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c, sum(d)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FROM </a:t>
            </a:r>
            <a:r>
              <a:rPr lang="es-ES" sz="1600" b="0" err="1">
                <a:solidFill>
                  <a:srgbClr val="003B76"/>
                </a:solidFill>
                <a:latin typeface="Droid Sans"/>
              </a:rPr>
              <a:t>nombre_vista</a:t>
            </a:r>
            <a:endParaRPr lang="es-ES" sz="1600" b="0">
              <a:solidFill>
                <a:srgbClr val="003B76"/>
              </a:solidFill>
              <a:latin typeface="Droid Sans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WHERE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b=y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GROUP BY 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53417885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512888" cy="4321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Autoriz</a:t>
            </a:r>
            <a:r>
              <a:rPr lang="es-ES" altLang="es-ES" sz="1400">
                <a:solidFill>
                  <a:srgbClr val="003B76"/>
                </a:solidFill>
              </a:rPr>
              <a:t>. SQL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04937" cy="602081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Segurid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Aplic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Autorización en SQL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03663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758580" y="1111427"/>
            <a:ext cx="2611428" cy="1138773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GRANT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</a:t>
            </a:r>
            <a:r>
              <a:rPr lang="es-ES" sz="1600" b="0" err="1">
                <a:solidFill>
                  <a:srgbClr val="B20000"/>
                </a:solidFill>
                <a:latin typeface="Droid Sans"/>
              </a:rPr>
              <a:t>references</a:t>
            </a:r>
            <a:r>
              <a:rPr lang="es-ES" sz="1600" b="0">
                <a:solidFill>
                  <a:srgbClr val="B20000"/>
                </a:solidFill>
                <a:latin typeface="Droid Sans"/>
              </a:rPr>
              <a:t>(A,B)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ON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&lt;relación&gt;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TO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&lt;usuarios y roles&gt;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1526333" y="3256602"/>
            <a:ext cx="2715420" cy="1308050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CREATE TABLE 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tabla1 (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3B76"/>
                </a:solidFill>
                <a:latin typeface="Droid Sans"/>
              </a:rPr>
              <a:t>  A </a:t>
            </a:r>
            <a:r>
              <a:rPr lang="es-ES" sz="1600" b="0" err="1">
                <a:solidFill>
                  <a:srgbClr val="B20000"/>
                </a:solidFill>
                <a:latin typeface="Droid Sans"/>
              </a:rPr>
              <a:t>integer</a:t>
            </a:r>
            <a:r>
              <a:rPr lang="es-ES" sz="1600" b="0">
                <a:solidFill>
                  <a:srgbClr val="B20000"/>
                </a:solidFill>
                <a:latin typeface="Droid Sans"/>
              </a:rPr>
              <a:t>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PRIMARY KEY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3B76"/>
                </a:solidFill>
                <a:latin typeface="Droid Sans"/>
              </a:rPr>
              <a:t>  B </a:t>
            </a:r>
            <a:r>
              <a:rPr lang="es-ES" sz="1600" b="0" err="1">
                <a:solidFill>
                  <a:srgbClr val="B20000"/>
                </a:solidFill>
                <a:latin typeface="Droid Sans"/>
              </a:rPr>
              <a:t>double</a:t>
            </a:r>
            <a:r>
              <a:rPr lang="es-ES" sz="1600" b="0">
                <a:solidFill>
                  <a:srgbClr val="B20000"/>
                </a:solidFill>
                <a:latin typeface="Droid Sans"/>
              </a:rPr>
              <a:t>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NOT NULL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3B76"/>
                </a:solidFill>
                <a:latin typeface="Droid Sans"/>
              </a:rPr>
              <a:t>);</a:t>
            </a:r>
          </a:p>
        </p:txBody>
      </p:sp>
      <p:sp>
        <p:nvSpPr>
          <p:cNvPr id="13" name="12 Rectángulo"/>
          <p:cNvSpPr/>
          <p:nvPr/>
        </p:nvSpPr>
        <p:spPr>
          <a:xfrm>
            <a:off x="2254329" y="2836937"/>
            <a:ext cx="1301792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solidFill>
                  <a:srgbClr val="00B050"/>
                </a:solidFill>
              </a:rPr>
              <a:t>Usuario 1</a:t>
            </a:r>
            <a:endParaRPr lang="es-ES" b="0">
              <a:solidFill>
                <a:srgbClr val="00B050"/>
              </a:solidFill>
            </a:endParaRPr>
          </a:p>
        </p:txBody>
      </p:sp>
      <p:sp>
        <p:nvSpPr>
          <p:cNvPr id="14" name="13 CuadroTexto"/>
          <p:cNvSpPr txBox="1"/>
          <p:nvPr/>
        </p:nvSpPr>
        <p:spPr>
          <a:xfrm>
            <a:off x="5918820" y="3256602"/>
            <a:ext cx="3273196" cy="1308050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CREATE TABLE 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tabla2 (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3B76"/>
                </a:solidFill>
                <a:latin typeface="Droid Sans"/>
              </a:rPr>
              <a:t>   C </a:t>
            </a:r>
            <a:r>
              <a:rPr lang="es-ES" sz="1600" b="0" err="1">
                <a:solidFill>
                  <a:srgbClr val="B20000"/>
                </a:solidFill>
                <a:latin typeface="Droid Sans"/>
              </a:rPr>
              <a:t>varchar</a:t>
            </a:r>
            <a:r>
              <a:rPr lang="es-ES" sz="1600" b="0">
                <a:solidFill>
                  <a:srgbClr val="B20000"/>
                </a:solidFill>
                <a:latin typeface="Droid Sans"/>
              </a:rPr>
              <a:t>(4)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PRIMARY KEY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,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3B76"/>
                </a:solidFill>
                <a:latin typeface="Droid Sans"/>
              </a:rPr>
              <a:t>   E </a:t>
            </a:r>
            <a:r>
              <a:rPr lang="es-ES" sz="1600" b="0" err="1">
                <a:solidFill>
                  <a:srgbClr val="B20000"/>
                </a:solidFill>
                <a:latin typeface="Droid Sans"/>
              </a:rPr>
              <a:t>integer</a:t>
            </a:r>
            <a:r>
              <a:rPr lang="es-ES" sz="1600" b="0">
                <a:solidFill>
                  <a:srgbClr val="B20000"/>
                </a:solidFill>
                <a:latin typeface="Droid Sans"/>
              </a:rPr>
              <a:t>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REFERENCES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tabla1(A)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3B76"/>
                </a:solidFill>
                <a:latin typeface="Droid Sans"/>
              </a:rPr>
              <a:t>);</a:t>
            </a:r>
          </a:p>
        </p:txBody>
      </p:sp>
      <p:sp>
        <p:nvSpPr>
          <p:cNvPr id="15" name="14 Rectángulo"/>
          <p:cNvSpPr/>
          <p:nvPr/>
        </p:nvSpPr>
        <p:spPr>
          <a:xfrm>
            <a:off x="6921284" y="2836937"/>
            <a:ext cx="1301792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solidFill>
                  <a:srgbClr val="00B050"/>
                </a:solidFill>
              </a:rPr>
              <a:t>Usuario 2</a:t>
            </a:r>
            <a:endParaRPr lang="es-ES" b="0">
              <a:solidFill>
                <a:srgbClr val="00B050"/>
              </a:solidFill>
            </a:endParaRPr>
          </a:p>
        </p:txBody>
      </p:sp>
      <p:sp>
        <p:nvSpPr>
          <p:cNvPr id="16" name="15 CuadroTexto"/>
          <p:cNvSpPr txBox="1"/>
          <p:nvPr/>
        </p:nvSpPr>
        <p:spPr>
          <a:xfrm>
            <a:off x="1526332" y="4698373"/>
            <a:ext cx="3672707" cy="338554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INSERT INTO 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tabla1 </a:t>
            </a:r>
            <a:r>
              <a:rPr lang="es-ES" sz="1600" b="0" err="1">
                <a:solidFill>
                  <a:srgbClr val="003B76"/>
                </a:solidFill>
                <a:latin typeface="Droid Sans"/>
              </a:rPr>
              <a:t>values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(1, 45.4); </a:t>
            </a:r>
          </a:p>
        </p:txBody>
      </p:sp>
      <p:sp>
        <p:nvSpPr>
          <p:cNvPr id="17" name="16 CuadroTexto"/>
          <p:cNvSpPr txBox="1"/>
          <p:nvPr/>
        </p:nvSpPr>
        <p:spPr>
          <a:xfrm>
            <a:off x="5918521" y="4676887"/>
            <a:ext cx="3672707" cy="338554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INSERT INTO 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tabla2 </a:t>
            </a:r>
            <a:r>
              <a:rPr lang="es-ES" sz="1600" b="0" err="1">
                <a:solidFill>
                  <a:srgbClr val="003B76"/>
                </a:solidFill>
                <a:latin typeface="Droid Sans"/>
              </a:rPr>
              <a:t>values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(‘elfo’, 1); 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526332" y="5180943"/>
            <a:ext cx="2448571" cy="661720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DELETE FROM 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tabla1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3B76"/>
                </a:solidFill>
                <a:latin typeface="Droid Sans"/>
              </a:rPr>
              <a:t>WHERE  id = 1;</a:t>
            </a:r>
          </a:p>
        </p:txBody>
      </p:sp>
      <p:sp>
        <p:nvSpPr>
          <p:cNvPr id="19" name="18 Llamada de nube"/>
          <p:cNvSpPr/>
          <p:nvPr/>
        </p:nvSpPr>
        <p:spPr bwMode="auto">
          <a:xfrm>
            <a:off x="4586373" y="5103413"/>
            <a:ext cx="2664296" cy="1410981"/>
          </a:xfrm>
          <a:prstGeom prst="cloudCallout">
            <a:avLst>
              <a:gd name="adj1" fmla="val -71735"/>
              <a:gd name="adj2" fmla="val 13978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b="0" i="0" u="none" strike="noStrike" cap="none" normalizeH="0" baseline="0">
                <a:ln>
                  <a:noFill/>
                </a:ln>
                <a:solidFill>
                  <a:srgbClr val="003B76"/>
                </a:solidFill>
                <a:effectLst/>
              </a:rPr>
              <a:t>¿ No</a:t>
            </a:r>
            <a:r>
              <a:rPr kumimoji="0" lang="es-ES" b="0" i="0" u="none" strike="noStrike" cap="none" normalizeH="0">
                <a:ln>
                  <a:noFill/>
                </a:ln>
                <a:solidFill>
                  <a:srgbClr val="003B76"/>
                </a:solidFill>
                <a:effectLst/>
              </a:rPr>
              <a:t> puedo borrar filas de </a:t>
            </a:r>
            <a:r>
              <a:rPr kumimoji="0" lang="es-ES" b="0" i="0" u="none" strike="noStrike" cap="none" normalizeH="0">
                <a:ln>
                  <a:noFill/>
                </a:ln>
                <a:solidFill>
                  <a:srgbClr val="B20000"/>
                </a:solidFill>
                <a:effectLst/>
              </a:rPr>
              <a:t>MI</a:t>
            </a:r>
            <a:r>
              <a:rPr kumimoji="0" lang="es-ES" b="0" i="0" u="none" strike="noStrike" cap="none" normalizeH="0">
                <a:ln>
                  <a:noFill/>
                </a:ln>
                <a:solidFill>
                  <a:srgbClr val="003B76"/>
                </a:solidFill>
                <a:effectLst/>
              </a:rPr>
              <a:t> tabla ?</a:t>
            </a:r>
            <a:endParaRPr kumimoji="0" lang="es-ES" b="0" i="0" u="none" strike="noStrike" cap="none" normalizeH="0" baseline="0">
              <a:ln>
                <a:noFill/>
              </a:ln>
              <a:solidFill>
                <a:srgbClr val="003B76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012477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/>
      <p:bldP spid="14" grpId="0" animBg="1"/>
      <p:bldP spid="15" grpId="0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512888" cy="4321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Autoriz</a:t>
            </a:r>
            <a:r>
              <a:rPr lang="es-ES" altLang="es-ES" sz="1400">
                <a:solidFill>
                  <a:srgbClr val="003B76"/>
                </a:solidFill>
              </a:rPr>
              <a:t>. SQL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04937" cy="602081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Segurid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Aplic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Autorización en SQL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03663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2678460" y="1175061"/>
            <a:ext cx="2611428" cy="1538883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GRANT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&lt;lista privilegios&gt;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ON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&lt;relación/vista&gt;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TO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&lt;usuarios y roles&gt;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s-ES" sz="1600" b="0">
                <a:solidFill>
                  <a:srgbClr val="B20000"/>
                </a:solidFill>
                <a:latin typeface="Droid Sans"/>
              </a:rPr>
              <a:t>WITH GRANT OPTION</a:t>
            </a:r>
          </a:p>
        </p:txBody>
      </p:sp>
      <p:sp>
        <p:nvSpPr>
          <p:cNvPr id="21" name="5 Elipse"/>
          <p:cNvSpPr>
            <a:spLocks noChangeArrowheads="1"/>
          </p:cNvSpPr>
          <p:nvPr/>
        </p:nvSpPr>
        <p:spPr bwMode="auto">
          <a:xfrm>
            <a:off x="7358980" y="4133750"/>
            <a:ext cx="1152525" cy="4318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1600" err="1">
                <a:solidFill>
                  <a:schemeClr val="bg1"/>
                </a:solidFill>
              </a:rPr>
              <a:t>Admin</a:t>
            </a:r>
            <a:endParaRPr lang="es-ES" altLang="es-ES" sz="1600">
              <a:solidFill>
                <a:schemeClr val="bg1"/>
              </a:solidFill>
            </a:endParaRPr>
          </a:p>
        </p:txBody>
      </p:sp>
      <p:sp>
        <p:nvSpPr>
          <p:cNvPr id="22" name="6 Elipse"/>
          <p:cNvSpPr>
            <a:spLocks noChangeArrowheads="1"/>
          </p:cNvSpPr>
          <p:nvPr/>
        </p:nvSpPr>
        <p:spPr bwMode="auto">
          <a:xfrm>
            <a:off x="6495380" y="4997350"/>
            <a:ext cx="719137" cy="4318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1600">
                <a:solidFill>
                  <a:schemeClr val="bg1"/>
                </a:solidFill>
              </a:rPr>
              <a:t>U1</a:t>
            </a:r>
          </a:p>
        </p:txBody>
      </p:sp>
      <p:sp>
        <p:nvSpPr>
          <p:cNvPr id="23" name="7 Elipse"/>
          <p:cNvSpPr>
            <a:spLocks noChangeArrowheads="1"/>
          </p:cNvSpPr>
          <p:nvPr/>
        </p:nvSpPr>
        <p:spPr bwMode="auto">
          <a:xfrm>
            <a:off x="7574880" y="4997350"/>
            <a:ext cx="647700" cy="4318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1600">
                <a:solidFill>
                  <a:schemeClr val="bg1"/>
                </a:solidFill>
              </a:rPr>
              <a:t>U2</a:t>
            </a:r>
          </a:p>
        </p:txBody>
      </p:sp>
      <p:sp>
        <p:nvSpPr>
          <p:cNvPr id="24" name="8 Elipse"/>
          <p:cNvSpPr>
            <a:spLocks noChangeArrowheads="1"/>
          </p:cNvSpPr>
          <p:nvPr/>
        </p:nvSpPr>
        <p:spPr bwMode="auto">
          <a:xfrm>
            <a:off x="8511505" y="4997350"/>
            <a:ext cx="719137" cy="4318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1600">
                <a:solidFill>
                  <a:schemeClr val="bg1"/>
                </a:solidFill>
              </a:rPr>
              <a:t>U3</a:t>
            </a:r>
          </a:p>
        </p:txBody>
      </p:sp>
      <p:cxnSp>
        <p:nvCxnSpPr>
          <p:cNvPr id="25" name="10 Conector recto de flecha"/>
          <p:cNvCxnSpPr>
            <a:cxnSpLocks noChangeShapeType="1"/>
            <a:stCxn id="21" idx="4"/>
            <a:endCxn id="22" idx="0"/>
          </p:cNvCxnSpPr>
          <p:nvPr/>
        </p:nvCxnSpPr>
        <p:spPr bwMode="auto">
          <a:xfrm rot="5400000">
            <a:off x="7178799" y="4240906"/>
            <a:ext cx="431800" cy="1081087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11 Conector recto de flecha"/>
          <p:cNvCxnSpPr>
            <a:cxnSpLocks noChangeShapeType="1"/>
            <a:stCxn id="21" idx="4"/>
            <a:endCxn id="23" idx="0"/>
          </p:cNvCxnSpPr>
          <p:nvPr/>
        </p:nvCxnSpPr>
        <p:spPr bwMode="auto">
          <a:xfrm rot="5400000">
            <a:off x="7701086" y="4763194"/>
            <a:ext cx="431800" cy="3651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14 Conector recto de flecha"/>
          <p:cNvCxnSpPr>
            <a:cxnSpLocks noChangeShapeType="1"/>
            <a:stCxn id="21" idx="4"/>
            <a:endCxn id="24" idx="0"/>
          </p:cNvCxnSpPr>
          <p:nvPr/>
        </p:nvCxnSpPr>
        <p:spPr bwMode="auto">
          <a:xfrm rot="16200000" flipH="1">
            <a:off x="8187655" y="4313137"/>
            <a:ext cx="431800" cy="9366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15 Conector recto de flecha"/>
          <p:cNvCxnSpPr>
            <a:cxnSpLocks noChangeShapeType="1"/>
            <a:stCxn id="23" idx="4"/>
            <a:endCxn id="29" idx="0"/>
          </p:cNvCxnSpPr>
          <p:nvPr/>
        </p:nvCxnSpPr>
        <p:spPr bwMode="auto">
          <a:xfrm rot="5400000">
            <a:off x="7682829" y="5573613"/>
            <a:ext cx="360363" cy="7143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19 Elipse"/>
          <p:cNvSpPr>
            <a:spLocks noChangeArrowheads="1"/>
          </p:cNvSpPr>
          <p:nvPr/>
        </p:nvSpPr>
        <p:spPr bwMode="auto">
          <a:xfrm>
            <a:off x="7503442" y="5789513"/>
            <a:ext cx="647700" cy="4318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1600">
                <a:solidFill>
                  <a:schemeClr val="bg1"/>
                </a:solidFill>
              </a:rPr>
              <a:t>U4</a:t>
            </a:r>
          </a:p>
        </p:txBody>
      </p:sp>
      <p:sp>
        <p:nvSpPr>
          <p:cNvPr id="30" name="20 Elipse"/>
          <p:cNvSpPr>
            <a:spLocks noChangeArrowheads="1"/>
          </p:cNvSpPr>
          <p:nvPr/>
        </p:nvSpPr>
        <p:spPr bwMode="auto">
          <a:xfrm>
            <a:off x="8525792" y="5789513"/>
            <a:ext cx="704850" cy="4318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1600">
                <a:solidFill>
                  <a:schemeClr val="bg1"/>
                </a:solidFill>
              </a:rPr>
              <a:t>U5</a:t>
            </a:r>
          </a:p>
        </p:txBody>
      </p:sp>
      <p:cxnSp>
        <p:nvCxnSpPr>
          <p:cNvPr id="31" name="23 Conector recto de flecha"/>
          <p:cNvCxnSpPr>
            <a:cxnSpLocks noChangeShapeType="1"/>
            <a:stCxn id="24" idx="4"/>
            <a:endCxn id="29" idx="0"/>
          </p:cNvCxnSpPr>
          <p:nvPr/>
        </p:nvCxnSpPr>
        <p:spPr bwMode="auto">
          <a:xfrm rot="5400000">
            <a:off x="8169398" y="5087044"/>
            <a:ext cx="360363" cy="104457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26 Conector recto de flecha"/>
          <p:cNvCxnSpPr>
            <a:cxnSpLocks noChangeShapeType="1"/>
            <a:stCxn id="24" idx="4"/>
            <a:endCxn id="30" idx="0"/>
          </p:cNvCxnSpPr>
          <p:nvPr/>
        </p:nvCxnSpPr>
        <p:spPr bwMode="auto">
          <a:xfrm rot="16200000" flipH="1">
            <a:off x="8694860" y="5606157"/>
            <a:ext cx="360363" cy="63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41 CuadroTexto"/>
          <p:cNvSpPr txBox="1"/>
          <p:nvPr/>
        </p:nvSpPr>
        <p:spPr>
          <a:xfrm>
            <a:off x="2678460" y="3610800"/>
            <a:ext cx="3672408" cy="661720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GRANT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</a:t>
            </a:r>
            <a:r>
              <a:rPr lang="es-ES" sz="1600" b="0" err="1">
                <a:solidFill>
                  <a:srgbClr val="003B76"/>
                </a:solidFill>
                <a:latin typeface="Droid Sans"/>
              </a:rPr>
              <a:t>select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ON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tabla1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TO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U3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WITH GRANT OPTION</a:t>
            </a:r>
          </a:p>
        </p:txBody>
      </p:sp>
      <p:sp>
        <p:nvSpPr>
          <p:cNvPr id="43" name="42 Rectángulo"/>
          <p:cNvSpPr/>
          <p:nvPr/>
        </p:nvSpPr>
        <p:spPr>
          <a:xfrm>
            <a:off x="6910882" y="3446909"/>
            <a:ext cx="2090858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err="1">
                <a:solidFill>
                  <a:srgbClr val="00B050"/>
                </a:solidFill>
              </a:rPr>
              <a:t>select</a:t>
            </a:r>
            <a:r>
              <a:rPr lang="es-ES">
                <a:solidFill>
                  <a:srgbClr val="00B050"/>
                </a:solidFill>
              </a:rPr>
              <a:t> ON tabla1</a:t>
            </a:r>
            <a:endParaRPr lang="es-ES" b="0">
              <a:solidFill>
                <a:srgbClr val="00B050"/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2678460" y="4450590"/>
            <a:ext cx="3672408" cy="338554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GRANT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</a:t>
            </a:r>
            <a:r>
              <a:rPr lang="es-ES" sz="1600" b="0" err="1">
                <a:solidFill>
                  <a:srgbClr val="003B76"/>
                </a:solidFill>
                <a:latin typeface="Droid Sans"/>
              </a:rPr>
              <a:t>select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ON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tabla1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TO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U4</a:t>
            </a:r>
          </a:p>
        </p:txBody>
      </p:sp>
      <p:sp>
        <p:nvSpPr>
          <p:cNvPr id="45" name="44 Rectángulo"/>
          <p:cNvSpPr/>
          <p:nvPr/>
        </p:nvSpPr>
        <p:spPr>
          <a:xfrm>
            <a:off x="1592692" y="3794269"/>
            <a:ext cx="936104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err="1">
                <a:solidFill>
                  <a:srgbClr val="00B050"/>
                </a:solidFill>
              </a:rPr>
              <a:t>Admin</a:t>
            </a:r>
            <a:endParaRPr lang="es-ES" b="0">
              <a:solidFill>
                <a:srgbClr val="00B050"/>
              </a:solidFill>
            </a:endParaRPr>
          </a:p>
        </p:txBody>
      </p:sp>
      <p:sp>
        <p:nvSpPr>
          <p:cNvPr id="46" name="45 Rectángulo"/>
          <p:cNvSpPr/>
          <p:nvPr/>
        </p:nvSpPr>
        <p:spPr>
          <a:xfrm>
            <a:off x="1592692" y="4565669"/>
            <a:ext cx="936104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solidFill>
                  <a:srgbClr val="00B050"/>
                </a:solidFill>
              </a:rPr>
              <a:t>U3</a:t>
            </a:r>
            <a:endParaRPr lang="es-ES" b="0">
              <a:solidFill>
                <a:srgbClr val="00B050"/>
              </a:solidFill>
            </a:endParaRPr>
          </a:p>
        </p:txBody>
      </p:sp>
      <p:sp>
        <p:nvSpPr>
          <p:cNvPr id="47" name="46 CuadroTexto"/>
          <p:cNvSpPr txBox="1"/>
          <p:nvPr/>
        </p:nvSpPr>
        <p:spPr>
          <a:xfrm>
            <a:off x="2678460" y="5043973"/>
            <a:ext cx="3672408" cy="338554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GRANT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</a:t>
            </a:r>
            <a:r>
              <a:rPr lang="es-ES" sz="1600" b="0" err="1">
                <a:solidFill>
                  <a:srgbClr val="003B76"/>
                </a:solidFill>
                <a:latin typeface="Droid Sans"/>
              </a:rPr>
              <a:t>select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ON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tabla1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TO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U5</a:t>
            </a:r>
          </a:p>
        </p:txBody>
      </p:sp>
      <p:sp>
        <p:nvSpPr>
          <p:cNvPr id="48" name="47 Rectángulo"/>
          <p:cNvSpPr/>
          <p:nvPr/>
        </p:nvSpPr>
        <p:spPr>
          <a:xfrm>
            <a:off x="1592692" y="5071021"/>
            <a:ext cx="936104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solidFill>
                  <a:srgbClr val="00B050"/>
                </a:solidFill>
              </a:rPr>
              <a:t>U3</a:t>
            </a:r>
            <a:endParaRPr lang="es-ES" b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4058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9" grpId="0" animBg="1"/>
      <p:bldP spid="30" grpId="0" animBg="1"/>
      <p:bldP spid="42" grpId="0" animBg="1"/>
      <p:bldP spid="43" grpId="0"/>
      <p:bldP spid="44" grpId="0" animBg="1"/>
      <p:bldP spid="45" grpId="0"/>
      <p:bldP spid="46" grpId="0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19 Elipse"/>
          <p:cNvSpPr>
            <a:spLocks noChangeArrowheads="1"/>
          </p:cNvSpPr>
          <p:nvPr/>
        </p:nvSpPr>
        <p:spPr bwMode="auto">
          <a:xfrm>
            <a:off x="6782793" y="2981276"/>
            <a:ext cx="647700" cy="4318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1600">
                <a:solidFill>
                  <a:schemeClr val="bg1"/>
                </a:solidFill>
              </a:rPr>
              <a:t>U6</a:t>
            </a:r>
          </a:p>
        </p:txBody>
      </p:sp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512888" cy="43214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Autoriz</a:t>
            </a:r>
            <a:r>
              <a:rPr lang="es-ES" altLang="es-ES" sz="1400">
                <a:solidFill>
                  <a:srgbClr val="003B76"/>
                </a:solidFill>
              </a:rPr>
              <a:t>. SQL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04937" cy="602081"/>
          </a:xfrm>
          <a:prstGeom prst="rect">
            <a:avLst/>
          </a:prstGeom>
          <a:solidFill>
            <a:srgbClr val="003B76"/>
          </a:solidFill>
          <a:ln w="9525">
            <a:solidFill>
              <a:srgbClr val="003B76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/>
                </a:solidFill>
              </a:rPr>
              <a:t>Segurid</a:t>
            </a:r>
            <a:r>
              <a:rPr lang="es-ES" altLang="es-ES" sz="1400" b="0">
                <a:solidFill>
                  <a:schemeClr val="bg1"/>
                </a:solidFill>
              </a:rPr>
              <a:t>. </a:t>
            </a:r>
            <a:r>
              <a:rPr lang="es-ES" altLang="es-ES" sz="1400" b="0" err="1">
                <a:solidFill>
                  <a:schemeClr val="bg1"/>
                </a:solidFill>
              </a:rPr>
              <a:t>Aplic</a:t>
            </a:r>
            <a:r>
              <a:rPr lang="es-ES" altLang="es-ES" sz="1400" b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Autorización en SQL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036638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7986550" cy="3600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Revocación de privilegios</a:t>
            </a:r>
          </a:p>
        </p:txBody>
      </p:sp>
      <p:sp>
        <p:nvSpPr>
          <p:cNvPr id="21" name="5 Elipse"/>
          <p:cNvSpPr>
            <a:spLocks noChangeArrowheads="1"/>
          </p:cNvSpPr>
          <p:nvPr/>
        </p:nvSpPr>
        <p:spPr bwMode="auto">
          <a:xfrm>
            <a:off x="7611468" y="1325513"/>
            <a:ext cx="1152525" cy="4318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1600">
                <a:solidFill>
                  <a:schemeClr val="bg1"/>
                </a:solidFill>
              </a:rPr>
              <a:t>Admin</a:t>
            </a:r>
          </a:p>
        </p:txBody>
      </p:sp>
      <p:sp>
        <p:nvSpPr>
          <p:cNvPr id="22" name="6 Elipse"/>
          <p:cNvSpPr>
            <a:spLocks noChangeArrowheads="1"/>
          </p:cNvSpPr>
          <p:nvPr/>
        </p:nvSpPr>
        <p:spPr bwMode="auto">
          <a:xfrm>
            <a:off x="6747868" y="2189113"/>
            <a:ext cx="719137" cy="4318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1600">
                <a:solidFill>
                  <a:schemeClr val="bg1"/>
                </a:solidFill>
              </a:rPr>
              <a:t>U1</a:t>
            </a:r>
          </a:p>
        </p:txBody>
      </p:sp>
      <p:sp>
        <p:nvSpPr>
          <p:cNvPr id="23" name="7 Elipse"/>
          <p:cNvSpPr>
            <a:spLocks noChangeArrowheads="1"/>
          </p:cNvSpPr>
          <p:nvPr/>
        </p:nvSpPr>
        <p:spPr bwMode="auto">
          <a:xfrm>
            <a:off x="7827368" y="2189113"/>
            <a:ext cx="647700" cy="4318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1600">
                <a:solidFill>
                  <a:schemeClr val="bg1"/>
                </a:solidFill>
              </a:rPr>
              <a:t>U2</a:t>
            </a:r>
          </a:p>
        </p:txBody>
      </p:sp>
      <p:sp>
        <p:nvSpPr>
          <p:cNvPr id="24" name="8 Elipse"/>
          <p:cNvSpPr>
            <a:spLocks noChangeArrowheads="1"/>
          </p:cNvSpPr>
          <p:nvPr/>
        </p:nvSpPr>
        <p:spPr bwMode="auto">
          <a:xfrm>
            <a:off x="8763993" y="2189113"/>
            <a:ext cx="719137" cy="4318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1600">
                <a:solidFill>
                  <a:schemeClr val="bg1"/>
                </a:solidFill>
              </a:rPr>
              <a:t>U3</a:t>
            </a:r>
          </a:p>
        </p:txBody>
      </p:sp>
      <p:cxnSp>
        <p:nvCxnSpPr>
          <p:cNvPr id="25" name="10 Conector recto de flecha"/>
          <p:cNvCxnSpPr>
            <a:cxnSpLocks noChangeShapeType="1"/>
            <a:stCxn id="21" idx="4"/>
            <a:endCxn id="22" idx="0"/>
          </p:cNvCxnSpPr>
          <p:nvPr/>
        </p:nvCxnSpPr>
        <p:spPr bwMode="auto">
          <a:xfrm rot="5400000">
            <a:off x="7431287" y="1432669"/>
            <a:ext cx="431800" cy="1081087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11 Conector recto de flecha"/>
          <p:cNvCxnSpPr>
            <a:cxnSpLocks noChangeShapeType="1"/>
            <a:stCxn id="21" idx="4"/>
            <a:endCxn id="23" idx="0"/>
          </p:cNvCxnSpPr>
          <p:nvPr/>
        </p:nvCxnSpPr>
        <p:spPr bwMode="auto">
          <a:xfrm rot="5400000">
            <a:off x="7953574" y="1954957"/>
            <a:ext cx="431800" cy="3651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14 Conector recto de flecha"/>
          <p:cNvCxnSpPr>
            <a:cxnSpLocks noChangeShapeType="1"/>
            <a:stCxn id="21" idx="4"/>
            <a:endCxn id="24" idx="0"/>
          </p:cNvCxnSpPr>
          <p:nvPr/>
        </p:nvCxnSpPr>
        <p:spPr bwMode="auto">
          <a:xfrm rot="16200000" flipH="1">
            <a:off x="8440143" y="1504900"/>
            <a:ext cx="431800" cy="93662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15 Conector recto de flecha"/>
          <p:cNvCxnSpPr>
            <a:cxnSpLocks noChangeShapeType="1"/>
            <a:stCxn id="23" idx="4"/>
            <a:endCxn id="29" idx="0"/>
          </p:cNvCxnSpPr>
          <p:nvPr/>
        </p:nvCxnSpPr>
        <p:spPr bwMode="auto">
          <a:xfrm rot="5400000">
            <a:off x="7935317" y="2765376"/>
            <a:ext cx="360363" cy="71438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" name="19 Elipse"/>
          <p:cNvSpPr>
            <a:spLocks noChangeArrowheads="1"/>
          </p:cNvSpPr>
          <p:nvPr/>
        </p:nvSpPr>
        <p:spPr bwMode="auto">
          <a:xfrm>
            <a:off x="7755930" y="2981276"/>
            <a:ext cx="647700" cy="4318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1600">
                <a:solidFill>
                  <a:schemeClr val="bg1"/>
                </a:solidFill>
              </a:rPr>
              <a:t>U4</a:t>
            </a:r>
          </a:p>
        </p:txBody>
      </p:sp>
      <p:sp>
        <p:nvSpPr>
          <p:cNvPr id="30" name="20 Elipse"/>
          <p:cNvSpPr>
            <a:spLocks noChangeArrowheads="1"/>
          </p:cNvSpPr>
          <p:nvPr/>
        </p:nvSpPr>
        <p:spPr bwMode="auto">
          <a:xfrm>
            <a:off x="8778280" y="2981276"/>
            <a:ext cx="704850" cy="431800"/>
          </a:xfrm>
          <a:prstGeom prst="ellipse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2"/>
                </a:solidFill>
                <a:latin typeface="Arial" charset="0"/>
              </a:defRPr>
            </a:lvl1pPr>
            <a:lvl2pPr marL="742950" indent="-285750" eaLnBrk="0" hangingPunct="0">
              <a:defRPr sz="2800">
                <a:solidFill>
                  <a:schemeClr val="tx2"/>
                </a:solidFill>
                <a:latin typeface="Arial" charset="0"/>
              </a:defRPr>
            </a:lvl2pPr>
            <a:lvl3pPr marL="11430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3pPr>
            <a:lvl4pPr marL="16002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4pPr>
            <a:lvl5pPr marL="2057400" indent="-228600" eaLnBrk="0" hangingPunct="0">
              <a:defRPr sz="2800">
                <a:solidFill>
                  <a:schemeClr val="tx2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1600">
                <a:solidFill>
                  <a:schemeClr val="bg1"/>
                </a:solidFill>
              </a:rPr>
              <a:t>U5</a:t>
            </a:r>
          </a:p>
        </p:txBody>
      </p:sp>
      <p:cxnSp>
        <p:nvCxnSpPr>
          <p:cNvPr id="31" name="23 Conector recto de flecha"/>
          <p:cNvCxnSpPr>
            <a:cxnSpLocks noChangeShapeType="1"/>
            <a:stCxn id="24" idx="4"/>
            <a:endCxn id="29" idx="0"/>
          </p:cNvCxnSpPr>
          <p:nvPr/>
        </p:nvCxnSpPr>
        <p:spPr bwMode="auto">
          <a:xfrm rot="5400000">
            <a:off x="8421886" y="2278807"/>
            <a:ext cx="360363" cy="1044575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26 Conector recto de flecha"/>
          <p:cNvCxnSpPr>
            <a:cxnSpLocks noChangeShapeType="1"/>
            <a:stCxn id="24" idx="4"/>
            <a:endCxn id="30" idx="0"/>
          </p:cNvCxnSpPr>
          <p:nvPr/>
        </p:nvCxnSpPr>
        <p:spPr bwMode="auto">
          <a:xfrm rot="16200000" flipH="1">
            <a:off x="8947348" y="2797920"/>
            <a:ext cx="360363" cy="63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61 Conector recto de flecha"/>
          <p:cNvCxnSpPr>
            <a:cxnSpLocks noChangeShapeType="1"/>
          </p:cNvCxnSpPr>
          <p:nvPr/>
        </p:nvCxnSpPr>
        <p:spPr bwMode="auto">
          <a:xfrm rot="5400000" flipH="1" flipV="1">
            <a:off x="8615066" y="2804516"/>
            <a:ext cx="1587" cy="4889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42 Rectángulo"/>
          <p:cNvSpPr/>
          <p:nvPr/>
        </p:nvSpPr>
        <p:spPr>
          <a:xfrm>
            <a:off x="7249457" y="922582"/>
            <a:ext cx="2090858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err="1">
                <a:solidFill>
                  <a:srgbClr val="00B050"/>
                </a:solidFill>
              </a:rPr>
              <a:t>select</a:t>
            </a:r>
            <a:r>
              <a:rPr lang="es-ES">
                <a:solidFill>
                  <a:srgbClr val="00B050"/>
                </a:solidFill>
              </a:rPr>
              <a:t> ON tabla1</a:t>
            </a:r>
            <a:endParaRPr lang="es-ES" b="0">
              <a:solidFill>
                <a:srgbClr val="00B050"/>
              </a:solidFill>
            </a:endParaRPr>
          </a:p>
        </p:txBody>
      </p:sp>
      <p:sp>
        <p:nvSpPr>
          <p:cNvPr id="45" name="44 CuadroTexto"/>
          <p:cNvSpPr txBox="1"/>
          <p:nvPr/>
        </p:nvSpPr>
        <p:spPr>
          <a:xfrm>
            <a:off x="2666956" y="1490630"/>
            <a:ext cx="3672408" cy="338554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REVOKE </a:t>
            </a:r>
            <a:r>
              <a:rPr lang="es-ES" sz="1600" b="0" err="1">
                <a:solidFill>
                  <a:srgbClr val="003B76"/>
                </a:solidFill>
                <a:latin typeface="Droid Sans"/>
              </a:rPr>
              <a:t>select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ON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tabla1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FROM 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U3</a:t>
            </a:r>
          </a:p>
        </p:txBody>
      </p:sp>
      <p:sp>
        <p:nvSpPr>
          <p:cNvPr id="46" name="45 Rectángulo"/>
          <p:cNvSpPr/>
          <p:nvPr/>
        </p:nvSpPr>
        <p:spPr>
          <a:xfrm>
            <a:off x="1814364" y="1485087"/>
            <a:ext cx="936104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err="1">
                <a:solidFill>
                  <a:srgbClr val="00B050"/>
                </a:solidFill>
              </a:rPr>
              <a:t>Admin</a:t>
            </a:r>
            <a:endParaRPr lang="es-ES" b="0">
              <a:solidFill>
                <a:srgbClr val="00B050"/>
              </a:solidFill>
            </a:endParaRPr>
          </a:p>
        </p:txBody>
      </p:sp>
      <p:cxnSp>
        <p:nvCxnSpPr>
          <p:cNvPr id="3" name="2 Conector recto"/>
          <p:cNvCxnSpPr/>
          <p:nvPr/>
        </p:nvCxnSpPr>
        <p:spPr bwMode="auto">
          <a:xfrm>
            <a:off x="7647187" y="6581353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7" name="Picture 3" descr="C:\Users\jrr.viqueira\AppData\Local\Microsoft\Windows\INetCache\IE\PBAV68J3\incorrecto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866" y="1829184"/>
            <a:ext cx="325699" cy="29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3" descr="C:\Users\jrr.viqueira\AppData\Local\Microsoft\Windows\INetCache\IE\PBAV68J3\incorrecto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866" y="2652152"/>
            <a:ext cx="325699" cy="29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3" descr="C:\Users\jrr.viqueira\AppData\Local\Microsoft\Windows\INetCache\IE\PBAV68J3\incorrecto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7744" y="2652152"/>
            <a:ext cx="325699" cy="29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49 Llamada de nube"/>
          <p:cNvSpPr/>
          <p:nvPr/>
        </p:nvSpPr>
        <p:spPr bwMode="auto">
          <a:xfrm>
            <a:off x="5523435" y="1265992"/>
            <a:ext cx="2664296" cy="813056"/>
          </a:xfrm>
          <a:prstGeom prst="cloudCallout">
            <a:avLst>
              <a:gd name="adj1" fmla="val 66850"/>
              <a:gd name="adj2" fmla="val 6940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>
                <a:ln>
                  <a:noFill/>
                </a:ln>
                <a:solidFill>
                  <a:srgbClr val="003B76"/>
                </a:solidFill>
                <a:effectLst/>
                <a:latin typeface="Droid Sans"/>
              </a:rPr>
              <a:t>Revocación en </a:t>
            </a:r>
            <a:r>
              <a:rPr kumimoji="0" lang="es-ES" sz="1200" b="0" i="0" u="none" strike="noStrike" cap="none" normalizeH="0" baseline="0">
                <a:ln>
                  <a:noFill/>
                </a:ln>
                <a:solidFill>
                  <a:srgbClr val="B20000"/>
                </a:solidFill>
                <a:effectLst/>
                <a:latin typeface="Droid Sans"/>
              </a:rPr>
              <a:t>cascada</a:t>
            </a:r>
            <a:r>
              <a:rPr kumimoji="0" lang="es-ES" sz="1200" b="0" i="0" u="none" strike="noStrike" cap="none" normalizeH="0">
                <a:ln>
                  <a:noFill/>
                </a:ln>
                <a:solidFill>
                  <a:srgbClr val="B20000"/>
                </a:solidFill>
                <a:effectLst/>
                <a:latin typeface="Droid Sans"/>
              </a:rPr>
              <a:t> </a:t>
            </a:r>
            <a:r>
              <a:rPr kumimoji="0" lang="es-ES" sz="1200" b="0" i="0" u="none" strike="noStrike" cap="none" normalizeH="0">
                <a:ln>
                  <a:noFill/>
                </a:ln>
                <a:solidFill>
                  <a:srgbClr val="003B76"/>
                </a:solidFill>
                <a:effectLst/>
                <a:latin typeface="Droid Sans"/>
              </a:rPr>
              <a:t>es la opción </a:t>
            </a:r>
            <a:r>
              <a:rPr kumimoji="0" lang="es-ES" sz="1200" b="0" i="0" u="none" strike="noStrike" cap="none" normalizeH="0">
                <a:ln>
                  <a:noFill/>
                </a:ln>
                <a:solidFill>
                  <a:srgbClr val="B20000"/>
                </a:solidFill>
                <a:effectLst/>
                <a:latin typeface="Droid Sans"/>
              </a:rPr>
              <a:t>por defecto</a:t>
            </a:r>
            <a:endParaRPr kumimoji="0" lang="es-ES" sz="1200" b="0" i="0" u="none" strike="noStrike" cap="none" normalizeH="0" baseline="0">
              <a:ln>
                <a:noFill/>
              </a:ln>
              <a:solidFill>
                <a:srgbClr val="B20000"/>
              </a:solidFill>
              <a:effectLst/>
              <a:latin typeface="Droid Sans"/>
            </a:endParaRPr>
          </a:p>
        </p:txBody>
      </p:sp>
      <p:sp>
        <p:nvSpPr>
          <p:cNvPr id="51" name="50 Llamada de nube"/>
          <p:cNvSpPr/>
          <p:nvPr/>
        </p:nvSpPr>
        <p:spPr bwMode="auto">
          <a:xfrm>
            <a:off x="6113026" y="3144621"/>
            <a:ext cx="2181860" cy="1420508"/>
          </a:xfrm>
          <a:prstGeom prst="cloudCallout">
            <a:avLst>
              <a:gd name="adj1" fmla="val 61776"/>
              <a:gd name="adj2" fmla="val -34475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>
                <a:ln>
                  <a:noFill/>
                </a:ln>
                <a:solidFill>
                  <a:srgbClr val="003B76"/>
                </a:solidFill>
                <a:effectLst/>
                <a:latin typeface="Droid Sans"/>
              </a:rPr>
              <a:t>U4 y U5 mantienen sus permisos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200" b="0">
              <a:solidFill>
                <a:srgbClr val="003B76"/>
              </a:solidFill>
              <a:latin typeface="Droid Sans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>
                <a:ln>
                  <a:noFill/>
                </a:ln>
                <a:solidFill>
                  <a:srgbClr val="003B76"/>
                </a:solidFill>
                <a:effectLst/>
                <a:latin typeface="Droid Sans"/>
              </a:rPr>
              <a:t>Todavía hay un camino</a:t>
            </a:r>
            <a:r>
              <a:rPr kumimoji="0" lang="es-ES" sz="1200" b="0" i="0" u="none" strike="noStrike" cap="none" normalizeH="0">
                <a:ln>
                  <a:noFill/>
                </a:ln>
                <a:solidFill>
                  <a:srgbClr val="003B76"/>
                </a:solidFill>
                <a:effectLst/>
                <a:latin typeface="Droid Sans"/>
              </a:rPr>
              <a:t> hasta el administrador</a:t>
            </a:r>
            <a:endParaRPr kumimoji="0" lang="es-ES" sz="1200" b="0" i="0" u="none" strike="noStrike" cap="none" normalizeH="0" baseline="0">
              <a:ln>
                <a:noFill/>
              </a:ln>
              <a:solidFill>
                <a:srgbClr val="B20000"/>
              </a:solidFill>
              <a:effectLst/>
              <a:latin typeface="Droid Sans"/>
            </a:endParaRPr>
          </a:p>
        </p:txBody>
      </p:sp>
      <p:cxnSp>
        <p:nvCxnSpPr>
          <p:cNvPr id="52" name="61 Conector recto de flecha"/>
          <p:cNvCxnSpPr>
            <a:cxnSpLocks noChangeShapeType="1"/>
          </p:cNvCxnSpPr>
          <p:nvPr/>
        </p:nvCxnSpPr>
        <p:spPr bwMode="auto">
          <a:xfrm rot="5400000" flipH="1" flipV="1">
            <a:off x="8596017" y="3107439"/>
            <a:ext cx="1587" cy="488950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52 CuadroTexto"/>
          <p:cNvSpPr txBox="1"/>
          <p:nvPr/>
        </p:nvSpPr>
        <p:spPr>
          <a:xfrm>
            <a:off x="2666956" y="1976252"/>
            <a:ext cx="3672408" cy="338554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REVOKE </a:t>
            </a:r>
            <a:r>
              <a:rPr lang="es-ES" sz="1600" b="0" err="1">
                <a:solidFill>
                  <a:srgbClr val="003B76"/>
                </a:solidFill>
                <a:latin typeface="Droid Sans"/>
              </a:rPr>
              <a:t>select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ON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tabla1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FROM 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U4</a:t>
            </a:r>
          </a:p>
        </p:txBody>
      </p:sp>
      <p:sp>
        <p:nvSpPr>
          <p:cNvPr id="54" name="53 Rectángulo"/>
          <p:cNvSpPr/>
          <p:nvPr/>
        </p:nvSpPr>
        <p:spPr>
          <a:xfrm>
            <a:off x="1814364" y="1970709"/>
            <a:ext cx="936104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solidFill>
                  <a:srgbClr val="00B050"/>
                </a:solidFill>
              </a:rPr>
              <a:t>U2</a:t>
            </a:r>
            <a:endParaRPr lang="es-ES" b="0">
              <a:solidFill>
                <a:srgbClr val="00B050"/>
              </a:solidFill>
            </a:endParaRPr>
          </a:p>
        </p:txBody>
      </p:sp>
      <p:pic>
        <p:nvPicPr>
          <p:cNvPr id="55" name="Picture 3" descr="C:\Users\jrr.viqueira\AppData\Local\Microsoft\Windows\INetCache\IE\PBAV68J3\incorrecto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9187" y="2620913"/>
            <a:ext cx="325699" cy="29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55 Llamada de nube"/>
          <p:cNvSpPr/>
          <p:nvPr/>
        </p:nvSpPr>
        <p:spPr bwMode="auto">
          <a:xfrm>
            <a:off x="7574785" y="3773041"/>
            <a:ext cx="2181860" cy="1708540"/>
          </a:xfrm>
          <a:prstGeom prst="cloudCallout">
            <a:avLst>
              <a:gd name="adj1" fmla="val -2944"/>
              <a:gd name="adj2" fmla="val -68204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>
                <a:ln>
                  <a:noFill/>
                </a:ln>
                <a:solidFill>
                  <a:srgbClr val="003B76"/>
                </a:solidFill>
                <a:effectLst/>
                <a:latin typeface="Droid Sans"/>
              </a:rPr>
              <a:t>U4 y U5 pierden</a:t>
            </a:r>
            <a:r>
              <a:rPr kumimoji="0" lang="es-ES" sz="1200" b="0" i="0" u="none" strike="noStrike" cap="none" normalizeH="0">
                <a:ln>
                  <a:noFill/>
                </a:ln>
                <a:solidFill>
                  <a:srgbClr val="003B76"/>
                </a:solidFill>
                <a:effectLst/>
                <a:latin typeface="Droid Sans"/>
              </a:rPr>
              <a:t> </a:t>
            </a:r>
            <a:r>
              <a:rPr kumimoji="0" lang="es-ES" sz="1200" b="0" i="0" u="none" strike="noStrike" cap="none" normalizeH="0" baseline="0">
                <a:ln>
                  <a:noFill/>
                </a:ln>
                <a:solidFill>
                  <a:srgbClr val="003B76"/>
                </a:solidFill>
                <a:effectLst/>
                <a:latin typeface="Droid Sans"/>
              </a:rPr>
              <a:t>sus permisos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200" b="0">
              <a:solidFill>
                <a:srgbClr val="003B76"/>
              </a:solidFill>
              <a:latin typeface="Droid Sans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>
                <a:ln>
                  <a:noFill/>
                </a:ln>
                <a:solidFill>
                  <a:srgbClr val="003B76"/>
                </a:solidFill>
                <a:effectLst/>
                <a:latin typeface="Droid Sans"/>
              </a:rPr>
              <a:t>A pesar de la</a:t>
            </a:r>
            <a:r>
              <a:rPr kumimoji="0" lang="es-ES" sz="1200" b="0" i="0" u="none" strike="noStrike" cap="none" normalizeH="0">
                <a:ln>
                  <a:noFill/>
                </a:ln>
                <a:solidFill>
                  <a:srgbClr val="003B76"/>
                </a:solidFill>
                <a:effectLst/>
                <a:latin typeface="Droid Sans"/>
              </a:rPr>
              <a:t> concesión mutua que han realizado</a:t>
            </a:r>
            <a:endParaRPr kumimoji="0" lang="es-ES" sz="1200" b="0" i="0" u="none" strike="noStrike" cap="none" normalizeH="0" baseline="0">
              <a:ln>
                <a:noFill/>
              </a:ln>
              <a:solidFill>
                <a:srgbClr val="B20000"/>
              </a:solidFill>
              <a:effectLst/>
              <a:latin typeface="Droid Sans"/>
            </a:endParaRPr>
          </a:p>
        </p:txBody>
      </p:sp>
      <p:cxnSp>
        <p:nvCxnSpPr>
          <p:cNvPr id="58" name="10 Conector recto de flecha"/>
          <p:cNvCxnSpPr>
            <a:cxnSpLocks noChangeShapeType="1"/>
            <a:endCxn id="57" idx="0"/>
          </p:cNvCxnSpPr>
          <p:nvPr/>
        </p:nvCxnSpPr>
        <p:spPr bwMode="auto">
          <a:xfrm flipH="1">
            <a:off x="7106643" y="2620914"/>
            <a:ext cx="51241" cy="360362"/>
          </a:xfrm>
          <a:prstGeom prst="straightConnector1">
            <a:avLst/>
          </a:prstGeom>
          <a:noFill/>
          <a:ln w="9525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58 CuadroTexto"/>
          <p:cNvSpPr txBox="1"/>
          <p:nvPr/>
        </p:nvSpPr>
        <p:spPr>
          <a:xfrm>
            <a:off x="2666956" y="2555949"/>
            <a:ext cx="3672408" cy="661720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REVOKE </a:t>
            </a:r>
            <a:r>
              <a:rPr lang="es-ES" sz="1600" b="0" err="1">
                <a:solidFill>
                  <a:srgbClr val="003B76"/>
                </a:solidFill>
                <a:latin typeface="Droid Sans"/>
              </a:rPr>
              <a:t>select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ON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tabla1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FROM 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U1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RESTRICT</a:t>
            </a:r>
          </a:p>
        </p:txBody>
      </p:sp>
      <p:sp>
        <p:nvSpPr>
          <p:cNvPr id="60" name="59 Rectángulo"/>
          <p:cNvSpPr/>
          <p:nvPr/>
        </p:nvSpPr>
        <p:spPr>
          <a:xfrm>
            <a:off x="1806273" y="2722918"/>
            <a:ext cx="936104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err="1">
                <a:solidFill>
                  <a:srgbClr val="00B050"/>
                </a:solidFill>
              </a:rPr>
              <a:t>Admin</a:t>
            </a:r>
            <a:endParaRPr lang="es-ES" b="0">
              <a:solidFill>
                <a:srgbClr val="00B050"/>
              </a:solidFill>
            </a:endParaRPr>
          </a:p>
        </p:txBody>
      </p:sp>
      <p:sp>
        <p:nvSpPr>
          <p:cNvPr id="61" name="60 Llamada de nube"/>
          <p:cNvSpPr/>
          <p:nvPr/>
        </p:nvSpPr>
        <p:spPr bwMode="auto">
          <a:xfrm>
            <a:off x="4976024" y="3335708"/>
            <a:ext cx="2181860" cy="1420508"/>
          </a:xfrm>
          <a:prstGeom prst="cloudCallout">
            <a:avLst>
              <a:gd name="adj1" fmla="val -50689"/>
              <a:gd name="adj2" fmla="val -67068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>
                <a:ln>
                  <a:noFill/>
                </a:ln>
                <a:solidFill>
                  <a:srgbClr val="003B76"/>
                </a:solidFill>
                <a:effectLst/>
                <a:latin typeface="Droid Sans"/>
              </a:rPr>
              <a:t>Genera una</a:t>
            </a:r>
            <a:r>
              <a:rPr kumimoji="0" lang="es-ES" sz="1200" b="0" i="0" u="none" strike="noStrike" cap="none" normalizeH="0">
                <a:ln>
                  <a:noFill/>
                </a:ln>
                <a:solidFill>
                  <a:srgbClr val="003B76"/>
                </a:solidFill>
                <a:effectLst/>
                <a:latin typeface="Droid Sans"/>
              </a:rPr>
              <a:t> excepción y mantiene el permiso a U1</a:t>
            </a:r>
            <a:endParaRPr kumimoji="0" lang="es-ES" sz="1200" b="0" i="0" u="none" strike="noStrike" cap="none" normalizeH="0" baseline="0">
              <a:ln>
                <a:noFill/>
              </a:ln>
              <a:solidFill>
                <a:srgbClr val="B20000"/>
              </a:solidFill>
              <a:effectLst/>
              <a:latin typeface="Droid Sans"/>
            </a:endParaRPr>
          </a:p>
        </p:txBody>
      </p:sp>
      <p:sp>
        <p:nvSpPr>
          <p:cNvPr id="62" name="61 CuadroTexto"/>
          <p:cNvSpPr txBox="1"/>
          <p:nvPr/>
        </p:nvSpPr>
        <p:spPr>
          <a:xfrm>
            <a:off x="2666956" y="3413076"/>
            <a:ext cx="3672408" cy="584775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REVOKE </a:t>
            </a:r>
            <a:r>
              <a:rPr lang="es-ES" sz="1600" b="0" err="1">
                <a:solidFill>
                  <a:srgbClr val="B20000"/>
                </a:solidFill>
                <a:latin typeface="Droid Sans"/>
              </a:rPr>
              <a:t>grant</a:t>
            </a:r>
            <a:r>
              <a:rPr lang="es-ES" sz="1600" b="0">
                <a:solidFill>
                  <a:srgbClr val="B20000"/>
                </a:solidFill>
                <a:latin typeface="Droid Sans"/>
              </a:rPr>
              <a:t> </a:t>
            </a:r>
            <a:r>
              <a:rPr lang="es-ES" sz="1600" b="0" err="1">
                <a:solidFill>
                  <a:srgbClr val="B20000"/>
                </a:solidFill>
                <a:latin typeface="Droid Sans"/>
              </a:rPr>
              <a:t>option</a:t>
            </a:r>
            <a:r>
              <a:rPr lang="es-ES" sz="1600" b="0">
                <a:solidFill>
                  <a:srgbClr val="B20000"/>
                </a:solidFill>
                <a:latin typeface="Droid Sans"/>
              </a:rPr>
              <a:t>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ON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tabla1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FROM 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U1</a:t>
            </a:r>
          </a:p>
        </p:txBody>
      </p:sp>
      <p:sp>
        <p:nvSpPr>
          <p:cNvPr id="63" name="62 Rectángulo"/>
          <p:cNvSpPr/>
          <p:nvPr/>
        </p:nvSpPr>
        <p:spPr>
          <a:xfrm>
            <a:off x="1806273" y="3580045"/>
            <a:ext cx="936104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err="1">
                <a:solidFill>
                  <a:srgbClr val="00B050"/>
                </a:solidFill>
              </a:rPr>
              <a:t>Admin</a:t>
            </a:r>
            <a:endParaRPr lang="es-ES" b="0">
              <a:solidFill>
                <a:srgbClr val="00B050"/>
              </a:solidFill>
            </a:endParaRPr>
          </a:p>
        </p:txBody>
      </p:sp>
      <p:sp>
        <p:nvSpPr>
          <p:cNvPr id="65" name="64 CuadroTexto"/>
          <p:cNvSpPr txBox="1"/>
          <p:nvPr/>
        </p:nvSpPr>
        <p:spPr>
          <a:xfrm>
            <a:off x="2666956" y="4045962"/>
            <a:ext cx="1836204" cy="338554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DROP USER 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U1</a:t>
            </a:r>
          </a:p>
        </p:txBody>
      </p:sp>
      <p:sp>
        <p:nvSpPr>
          <p:cNvPr id="66" name="65 Rectángulo"/>
          <p:cNvSpPr/>
          <p:nvPr/>
        </p:nvSpPr>
        <p:spPr>
          <a:xfrm>
            <a:off x="1806273" y="4061073"/>
            <a:ext cx="936104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err="1">
                <a:solidFill>
                  <a:srgbClr val="00B050"/>
                </a:solidFill>
              </a:rPr>
              <a:t>Admin</a:t>
            </a:r>
            <a:endParaRPr lang="es-ES" b="0">
              <a:solidFill>
                <a:srgbClr val="00B050"/>
              </a:solidFill>
            </a:endParaRPr>
          </a:p>
        </p:txBody>
      </p:sp>
      <p:sp>
        <p:nvSpPr>
          <p:cNvPr id="68" name="67 Llamada de nube"/>
          <p:cNvSpPr/>
          <p:nvPr/>
        </p:nvSpPr>
        <p:spPr bwMode="auto">
          <a:xfrm>
            <a:off x="7582626" y="1757313"/>
            <a:ext cx="1856658" cy="1404469"/>
          </a:xfrm>
          <a:prstGeom prst="cloudCallout">
            <a:avLst>
              <a:gd name="adj1" fmla="val -65432"/>
              <a:gd name="adj2" fmla="val 5771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>
                <a:ln>
                  <a:noFill/>
                </a:ln>
                <a:solidFill>
                  <a:srgbClr val="003B76"/>
                </a:solidFill>
                <a:effectLst/>
                <a:latin typeface="Droid Sans"/>
              </a:rPr>
              <a:t>Puede generar una situación no deseable</a:t>
            </a: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sz="1200" b="0">
              <a:solidFill>
                <a:srgbClr val="003B76"/>
              </a:solidFill>
              <a:latin typeface="Droid Sans"/>
            </a:endParaRPr>
          </a:p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>
                <a:solidFill>
                  <a:srgbClr val="003B76"/>
                </a:solidFill>
                <a:latin typeface="Droid Sans"/>
              </a:rPr>
              <a:t>U6 pierde permisos</a:t>
            </a:r>
            <a:endParaRPr kumimoji="0" lang="es-ES" sz="1200" b="0" i="0" u="none" strike="noStrike" cap="none" normalizeH="0" baseline="0">
              <a:ln>
                <a:noFill/>
              </a:ln>
              <a:solidFill>
                <a:srgbClr val="B20000"/>
              </a:solidFill>
              <a:effectLst/>
              <a:latin typeface="Droid Sans"/>
            </a:endParaRPr>
          </a:p>
        </p:txBody>
      </p:sp>
      <p:pic>
        <p:nvPicPr>
          <p:cNvPr id="69" name="Picture 3" descr="C:\Users\jrr.viqueira\AppData\Local\Microsoft\Windows\INetCache\IE\PBAV68J3\incorrecto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93" y="2204193"/>
            <a:ext cx="325699" cy="29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3" descr="C:\Users\jrr.viqueira\AppData\Local\Microsoft\Windows\INetCache\IE\PBAV68J3\incorrecto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618" y="1851796"/>
            <a:ext cx="325699" cy="29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C:\Users\jrr.viqueira\AppData\Local\Microsoft\Windows\INetCache\IE\PBAV68J3\incorrecto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5034" y="2652152"/>
            <a:ext cx="325699" cy="29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71 CuadroTexto"/>
          <p:cNvSpPr txBox="1"/>
          <p:nvPr/>
        </p:nvSpPr>
        <p:spPr>
          <a:xfrm>
            <a:off x="2666956" y="4493121"/>
            <a:ext cx="5302232" cy="984885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CREATE ROLE 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R1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GRANT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</a:t>
            </a:r>
            <a:r>
              <a:rPr lang="es-ES" sz="1600" b="0" err="1">
                <a:solidFill>
                  <a:srgbClr val="003B76"/>
                </a:solidFill>
                <a:latin typeface="Droid Sans"/>
              </a:rPr>
              <a:t>select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ON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tabla1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TO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R1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WITH GRANT OPTION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GRANT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R1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TO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U1</a:t>
            </a:r>
          </a:p>
        </p:txBody>
      </p:sp>
      <p:sp>
        <p:nvSpPr>
          <p:cNvPr id="73" name="72 Rectángulo"/>
          <p:cNvSpPr/>
          <p:nvPr/>
        </p:nvSpPr>
        <p:spPr>
          <a:xfrm>
            <a:off x="1806273" y="4565129"/>
            <a:ext cx="936104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err="1">
                <a:solidFill>
                  <a:srgbClr val="00B050"/>
                </a:solidFill>
              </a:rPr>
              <a:t>Admin</a:t>
            </a:r>
            <a:endParaRPr lang="es-ES" b="0">
              <a:solidFill>
                <a:srgbClr val="00B050"/>
              </a:solidFill>
            </a:endParaRPr>
          </a:p>
        </p:txBody>
      </p:sp>
      <p:sp>
        <p:nvSpPr>
          <p:cNvPr id="74" name="73 CuadroTexto"/>
          <p:cNvSpPr txBox="1"/>
          <p:nvPr/>
        </p:nvSpPr>
        <p:spPr>
          <a:xfrm>
            <a:off x="2666955" y="5559593"/>
            <a:ext cx="6483638" cy="661720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SET ROLE 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R1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GRANT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</a:t>
            </a:r>
            <a:r>
              <a:rPr lang="es-ES" sz="1600" b="0" err="1">
                <a:solidFill>
                  <a:srgbClr val="003B76"/>
                </a:solidFill>
                <a:latin typeface="Droid Sans"/>
              </a:rPr>
              <a:t>select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ON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tabla1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TO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 U6 </a:t>
            </a:r>
            <a:r>
              <a:rPr lang="es-ES" sz="1600" b="0">
                <a:solidFill>
                  <a:srgbClr val="00B0F0"/>
                </a:solidFill>
                <a:latin typeface="Droid Sans"/>
              </a:rPr>
              <a:t>GRANTED BY CURRENT ROLE</a:t>
            </a:r>
          </a:p>
        </p:txBody>
      </p:sp>
      <p:sp>
        <p:nvSpPr>
          <p:cNvPr id="75" name="74 Rectángulo"/>
          <p:cNvSpPr/>
          <p:nvPr/>
        </p:nvSpPr>
        <p:spPr>
          <a:xfrm>
            <a:off x="1806273" y="5732368"/>
            <a:ext cx="554156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>
                <a:solidFill>
                  <a:srgbClr val="00B050"/>
                </a:solidFill>
              </a:rPr>
              <a:t>U1</a:t>
            </a:r>
            <a:endParaRPr lang="es-ES" b="0">
              <a:solidFill>
                <a:srgbClr val="00B050"/>
              </a:solidFill>
            </a:endParaRPr>
          </a:p>
        </p:txBody>
      </p:sp>
      <p:sp>
        <p:nvSpPr>
          <p:cNvPr id="76" name="75 Llamada de nube"/>
          <p:cNvSpPr/>
          <p:nvPr/>
        </p:nvSpPr>
        <p:spPr bwMode="auto">
          <a:xfrm>
            <a:off x="7380175" y="6205868"/>
            <a:ext cx="2181860" cy="933146"/>
          </a:xfrm>
          <a:prstGeom prst="cloudCallout">
            <a:avLst>
              <a:gd name="adj1" fmla="val -46450"/>
              <a:gd name="adj2" fmla="val -53088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>
                <a:ln>
                  <a:noFill/>
                </a:ln>
                <a:solidFill>
                  <a:srgbClr val="003B76"/>
                </a:solidFill>
                <a:effectLst/>
                <a:latin typeface="Droid Sans"/>
              </a:rPr>
              <a:t>El permiso lo concede el rol</a:t>
            </a:r>
            <a:r>
              <a:rPr kumimoji="0" lang="es-ES" sz="1200" b="0" i="0" u="none" strike="noStrike" cap="none" normalizeH="0">
                <a:ln>
                  <a:noFill/>
                </a:ln>
                <a:solidFill>
                  <a:srgbClr val="003B76"/>
                </a:solidFill>
                <a:effectLst/>
                <a:latin typeface="Droid Sans"/>
              </a:rPr>
              <a:t> y no el usuario</a:t>
            </a:r>
            <a:endParaRPr kumimoji="0" lang="es-ES" sz="1200" b="0" i="0" u="none" strike="noStrike" cap="none" normalizeH="0" baseline="0">
              <a:ln>
                <a:noFill/>
              </a:ln>
              <a:solidFill>
                <a:srgbClr val="B20000"/>
              </a:solidFill>
              <a:effectLst/>
              <a:latin typeface="Droid Sans"/>
            </a:endParaRPr>
          </a:p>
        </p:txBody>
      </p:sp>
      <p:sp>
        <p:nvSpPr>
          <p:cNvPr id="77" name="76 CuadroTexto"/>
          <p:cNvSpPr txBox="1"/>
          <p:nvPr/>
        </p:nvSpPr>
        <p:spPr>
          <a:xfrm>
            <a:off x="2666956" y="6288946"/>
            <a:ext cx="1836204" cy="338554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600" b="0">
                <a:solidFill>
                  <a:srgbClr val="00B0F0"/>
                </a:solidFill>
                <a:latin typeface="Droid Sans"/>
              </a:rPr>
              <a:t>DROP USER </a:t>
            </a:r>
            <a:r>
              <a:rPr lang="es-ES" sz="1600" b="0">
                <a:solidFill>
                  <a:srgbClr val="003B76"/>
                </a:solidFill>
                <a:latin typeface="Droid Sans"/>
              </a:rPr>
              <a:t>U1</a:t>
            </a:r>
          </a:p>
        </p:txBody>
      </p:sp>
      <p:sp>
        <p:nvSpPr>
          <p:cNvPr id="78" name="77 Rectángulo"/>
          <p:cNvSpPr/>
          <p:nvPr/>
        </p:nvSpPr>
        <p:spPr>
          <a:xfrm>
            <a:off x="1806273" y="6304057"/>
            <a:ext cx="936104" cy="3277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err="1">
                <a:solidFill>
                  <a:srgbClr val="00B050"/>
                </a:solidFill>
              </a:rPr>
              <a:t>Admin</a:t>
            </a:r>
            <a:endParaRPr lang="es-ES" b="0">
              <a:solidFill>
                <a:srgbClr val="00B050"/>
              </a:solidFill>
            </a:endParaRPr>
          </a:p>
        </p:txBody>
      </p:sp>
      <p:sp>
        <p:nvSpPr>
          <p:cNvPr id="79" name="78 Llamada de nube"/>
          <p:cNvSpPr/>
          <p:nvPr/>
        </p:nvSpPr>
        <p:spPr bwMode="auto">
          <a:xfrm>
            <a:off x="4470761" y="5812950"/>
            <a:ext cx="2181860" cy="933146"/>
          </a:xfrm>
          <a:prstGeom prst="cloudCallout">
            <a:avLst>
              <a:gd name="adj1" fmla="val -53341"/>
              <a:gd name="adj2" fmla="val 26321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sz="1200" b="0" i="0" u="none" strike="noStrike" cap="none" normalizeH="0" baseline="0">
                <a:ln>
                  <a:noFill/>
                </a:ln>
                <a:solidFill>
                  <a:srgbClr val="003B76"/>
                </a:solidFill>
                <a:effectLst/>
                <a:latin typeface="Droid Sans"/>
              </a:rPr>
              <a:t>U6 no pierde su</a:t>
            </a:r>
            <a:r>
              <a:rPr kumimoji="0" lang="es-ES" sz="1200" b="0" i="0" u="none" strike="noStrike" cap="none" normalizeH="0">
                <a:ln>
                  <a:noFill/>
                </a:ln>
                <a:solidFill>
                  <a:srgbClr val="003B76"/>
                </a:solidFill>
                <a:effectLst/>
                <a:latin typeface="Droid Sans"/>
              </a:rPr>
              <a:t> permiso</a:t>
            </a:r>
            <a:endParaRPr kumimoji="0" lang="es-ES" sz="1200" b="0" i="0" u="none" strike="noStrike" cap="none" normalizeH="0" baseline="0">
              <a:ln>
                <a:noFill/>
              </a:ln>
              <a:solidFill>
                <a:srgbClr val="B20000"/>
              </a:solidFill>
              <a:effectLst/>
              <a:latin typeface="Droid Sans"/>
            </a:endParaRPr>
          </a:p>
        </p:txBody>
      </p:sp>
    </p:spTree>
    <p:extLst>
      <p:ext uri="{BB962C8B-B14F-4D97-AF65-F5344CB8AC3E}">
        <p14:creationId xmlns:p14="http://schemas.microsoft.com/office/powerpoint/2010/main" val="4237275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50" grpId="0" animBg="1"/>
      <p:bldP spid="51" grpId="0" animBg="1"/>
      <p:bldP spid="53" grpId="0" animBg="1"/>
      <p:bldP spid="54" grpId="0"/>
      <p:bldP spid="56" grpId="0" animBg="1"/>
      <p:bldP spid="59" grpId="0" animBg="1"/>
      <p:bldP spid="60" grpId="0"/>
      <p:bldP spid="61" grpId="0" animBg="1"/>
      <p:bldP spid="62" grpId="0" animBg="1"/>
      <p:bldP spid="63" grpId="0"/>
      <p:bldP spid="65" grpId="0" animBg="1"/>
      <p:bldP spid="66" grpId="0"/>
      <p:bldP spid="68" grpId="0" animBg="1"/>
      <p:bldP spid="72" grpId="0" animBg="1"/>
      <p:bldP spid="73" grpId="0"/>
      <p:bldP spid="74" grpId="0" animBg="1"/>
      <p:bldP spid="75" grpId="0"/>
      <p:bldP spid="76" grpId="0" animBg="1"/>
      <p:bldP spid="77" grpId="0" animBg="1"/>
      <p:bldP spid="78" grpId="0"/>
      <p:bldP spid="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6"/>
          <p:cNvSpPr txBox="1">
            <a:spLocks noChangeArrowheads="1"/>
          </p:cNvSpPr>
          <p:nvPr/>
        </p:nvSpPr>
        <p:spPr bwMode="auto">
          <a:xfrm>
            <a:off x="14164" y="1036638"/>
            <a:ext cx="1386681" cy="432147"/>
          </a:xfrm>
          <a:prstGeom prst="rect">
            <a:avLst/>
          </a:prstGeom>
          <a:solidFill>
            <a:srgbClr val="003B76"/>
          </a:solidFill>
          <a:ln>
            <a:noFill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b="0" err="1">
                <a:solidFill>
                  <a:schemeClr val="bg1">
                    <a:lumMod val="65000"/>
                  </a:schemeClr>
                </a:solidFill>
              </a:rPr>
              <a:t>Autoriz</a:t>
            </a:r>
            <a:r>
              <a:rPr lang="es-ES" altLang="es-ES" sz="1400" b="0">
                <a:solidFill>
                  <a:schemeClr val="bg1">
                    <a:lumMod val="65000"/>
                  </a:schemeClr>
                </a:solidFill>
              </a:rPr>
              <a:t>. SQL</a:t>
            </a:r>
          </a:p>
        </p:txBody>
      </p:sp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494754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err="1">
                <a:solidFill>
                  <a:srgbClr val="003B76"/>
                </a:solidFill>
              </a:rPr>
              <a:t>Segurid</a:t>
            </a:r>
            <a:r>
              <a:rPr lang="es-ES" altLang="es-ES" sz="1400">
                <a:solidFill>
                  <a:srgbClr val="003B76"/>
                </a:solidFill>
              </a:rPr>
              <a:t>. </a:t>
            </a:r>
            <a:r>
              <a:rPr lang="es-ES" altLang="es-ES" sz="1400" err="1">
                <a:solidFill>
                  <a:srgbClr val="003B76"/>
                </a:solidFill>
              </a:rPr>
              <a:t>Aplic</a:t>
            </a:r>
            <a:r>
              <a:rPr lang="es-ES" altLang="es-ES" sz="1400">
                <a:solidFill>
                  <a:srgbClr val="003B76"/>
                </a:solidFill>
              </a:rPr>
              <a:t>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>
                <a:solidFill>
                  <a:schemeClr val="bg1"/>
                </a:solidFill>
              </a:rPr>
              <a:t>Seguridad de las aplicaciones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1275" y="1540793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7986550" cy="216024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>
                <a:solidFill>
                  <a:srgbClr val="003B76"/>
                </a:solidFill>
              </a:rPr>
              <a:t>Inyección de SQL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La aplicación puede acabar ejecutando una sentencia SQL creada por el atacante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Ya vimos un ejemplo en el primer tema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Concatenación de entradas del usuario con</a:t>
            </a:r>
            <a:br>
              <a:rPr lang="es-ES" b="0">
                <a:solidFill>
                  <a:srgbClr val="003B76"/>
                </a:solidFill>
              </a:rPr>
            </a:br>
            <a:r>
              <a:rPr lang="es-ES" b="0">
                <a:solidFill>
                  <a:srgbClr val="003B76"/>
                </a:solidFill>
              </a:rPr>
              <a:t> cadenas SQL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Nuevo ejemplo</a:t>
            </a:r>
          </a:p>
        </p:txBody>
      </p:sp>
      <p:cxnSp>
        <p:nvCxnSpPr>
          <p:cNvPr id="3" name="2 Conector recto"/>
          <p:cNvCxnSpPr/>
          <p:nvPr/>
        </p:nvCxnSpPr>
        <p:spPr bwMode="auto">
          <a:xfrm>
            <a:off x="7647187" y="6581353"/>
            <a:ext cx="914400" cy="914400"/>
          </a:xfrm>
          <a:prstGeom prst="line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022" y="1769825"/>
            <a:ext cx="2914650" cy="904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7" name="66 CuadroTexto"/>
          <p:cNvSpPr txBox="1"/>
          <p:nvPr/>
        </p:nvSpPr>
        <p:spPr>
          <a:xfrm>
            <a:off x="2426639" y="4205089"/>
            <a:ext cx="6948438" cy="307777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400" b="0" err="1">
                <a:latin typeface="Droid Sans"/>
              </a:rPr>
              <a:t>cadenaSQL</a:t>
            </a:r>
            <a:r>
              <a:rPr lang="es-ES" sz="1400" b="0">
                <a:latin typeface="Droid Sans"/>
              </a:rPr>
              <a:t> = “</a:t>
            </a:r>
            <a:r>
              <a:rPr lang="es-ES" sz="1400" b="0">
                <a:solidFill>
                  <a:srgbClr val="B20000"/>
                </a:solidFill>
                <a:latin typeface="Droid Sans"/>
              </a:rPr>
              <a:t>SELECT *  FROM estudiante WHERE nombre </a:t>
            </a:r>
            <a:r>
              <a:rPr lang="es-ES" sz="1400" b="0" err="1">
                <a:solidFill>
                  <a:srgbClr val="B20000"/>
                </a:solidFill>
                <a:latin typeface="Droid Sans"/>
              </a:rPr>
              <a:t>like</a:t>
            </a:r>
            <a:r>
              <a:rPr lang="es-ES" sz="1400" b="0">
                <a:solidFill>
                  <a:srgbClr val="B20000"/>
                </a:solidFill>
                <a:latin typeface="Droid Sans"/>
              </a:rPr>
              <a:t> ‘%</a:t>
            </a:r>
            <a:r>
              <a:rPr lang="es-ES" sz="1400" b="0">
                <a:latin typeface="Droid Sans"/>
              </a:rPr>
              <a:t>”+ </a:t>
            </a:r>
            <a:r>
              <a:rPr lang="es-ES" sz="1400" b="0" err="1">
                <a:latin typeface="Droid Sans"/>
              </a:rPr>
              <a:t>name</a:t>
            </a:r>
            <a:r>
              <a:rPr lang="es-ES" sz="1400" b="0">
                <a:latin typeface="Droid Sans"/>
              </a:rPr>
              <a:t> +</a:t>
            </a:r>
            <a:r>
              <a:rPr lang="es-ES" sz="1400" b="0">
                <a:solidFill>
                  <a:srgbClr val="003B76"/>
                </a:solidFill>
                <a:latin typeface="Droid Sans"/>
              </a:rPr>
              <a:t>”</a:t>
            </a:r>
            <a:r>
              <a:rPr lang="es-ES" sz="1400" b="0">
                <a:solidFill>
                  <a:srgbClr val="B20000"/>
                </a:solidFill>
                <a:latin typeface="Droid Sans"/>
              </a:rPr>
              <a:t>%’</a:t>
            </a:r>
            <a:r>
              <a:rPr lang="es-ES" sz="1400" b="0">
                <a:solidFill>
                  <a:srgbClr val="003B76"/>
                </a:solidFill>
                <a:latin typeface="Droid Sans"/>
              </a:rPr>
              <a:t>”;</a:t>
            </a:r>
            <a:endParaRPr lang="es-ES" sz="1400" b="0">
              <a:solidFill>
                <a:srgbClr val="00B0F0"/>
              </a:solidFill>
              <a:latin typeface="Droid Sans"/>
            </a:endParaRPr>
          </a:p>
        </p:txBody>
      </p:sp>
      <p:sp>
        <p:nvSpPr>
          <p:cNvPr id="80" name="79 CuadroTexto"/>
          <p:cNvSpPr txBox="1"/>
          <p:nvPr/>
        </p:nvSpPr>
        <p:spPr>
          <a:xfrm>
            <a:off x="2858465" y="3258040"/>
            <a:ext cx="5364611" cy="307777"/>
          </a:xfrm>
          <a:prstGeom prst="rect">
            <a:avLst/>
          </a:prstGeom>
          <a:solidFill>
            <a:srgbClr val="FFC1B3"/>
          </a:solidFill>
          <a:ln>
            <a:solidFill>
              <a:srgbClr val="00000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s-ES" sz="1400" b="0">
                <a:latin typeface="Droid Sans"/>
              </a:rPr>
              <a:t>“</a:t>
            </a:r>
            <a:r>
              <a:rPr lang="es-ES" sz="1400" b="0">
                <a:solidFill>
                  <a:srgbClr val="B20000"/>
                </a:solidFill>
                <a:latin typeface="Arial"/>
                <a:cs typeface="Arial"/>
              </a:rPr>
              <a:t>‘</a:t>
            </a:r>
            <a:r>
              <a:rPr lang="es-ES" sz="1400" b="0">
                <a:solidFill>
                  <a:srgbClr val="B20000"/>
                </a:solidFill>
                <a:latin typeface="Droid Sans"/>
              </a:rPr>
              <a:t>; ALTER USER </a:t>
            </a:r>
            <a:r>
              <a:rPr lang="es-ES" sz="1400" b="0" err="1">
                <a:solidFill>
                  <a:srgbClr val="B20000"/>
                </a:solidFill>
                <a:latin typeface="Droid Sans"/>
              </a:rPr>
              <a:t>Admin</a:t>
            </a:r>
            <a:r>
              <a:rPr lang="es-ES" sz="1400" b="0">
                <a:solidFill>
                  <a:srgbClr val="B20000"/>
                </a:solidFill>
                <a:latin typeface="Droid Sans"/>
              </a:rPr>
              <a:t> WITH PASSWORD ‘nueva contraseña’;--</a:t>
            </a:r>
            <a:r>
              <a:rPr lang="es-ES" sz="1400" b="0">
                <a:latin typeface="Droid Sans"/>
              </a:rPr>
              <a:t>”</a:t>
            </a:r>
            <a:endParaRPr lang="es-ES" sz="1400" b="0">
              <a:solidFill>
                <a:srgbClr val="00B0F0"/>
              </a:solidFill>
              <a:latin typeface="Droid Sans"/>
            </a:endParaRPr>
          </a:p>
        </p:txBody>
      </p:sp>
      <p:sp>
        <p:nvSpPr>
          <p:cNvPr id="81" name="AutoShape 33"/>
          <p:cNvSpPr>
            <a:spLocks noChangeArrowheads="1"/>
          </p:cNvSpPr>
          <p:nvPr/>
        </p:nvSpPr>
        <p:spPr bwMode="auto">
          <a:xfrm rot="5400000">
            <a:off x="7360109" y="3204236"/>
            <a:ext cx="2026095" cy="216074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/>
          </a:p>
        </p:txBody>
      </p:sp>
      <p:sp>
        <p:nvSpPr>
          <p:cNvPr id="82" name="14 Marcador de texto"/>
          <p:cNvSpPr txBox="1">
            <a:spLocks/>
          </p:cNvSpPr>
          <p:nvPr/>
        </p:nvSpPr>
        <p:spPr>
          <a:xfrm>
            <a:off x="1604678" y="4709144"/>
            <a:ext cx="7986550" cy="18722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Medidas de precaución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Utilizar sentencias preparadas en JDBC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Utilizar caracteres de escape para procesar la entrada del usuario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En general filtrar lo máximo posible todas las entradas del usuario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>
                <a:solidFill>
                  <a:srgbClr val="003B76"/>
                </a:solidFill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8397022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80" grpId="0" animBg="1"/>
      <p:bldP spid="81" grpId="0" animBg="1"/>
    </p:bldLst>
  </p:timing>
</p:sld>
</file>

<file path=ppt/theme/theme1.xml><?xml version="1.0" encoding="utf-8"?>
<a:theme xmlns:a="http://schemas.openxmlformats.org/drawingml/2006/main" name="Bordes rectos">
  <a:themeElements>
    <a:clrScheme name="Bordes rectos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Bordes recto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es rectos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s rectos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es rectos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es rectos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D:\Programas\Microsoft Office\Templates\Diseños de presentaciones\Bordes rectos.pot</Template>
  <Application>Microsoft Office PowerPoint</Application>
  <PresentationFormat>Custom</PresentationFormat>
  <Slides>18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Bordes rectos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lbd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rios</dc:creator>
  <cp:revision>1</cp:revision>
  <cp:lastPrinted>1601-01-01T00:00:00Z</cp:lastPrinted>
  <dcterms:created xsi:type="dcterms:W3CDTF">2003-05-29T18:39:20Z</dcterms:created>
  <dcterms:modified xsi:type="dcterms:W3CDTF">2025-02-21T17:28:53Z</dcterms:modified>
</cp:coreProperties>
</file>