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activeX/activeX2.xml" ContentType="application/vnd.ms-office.activeX+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activeX/activeX7.xml" ContentType="application/vnd.ms-office.activeX+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activeX/activeX5.xml" ContentType="application/vnd.ms-office.activeX+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activeX/activeX3.xml" ContentType="application/vnd.ms-office.activeX+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activeX/activeX1.xml" ContentType="application/vnd.ms-office.activeX+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activeX/activeX8.xml" ContentType="application/vnd.ms-office.activeX+xml"/>
  <Override PartName="/ppt/tags/tag31.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ppt/activeX/activeX6.xml" ContentType="application/vnd.ms-office.activeX+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activeX/activeX4.xml" ContentType="application/vnd.ms-office.activeX+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0" r:id="rId2"/>
    <p:sldId id="290" r:id="rId3"/>
    <p:sldId id="262" r:id="rId4"/>
    <p:sldId id="280" r:id="rId5"/>
    <p:sldId id="261" r:id="rId6"/>
    <p:sldId id="265" r:id="rId7"/>
    <p:sldId id="281" r:id="rId8"/>
    <p:sldId id="263" r:id="rId9"/>
    <p:sldId id="266" r:id="rId10"/>
    <p:sldId id="264" r:id="rId11"/>
    <p:sldId id="282" r:id="rId12"/>
    <p:sldId id="258" r:id="rId13"/>
    <p:sldId id="269" r:id="rId14"/>
    <p:sldId id="283" r:id="rId15"/>
    <p:sldId id="267" r:id="rId16"/>
    <p:sldId id="270" r:id="rId17"/>
    <p:sldId id="284" r:id="rId18"/>
    <p:sldId id="268" r:id="rId19"/>
    <p:sldId id="271" r:id="rId20"/>
    <p:sldId id="287" r:id="rId21"/>
    <p:sldId id="272" r:id="rId22"/>
    <p:sldId id="285" r:id="rId23"/>
    <p:sldId id="274" r:id="rId24"/>
    <p:sldId id="288" r:id="rId25"/>
    <p:sldId id="276" r:id="rId26"/>
    <p:sldId id="279" r:id="rId27"/>
    <p:sldId id="286" r:id="rId28"/>
    <p:sldId id="275" r:id="rId29"/>
    <p:sldId id="277" r:id="rId30"/>
    <p:sldId id="278" r:id="rId31"/>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EE2A66"/>
    <a:srgbClr val="30255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0" autoAdjust="0"/>
    <p:restoredTop sz="93184" autoAdjust="0"/>
  </p:normalViewPr>
  <p:slideViewPr>
    <p:cSldViewPr showGuides="1">
      <p:cViewPr>
        <p:scale>
          <a:sx n="100" d="100"/>
          <a:sy n="100" d="100"/>
        </p:scale>
        <p:origin x="-78" y="114"/>
      </p:cViewPr>
      <p:guideLst>
        <p:guide orient="horz" pos="288"/>
        <p:guide pos="192"/>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activeX/activeX1.xml><?xml version="1.0" encoding="utf-8"?>
<ax:ocx xmlns:ax="http://schemas.microsoft.com/office/2006/activeX" xmlns:r="http://schemas.openxmlformats.org/officeDocument/2006/relationships" ax:classid="{D27CDB6E-AE6D-11CF-96B8-444553540000}" ax:persistence="persistPropertyBag">
  <ax:ocxPr ax:name="_cx" ax:value="17361"/>
  <ax:ocxPr ax:name="_cy" ax:value="17202"/>
  <ax:ocxPr ax:name="FlashVars" ax:value=""/>
  <ax:ocxPr ax:name="Movie" ax:value="C:\Documents and Settings\Nicole\Desktop\IYJTour\login_new.swf"/>
  <ax:ocxPr ax:name="Src" ax:value="C:\Documents and Settings\Nicole\Desktop\IYJTour\login_new.swf"/>
  <ax:ocxPr ax:name="WMode" ax:value="Window"/>
  <ax:ocxPr ax:name="Play" ax:value="0"/>
  <ax:ocxPr ax:name="Loop" ax:value="-1"/>
  <ax:ocxPr ax:name="Quality" ax:value="High"/>
  <ax:ocxPr ax:name="SAlign" ax:value=""/>
  <ax:ocxPr ax:name="Menu" ax:value="-1"/>
  <ax:ocxPr ax:name="Base" ax:value=""/>
  <ax:ocxPr ax:name="AllowScriptAccess" ax:value=""/>
  <ax:ocxPr ax:name="Scale" ax:value="ShowAll"/>
  <ax:ocxPr ax:name="DeviceFont" ax:value="0"/>
  <ax:ocxPr ax:name="EmbedMovie" ax:value="-1"/>
  <ax:ocxPr ax:name="BGColor" ax:value=""/>
  <ax:ocxPr ax:name="SWRemote" ax:value=""/>
  <ax:ocxPr ax:name="MovieData" ax:value=""/>
  <ax:ocxPr ax:name="SeamlessTabbing" ax:value="1"/>
  <ax:ocxPr ax:name="Profile" ax:value="0"/>
  <ax:ocxPr ax:name="ProfileAddress" ax:value=""/>
  <ax:ocxPr ax:name="ProfilePort" ax:value="0"/>
  <ax:ocxPr ax:name="AllowNetworking" ax:value="all"/>
  <ax:ocxPr ax:name="AllowFullScreen" ax:value="false"/>
</ax:ocx>
</file>

<file path=ppt/activeX/activeX2.xml><?xml version="1.0" encoding="utf-8"?>
<ax:ocx xmlns:ax="http://schemas.microsoft.com/office/2006/activeX" xmlns:r="http://schemas.openxmlformats.org/officeDocument/2006/relationships" ax:classid="{D27CDB6E-AE6D-11CF-96B8-444553540000}" ax:persistence="persistPropertyBag">
  <ax:ocxPr ax:name="_cx" ax:value="19266"/>
  <ax:ocxPr ax:name="_cy" ax:value="14446"/>
  <ax:ocxPr ax:name="FlashVars" ax:value=""/>
  <ax:ocxPr ax:name="Movie" ax:value="C:\Documents and Settings\Nicole\Desktop\IYJTour\main.swf"/>
  <ax:ocxPr ax:name="Src" ax:value="C:\Documents and Settings\Nicole\Desktop\IYJTour\main.swf"/>
  <ax:ocxPr ax:name="WMode" ax:value="Window"/>
  <ax:ocxPr ax:name="Play" ax:value="0"/>
  <ax:ocxPr ax:name="Loop" ax:value="-1"/>
  <ax:ocxPr ax:name="Quality" ax:value="High"/>
  <ax:ocxPr ax:name="SAlign" ax:value=""/>
  <ax:ocxPr ax:name="Menu" ax:value="-1"/>
  <ax:ocxPr ax:name="Base" ax:value=""/>
  <ax:ocxPr ax:name="AllowScriptAccess" ax:value=""/>
  <ax:ocxPr ax:name="Scale" ax:value="ShowAll"/>
  <ax:ocxPr ax:name="DeviceFont" ax:value="0"/>
  <ax:ocxPr ax:name="EmbedMovie" ax:value="-1"/>
  <ax:ocxPr ax:name="BGColor" ax:value=""/>
  <ax:ocxPr ax:name="SWRemote" ax:value=""/>
  <ax:ocxPr ax:name="MovieData" ax:value=""/>
  <ax:ocxPr ax:name="SeamlessTabbing" ax:value="1"/>
  <ax:ocxPr ax:name="Profile" ax:value="0"/>
  <ax:ocxPr ax:name="ProfileAddress" ax:value=""/>
  <ax:ocxPr ax:name="ProfilePort" ax:value="0"/>
  <ax:ocxPr ax:name="AllowNetworking" ax:value="all"/>
  <ax:ocxPr ax:name="AllowFullScreen" ax:value="false"/>
</ax:ocx>
</file>

<file path=ppt/activeX/activeX3.xml><?xml version="1.0" encoding="utf-8"?>
<ax:ocx xmlns:ax="http://schemas.microsoft.com/office/2006/activeX" xmlns:r="http://schemas.openxmlformats.org/officeDocument/2006/relationships" ax:classid="{D27CDB6E-AE6D-11CF-96B8-444553540000}" ax:persistence="persistPropertyBag">
  <ax:ocxPr ax:name="_cx" ax:value="20739"/>
  <ax:ocxPr ax:name="_cy" ax:value="14724"/>
  <ax:ocxPr ax:name="FlashVars" ax:value=""/>
  <ax:ocxPr ax:name="Movie" ax:value="C:\Documents and Settings\Nicole\Desktop\IYJTour\career_library.swf"/>
  <ax:ocxPr ax:name="Src" ax:value="C:\Documents and Settings\Nicole\Desktop\IYJTour\career_library.swf"/>
  <ax:ocxPr ax:name="WMode" ax:value="Window"/>
  <ax:ocxPr ax:name="Play" ax:value="-1"/>
  <ax:ocxPr ax:name="Loop" ax:value="-1"/>
  <ax:ocxPr ax:name="Quality" ax:value="High"/>
  <ax:ocxPr ax:name="SAlign" ax:value=""/>
  <ax:ocxPr ax:name="Menu" ax:value="-1"/>
  <ax:ocxPr ax:name="Base" ax:value=""/>
  <ax:ocxPr ax:name="AllowScriptAccess" ax:value=""/>
  <ax:ocxPr ax:name="Scale" ax:value="ShowAll"/>
  <ax:ocxPr ax:name="DeviceFont" ax:value="0"/>
  <ax:ocxPr ax:name="EmbedMovie" ax:value="-1"/>
  <ax:ocxPr ax:name="BGColor" ax:value=""/>
  <ax:ocxPr ax:name="SWRemote" ax:value=""/>
  <ax:ocxPr ax:name="MovieData" ax:value=""/>
  <ax:ocxPr ax:name="SeamlessTabbing" ax:value="1"/>
  <ax:ocxPr ax:name="Profile" ax:value="0"/>
  <ax:ocxPr ax:name="ProfileAddress" ax:value=""/>
  <ax:ocxPr ax:name="ProfilePort" ax:value="0"/>
  <ax:ocxPr ax:name="AllowNetworking" ax:value="all"/>
  <ax:ocxPr ax:name="AllowFullScreen" ax:value="false"/>
</ax:ocx>
</file>

<file path=ppt/activeX/activeX4.xml><?xml version="1.0" encoding="utf-8"?>
<ax:ocx xmlns:ax="http://schemas.microsoft.com/office/2006/activeX" xmlns:r="http://schemas.openxmlformats.org/officeDocument/2006/relationships" ax:classid="{D27CDB6E-AE6D-11CF-96B8-444553540000}" ax:persistence="persistPropertyBag">
  <ax:ocxPr ax:name="_cx" ax:value="19121"/>
  <ax:ocxPr ax:name="_cy" ax:value="16153"/>
  <ax:ocxPr ax:name="FlashVars" ax:value=""/>
  <ax:ocxPr ax:name="Movie" ax:value="C:\Documents and Settings\Nicole\Desktop\IYJTour\pra_center.swf"/>
  <ax:ocxPr ax:name="Src" ax:value="C:\Documents and Settings\Nicole\Desktop\IYJTour\pra_center.swf"/>
  <ax:ocxPr ax:name="WMode" ax:value="Window"/>
  <ax:ocxPr ax:name="Play" ax:value="0"/>
  <ax:ocxPr ax:name="Loop" ax:value="-1"/>
  <ax:ocxPr ax:name="Quality" ax:value="High"/>
  <ax:ocxPr ax:name="SAlign" ax:value=""/>
  <ax:ocxPr ax:name="Menu" ax:value="-1"/>
  <ax:ocxPr ax:name="Base" ax:value=""/>
  <ax:ocxPr ax:name="AllowScriptAccess" ax:value=""/>
  <ax:ocxPr ax:name="Scale" ax:value="ShowAll"/>
  <ax:ocxPr ax:name="DeviceFont" ax:value="0"/>
  <ax:ocxPr ax:name="EmbedMovie" ax:value="-1"/>
  <ax:ocxPr ax:name="BGColor" ax:value=""/>
  <ax:ocxPr ax:name="SWRemote" ax:value=""/>
  <ax:ocxPr ax:name="MovieData" ax:value=""/>
  <ax:ocxPr ax:name="SeamlessTabbing" ax:value="1"/>
  <ax:ocxPr ax:name="Profile" ax:value="0"/>
  <ax:ocxPr ax:name="ProfileAddress" ax:value=""/>
  <ax:ocxPr ax:name="ProfilePort" ax:value="0"/>
  <ax:ocxPr ax:name="AllowNetworking" ax:value="all"/>
  <ax:ocxPr ax:name="AllowFullScreen" ax:value="false"/>
</ax:ocx>
</file>

<file path=ppt/activeX/activeX5.xml><?xml version="1.0" encoding="utf-8"?>
<ax:ocx xmlns:ax="http://schemas.microsoft.com/office/2006/activeX" xmlns:r="http://schemas.openxmlformats.org/officeDocument/2006/relationships" ax:classid="{D27CDB6E-AE6D-11CF-96B8-444553540000}" ax:persistence="persistPropertyBag">
  <ax:ocxPr ax:name="_cx" ax:value="12806"/>
  <ax:ocxPr ax:name="_cy" ax:value="3457"/>
  <ax:ocxPr ax:name="FlashVars" ax:value=""/>
  <ax:ocxPr ax:name="Movie" ax:value="C:\Documents and Settings\Nicole\Desktop\IYJTour\Story_Point.swf"/>
  <ax:ocxPr ax:name="Src" ax:value="C:\Documents and Settings\Nicole\Desktop\IYJTour\Story_Point.swf"/>
  <ax:ocxPr ax:name="WMode" ax:value="Window"/>
  <ax:ocxPr ax:name="Play" ax:value="0"/>
  <ax:ocxPr ax:name="Loop" ax:value="-1"/>
  <ax:ocxPr ax:name="Quality" ax:value="High"/>
  <ax:ocxPr ax:name="SAlign" ax:value=""/>
  <ax:ocxPr ax:name="Menu" ax:value="-1"/>
  <ax:ocxPr ax:name="Base" ax:value=""/>
  <ax:ocxPr ax:name="AllowScriptAccess" ax:value=""/>
  <ax:ocxPr ax:name="Scale" ax:value="ShowAll"/>
  <ax:ocxPr ax:name="DeviceFont" ax:value="0"/>
  <ax:ocxPr ax:name="EmbedMovie" ax:value="-1"/>
  <ax:ocxPr ax:name="BGColor" ax:value=""/>
  <ax:ocxPr ax:name="SWRemote" ax:value=""/>
  <ax:ocxPr ax:name="MovieData" ax:value=""/>
  <ax:ocxPr ax:name="SeamlessTabbing" ax:value="1"/>
  <ax:ocxPr ax:name="Profile" ax:value="0"/>
  <ax:ocxPr ax:name="ProfileAddress" ax:value=""/>
  <ax:ocxPr ax:name="ProfilePort" ax:value="0"/>
  <ax:ocxPr ax:name="AllowNetworking" ax:value="all"/>
  <ax:ocxPr ax:name="AllowFullScreen" ax:value="false"/>
</ax:ocx>
</file>

<file path=ppt/activeX/activeX6.xml><?xml version="1.0" encoding="utf-8"?>
<ax:ocx xmlns:ax="http://schemas.microsoft.com/office/2006/activeX" xmlns:r="http://schemas.openxmlformats.org/officeDocument/2006/relationships" ax:classid="{D27CDB6E-AE6D-11CF-96B8-444553540000}" ax:persistence="persistPropertyBag">
  <ax:ocxPr ax:name="_cx" ax:value="19469"/>
  <ax:ocxPr ax:name="_cy" ax:value="14605"/>
  <ax:ocxPr ax:name="FlashVars" ax:value=""/>
  <ax:ocxPr ax:name="Movie" ax:value="C:\Documents and Settings\Nicole\Desktop\IYJTour\resources.swf"/>
  <ax:ocxPr ax:name="Src" ax:value="C:\Documents and Settings\Nicole\Desktop\IYJTour\resources.swf"/>
  <ax:ocxPr ax:name="WMode" ax:value="Window"/>
  <ax:ocxPr ax:name="Play" ax:value="0"/>
  <ax:ocxPr ax:name="Loop" ax:value="-1"/>
  <ax:ocxPr ax:name="Quality" ax:value="High"/>
  <ax:ocxPr ax:name="SAlign" ax:value=""/>
  <ax:ocxPr ax:name="Menu" ax:value="-1"/>
  <ax:ocxPr ax:name="Base" ax:value=""/>
  <ax:ocxPr ax:name="AllowScriptAccess" ax:value=""/>
  <ax:ocxPr ax:name="Scale" ax:value="ShowAll"/>
  <ax:ocxPr ax:name="DeviceFont" ax:value="0"/>
  <ax:ocxPr ax:name="EmbedMovie" ax:value="-1"/>
  <ax:ocxPr ax:name="BGColor" ax:value=""/>
  <ax:ocxPr ax:name="SWRemote" ax:value=""/>
  <ax:ocxPr ax:name="MovieData" ax:value=""/>
  <ax:ocxPr ax:name="SeamlessTabbing" ax:value="1"/>
  <ax:ocxPr ax:name="Profile" ax:value="0"/>
  <ax:ocxPr ax:name="ProfileAddress" ax:value=""/>
  <ax:ocxPr ax:name="ProfilePort" ax:value="0"/>
  <ax:ocxPr ax:name="AllowNetworking" ax:value="all"/>
  <ax:ocxPr ax:name="AllowFullScreen" ax:value="false"/>
</ax:ocx>
</file>

<file path=ppt/activeX/activeX7.xml><?xml version="1.0" encoding="utf-8"?>
<ax:ocx xmlns:ax="http://schemas.microsoft.com/office/2006/activeX" xmlns:r="http://schemas.openxmlformats.org/officeDocument/2006/relationships" ax:classid="{D27CDB6E-AE6D-11CF-96B8-444553540000}" ax:persistence="persistPropertyBag">
  <ax:ocxPr ax:name="_cx" ax:value="20320"/>
  <ax:ocxPr ax:name="_cy" ax:value="15240"/>
  <ax:ocxPr ax:name="FlashVars" ax:value=""/>
  <ax:ocxPr ax:name="Movie" ax:value="C:\Documents and Settings\Nicole\Desktop\IYJTour\progress_compare.swf"/>
  <ax:ocxPr ax:name="Src" ax:value="C:\Documents and Settings\Nicole\Desktop\IYJTour\progress_compare.swf"/>
  <ax:ocxPr ax:name="WMode" ax:value="Window"/>
  <ax:ocxPr ax:name="Play" ax:value="-1"/>
  <ax:ocxPr ax:name="Loop" ax:value="-1"/>
  <ax:ocxPr ax:name="Quality" ax:value="High"/>
  <ax:ocxPr ax:name="SAlign" ax:value=""/>
  <ax:ocxPr ax:name="Menu" ax:value="-1"/>
  <ax:ocxPr ax:name="Base" ax:value=""/>
  <ax:ocxPr ax:name="AllowScriptAccess" ax:value=""/>
  <ax:ocxPr ax:name="Scale" ax:value="ShowAll"/>
  <ax:ocxPr ax:name="DeviceFont" ax:value="0"/>
  <ax:ocxPr ax:name="EmbedMovie" ax:value="-1"/>
  <ax:ocxPr ax:name="BGColor" ax:value=""/>
  <ax:ocxPr ax:name="SWRemote" ax:value=""/>
  <ax:ocxPr ax:name="MovieData" ax:value=""/>
  <ax:ocxPr ax:name="SeamlessTabbing" ax:value="1"/>
  <ax:ocxPr ax:name="Profile" ax:value="0"/>
  <ax:ocxPr ax:name="ProfileAddress" ax:value=""/>
  <ax:ocxPr ax:name="ProfilePort" ax:value="0"/>
  <ax:ocxPr ax:name="AllowNetworking" ax:value="all"/>
  <ax:ocxPr ax:name="AllowFullScreen" ax:value="false"/>
</ax:ocx>
</file>

<file path=ppt/activeX/activeX8.xml><?xml version="1.0" encoding="utf-8"?>
<ax:ocx xmlns:ax="http://schemas.microsoft.com/office/2006/activeX" xmlns:r="http://schemas.openxmlformats.org/officeDocument/2006/relationships" ax:classid="{D27CDB6E-AE6D-11CF-96B8-444553540000}" ax:persistence="persistPropertyBag">
  <ax:ocxPr ax:name="_cx" ax:value="19897"/>
  <ax:ocxPr ax:name="_cy" ax:value="13851"/>
  <ax:ocxPr ax:name="FlashVars" ax:value=""/>
  <ax:ocxPr ax:name="Movie" ax:value="C:\Documents and Settings\Nicole\Desktop\IYJTour\acct_set_new.swf"/>
  <ax:ocxPr ax:name="Src" ax:value="C:\Documents and Settings\Nicole\Desktop\IYJTour\acct_set_new.swf"/>
  <ax:ocxPr ax:name="WMode" ax:value="Window"/>
  <ax:ocxPr ax:name="Play" ax:value="-1"/>
  <ax:ocxPr ax:name="Loop" ax:value="-1"/>
  <ax:ocxPr ax:name="Quality" ax:value="High"/>
  <ax:ocxPr ax:name="SAlign" ax:value=""/>
  <ax:ocxPr ax:name="Menu" ax:value="-1"/>
  <ax:ocxPr ax:name="Base" ax:value=""/>
  <ax:ocxPr ax:name="AllowScriptAccess" ax:value=""/>
  <ax:ocxPr ax:name="Scale" ax:value="ShowAll"/>
  <ax:ocxPr ax:name="DeviceFont" ax:value="0"/>
  <ax:ocxPr ax:name="EmbedMovie" ax:value="-1"/>
  <ax:ocxPr ax:name="BGColor" ax:value=""/>
  <ax:ocxPr ax:name="SWRemote" ax:value=""/>
  <ax:ocxPr ax:name="MovieData" ax:value=""/>
  <ax:ocxPr ax:name="SeamlessTabbing" ax:value="1"/>
  <ax:ocxPr ax:name="Profile" ax:value="0"/>
  <ax:ocxPr ax:name="ProfileAddress" ax:value=""/>
  <ax:ocxPr ax:name="ProfilePort" ax:value="0"/>
  <ax:ocxPr ax:name="AllowNetworking" ax:value="all"/>
  <ax:ocxPr ax:name="AllowFullScreen" ax:value="false"/>
</ax:ocx>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07B045-F8FE-4532-B70D-3A755790A6B2}" type="datetimeFigureOut">
              <a:rPr lang="en-US" smtClean="0"/>
              <a:pPr/>
              <a:t>3/23/2010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A77820-4A97-4933-8E9F-A3037184903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It’s Your Job will give you a comprehensive understanding of the whole process of finding a job. </a:t>
            </a:r>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Hold down on your left mouse button at a page corner to turn the page forward. At the end of every eBook there is a short video, in which a top HR professional gives a tip on job hunting.</a:t>
            </a:r>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There are three Advice Zone videos in each unit. Click on a film icon to play a video.</a:t>
            </a:r>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In each video a question is posed to a range of HR professionals. These are exactly the kind of people who will be interviewing you, so their advice is invaluable.</a:t>
            </a:r>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Practice Centre provides a range of interactive activities which help you refresh your memory and activate your skills after reading through the eBooks and watching the Advice Zone videos. You will also find additional information in the form of downloadable worksheets, weblinks and feedback screens. Click on the magnifying glass to open the Practice Centre.</a:t>
            </a:r>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Practice Centre is highly interactive. After you’ve completed an exercise, you can read feedback and listen to audio. This will help you correct any misunderstandings you might have about the job search – and will help you avoid potentially disastrous mistakes.</a:t>
            </a:r>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Story Point is at the bottom of the screen in every unit. It is a collection of experiences from job-seekers and recruiters. It could be a story of a failed interview attempt, or a recruiter sharing an experience of an exceptional interviewee. You can gain valuable tips from these stories. To listen to Story Point, click the Play button below the thumbnail. You can pause the audio any time while it’s playing.</a:t>
            </a:r>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Jack Lau, "My story is about when I first came to North Amercian from China, and I was looking for a job..."</a:t>
            </a:r>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Over ten units, each one looking at a key topic, you can read eBooks, watch videos, listen to stories, and test your knowledge with interactive exercises. By the end you will be completely confident you can find the job you are looking for.</a:t>
            </a:r>
            <a:endParaRPr lang="en-US" dirty="0"/>
          </a:p>
        </p:txBody>
      </p:sp>
      <p:sp>
        <p:nvSpPr>
          <p:cNvPr id="4" name="Slide Number Placeholder 3"/>
          <p:cNvSpPr>
            <a:spLocks noGrp="1"/>
          </p:cNvSpPr>
          <p:nvPr>
            <p:ph type="sldNum" sz="quarter" idx="10"/>
          </p:nvPr>
        </p:nvSpPr>
        <p:spPr/>
        <p:txBody>
          <a:bodyPr/>
          <a:lstStyle/>
          <a:p>
            <a:fld id="{BEA77820-4A97-4933-8E9F-A30371849031}"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Resources section is on the right side of the My Course screen. It contains four handy tools offering yet more useful tips.</a:t>
            </a:r>
          </a:p>
          <a:p>
            <a:r>
              <a:rPr lang="en-US" smtClean="0"/>
              <a:t>The Quotes offer inspiring messages from famous people and career experts. Different angles gives you external weblinks as well as interesting books to read up on. </a:t>
            </a:r>
          </a:p>
          <a:p>
            <a:r>
              <a:rPr lang="en-US" smtClean="0"/>
              <a:t>Tips gives simple and easy-to-do pointers you can adopt to increase your chance of being hired.</a:t>
            </a:r>
          </a:p>
          <a:p>
            <a:r>
              <a:rPr lang="en-US" smtClean="0"/>
              <a:t>Lastly, the Recorder allows you to practise your speaking skills. It is a useful tool if you can’t find a friend to help you rehearse your interview.</a:t>
            </a:r>
          </a:p>
          <a:p>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Click on the My Progress tab at the top of the screen. You will see a record of your activities in It’s Your Job.</a:t>
            </a:r>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Every block filled in green means you’ve completed one more portion of the program. This allows you to track your own progress and reminds you where to resume if you haven’t used It’s Your Job in a while.</a:t>
            </a:r>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Click on Compare yourself on the left of the screen. You will see a bar graph comparing your progress with the progress of other It’s Your Job users from around the world. How well are you doing?</a:t>
            </a:r>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You can refine your comparison by choosing where the other users live in and the time period.</a:t>
            </a:r>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Click on My account at the top of the screen. This tab allows you to change the way you would like to access It’s Your Job.</a:t>
            </a:r>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In My account, you can choose the Program version, how you’d like to be told about changes on It’s Your Job, as well as changing your password. Importantly, it tells you when your subscription period ends, so you can better plan how you are going to use the program.</a:t>
            </a:r>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First, let’s log into your It’s Your Job account. Type in your email address followed by your password. Click Go to start.</a:t>
            </a:r>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We wish you the best of luck in your job-seeking. Take control of your career – with It’s Your Job.</a:t>
            </a:r>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first thing you’ll see when you log into It’s Your Job is the My Course screen. This is where you will find the content and where you will learn more about finding a job.</a:t>
            </a:r>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unit you’ve opened now is highlighted pink.</a:t>
            </a:r>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Career Library is at the top of the My Course tab in every unit. Click on the book icon to open the Career Library eBook in a new window.</a:t>
            </a:r>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Career Library eBook contains a wealth of information focusing on each of the key topics. This eBook is about how to put together the perfect resume.</a:t>
            </a:r>
            <a:endParaRPr lang="en-US"/>
          </a:p>
        </p:txBody>
      </p:sp>
      <p:sp>
        <p:nvSpPr>
          <p:cNvPr id="4" name="Slide Number Placeholder 3"/>
          <p:cNvSpPr>
            <a:spLocks noGrp="1"/>
          </p:cNvSpPr>
          <p:nvPr>
            <p:ph type="sldNum" sz="quarter" idx="10"/>
          </p:nvPr>
        </p:nvSpPr>
        <p:spPr/>
        <p:txBody>
          <a:bodyPr/>
          <a:lstStyle/>
          <a:p>
            <a:fld id="{BEA77820-4A97-4933-8E9F-A3037184903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33F2C5-D2A2-45BB-B161-32808BDE2CB9}" type="datetimeFigureOut">
              <a:rPr lang="en-US" smtClean="0"/>
              <a:pPr/>
              <a:t>3/23/2010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CF598-5875-4E39-A1C3-210858806765}"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33F2C5-D2A2-45BB-B161-32808BDE2CB9}" type="datetimeFigureOut">
              <a:rPr lang="en-US" smtClean="0"/>
              <a:pPr/>
              <a:t>3/23/2010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CF598-5875-4E39-A1C3-210858806765}"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33F2C5-D2A2-45BB-B161-32808BDE2CB9}" type="datetimeFigureOut">
              <a:rPr lang="en-US" smtClean="0"/>
              <a:pPr/>
              <a:t>3/23/2010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CF598-5875-4E39-A1C3-210858806765}"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33F2C5-D2A2-45BB-B161-32808BDE2CB9}" type="datetimeFigureOut">
              <a:rPr lang="en-US" smtClean="0"/>
              <a:pPr/>
              <a:t>3/23/2010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CF598-5875-4E39-A1C3-210858806765}"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33F2C5-D2A2-45BB-B161-32808BDE2CB9}" type="datetimeFigureOut">
              <a:rPr lang="en-US" smtClean="0"/>
              <a:pPr/>
              <a:t>3/23/2010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CF598-5875-4E39-A1C3-210858806765}"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33F2C5-D2A2-45BB-B161-32808BDE2CB9}" type="datetimeFigureOut">
              <a:rPr lang="en-US" smtClean="0"/>
              <a:pPr/>
              <a:t>3/23/2010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CF598-5875-4E39-A1C3-210858806765}"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33F2C5-D2A2-45BB-B161-32808BDE2CB9}" type="datetimeFigureOut">
              <a:rPr lang="en-US" smtClean="0"/>
              <a:pPr/>
              <a:t>3/23/2010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8CF598-5875-4E39-A1C3-210858806765}"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33F2C5-D2A2-45BB-B161-32808BDE2CB9}" type="datetimeFigureOut">
              <a:rPr lang="en-US" smtClean="0"/>
              <a:pPr/>
              <a:t>3/23/2010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CF598-5875-4E39-A1C3-210858806765}"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3F2C5-D2A2-45BB-B161-32808BDE2CB9}" type="datetimeFigureOut">
              <a:rPr lang="en-US" smtClean="0"/>
              <a:pPr/>
              <a:t>3/23/2010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8CF598-5875-4E39-A1C3-210858806765}"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33F2C5-D2A2-45BB-B161-32808BDE2CB9}" type="datetimeFigureOut">
              <a:rPr lang="en-US" smtClean="0"/>
              <a:pPr/>
              <a:t>3/23/2010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CF598-5875-4E39-A1C3-210858806765}"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33F2C5-D2A2-45BB-B161-32808BDE2CB9}" type="datetimeFigureOut">
              <a:rPr lang="en-US" smtClean="0"/>
              <a:pPr/>
              <a:t>3/23/2010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CF598-5875-4E39-A1C3-210858806765}"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3F2C5-D2A2-45BB-B161-32808BDE2CB9}" type="datetimeFigureOut">
              <a:rPr lang="en-US" smtClean="0"/>
              <a:pPr/>
              <a:t>3/23/2010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CF598-5875-4E39-A1C3-2108588067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control" Target="../activeX/activeX3.xml"/><Relationship Id="rId7" Type="http://schemas.openxmlformats.org/officeDocument/2006/relationships/image" Target="../media/image11.jpeg"/><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image" Target="../media/image7.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notesSlide" Target="../notesSlides/notesSlide13.xml"/><Relationship Id="rId7"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4.jpeg"/><Relationship Id="rId5" Type="http://schemas.openxmlformats.org/officeDocument/2006/relationships/image" Target="../media/image13.jpeg"/><Relationship Id="rId10" Type="http://schemas.openxmlformats.org/officeDocument/2006/relationships/image" Target="../media/image18.jpeg"/><Relationship Id="rId4" Type="http://schemas.openxmlformats.org/officeDocument/2006/relationships/image" Target="../media/image7.png"/><Relationship Id="rId9"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control" Target="../activeX/activeX4.xml"/><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image" Target="../media/image7.png"/><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control" Target="../activeX/activeX5.xml"/><Relationship Id="rId2" Type="http://schemas.openxmlformats.org/officeDocument/2006/relationships/tags" Target="../tags/tag20.xml"/><Relationship Id="rId1" Type="http://schemas.openxmlformats.org/officeDocument/2006/relationships/vmlDrawing" Target="../drawings/vmlDrawing5.vml"/><Relationship Id="rId6" Type="http://schemas.openxmlformats.org/officeDocument/2006/relationships/image" Target="../media/image7.png"/><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control" Target="../activeX/activeX6.xml"/><Relationship Id="rId2" Type="http://schemas.openxmlformats.org/officeDocument/2006/relationships/tags" Target="../tags/tag22.xml"/><Relationship Id="rId1" Type="http://schemas.openxmlformats.org/officeDocument/2006/relationships/vmlDrawing" Target="../drawings/vmlDrawing6.vml"/><Relationship Id="rId6" Type="http://schemas.openxmlformats.org/officeDocument/2006/relationships/image" Target="../media/image7.png"/><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7.png"/><Relationship Id="rId4" Type="http://schemas.openxmlformats.org/officeDocument/2006/relationships/image" Target="../media/image23.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3" Type="http://schemas.openxmlformats.org/officeDocument/2006/relationships/control" Target="../activeX/activeX7.xml"/><Relationship Id="rId2" Type="http://schemas.openxmlformats.org/officeDocument/2006/relationships/tags" Target="../tags/tag27.xml"/><Relationship Id="rId1" Type="http://schemas.openxmlformats.org/officeDocument/2006/relationships/vmlDrawing" Target="../drawings/vmlDrawing7.vml"/><Relationship Id="rId6" Type="http://schemas.openxmlformats.org/officeDocument/2006/relationships/image" Target="../media/image7.png"/><Relationship Id="rId5" Type="http://schemas.openxmlformats.org/officeDocument/2006/relationships/notesSlide" Target="../notesSlides/notesSlide26.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6.jpeg"/></Relationships>
</file>

<file path=ppt/slides/_rels/slide29.xml.rels><?xml version="1.0" encoding="UTF-8" standalone="yes"?>
<Relationships xmlns="http://schemas.openxmlformats.org/package/2006/relationships"><Relationship Id="rId3" Type="http://schemas.openxmlformats.org/officeDocument/2006/relationships/control" Target="../activeX/activeX8.xml"/><Relationship Id="rId2" Type="http://schemas.openxmlformats.org/officeDocument/2006/relationships/tags" Target="../tags/tag30.xml"/><Relationship Id="rId1" Type="http://schemas.openxmlformats.org/officeDocument/2006/relationships/vmlDrawing" Target="../drawings/vmlDrawing8.vml"/><Relationship Id="rId6" Type="http://schemas.openxmlformats.org/officeDocument/2006/relationships/image" Target="../media/image7.png"/><Relationship Id="rId5" Type="http://schemas.openxmlformats.org/officeDocument/2006/relationships/notesSlide" Target="../notesSlides/notesSlide29.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ntrol" Target="../activeX/activeX1.xml"/><Relationship Id="rId2" Type="http://schemas.openxmlformats.org/officeDocument/2006/relationships/tags" Target="../tags/tag4.xml"/><Relationship Id="rId1" Type="http://schemas.openxmlformats.org/officeDocument/2006/relationships/vmlDrawing" Target="../drawings/vmlDrawing1.v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8.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control" Target="../activeX/activeX2.xml"/><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1.jpe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1" descr="C:\Documents and Settings\Nicole\Desktop\IYJTour\images\frontpage.jpg"/>
          <p:cNvPicPr>
            <a:picLocks noChangeAspect="1" noChangeArrowheads="1"/>
          </p:cNvPicPr>
          <p:nvPr/>
        </p:nvPicPr>
        <p:blipFill>
          <a:blip r:embed="rId4" cstate="print"/>
          <a:srcRect/>
          <a:stretch>
            <a:fillRect/>
          </a:stretch>
        </p:blipFill>
        <p:spPr bwMode="auto">
          <a:xfrm>
            <a:off x="1409700" y="285750"/>
            <a:ext cx="6667500" cy="6419850"/>
          </a:xfrm>
          <a:prstGeom prst="rect">
            <a:avLst/>
          </a:prstGeom>
          <a:ln>
            <a:noFill/>
          </a:ln>
          <a:effectLst>
            <a:outerShdw blurRad="292100" dist="139700" dir="2700000" algn="tl" rotWithShape="0">
              <a:srgbClr val="333333">
                <a:alpha val="65000"/>
              </a:srgbClr>
            </a:outerShdw>
          </a:effectLst>
        </p:spPr>
      </p:pic>
    </p:spTree>
    <p:custDataLst>
      <p:tags r:id="rId1"/>
    </p:custDataLst>
  </p:cSld>
  <p:clrMapOvr>
    <a:masterClrMapping/>
  </p:clrMapOvr>
  <p:transition advTm="556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childTnLst>
                                    <p:set>
                                      <p:cBhvr>
                                        <p:cTn id="6" dur="1" fill="hold">
                                          <p:stCondLst>
                                            <p:cond delay="0"/>
                                          </p:stCondLst>
                                        </p:cTn>
                                        <p:tgtEl>
                                          <p:spTgt spid="41985"/>
                                        </p:tgtEl>
                                        <p:attrNameLst>
                                          <p:attrName>style.visibility</p:attrName>
                                        </p:attrNameLst>
                                      </p:cBhvr>
                                      <p:to>
                                        <p:strVal val="visible"/>
                                      </p:to>
                                    </p:set>
                                    <p:anim from="(-#ppt_w/2)" to="(#ppt_x)" calcmode="lin" valueType="num">
                                      <p:cBhvr>
                                        <p:cTn id="7" dur="600" fill="hold">
                                          <p:stCondLst>
                                            <p:cond delay="0"/>
                                          </p:stCondLst>
                                        </p:cTn>
                                        <p:tgtEl>
                                          <p:spTgt spid="41985"/>
                                        </p:tgtEl>
                                        <p:attrNameLst>
                                          <p:attrName>ppt_x</p:attrName>
                                        </p:attrNameLst>
                                      </p:cBhvr>
                                    </p:anim>
                                    <p:anim from="0" to="-1.0" calcmode="lin" valueType="num">
                                      <p:cBhvr>
                                        <p:cTn id="8" dur="200" decel="50000" autoRev="1" fill="hold">
                                          <p:stCondLst>
                                            <p:cond delay="600"/>
                                          </p:stCondLst>
                                        </p:cTn>
                                        <p:tgtEl>
                                          <p:spTgt spid="41985"/>
                                        </p:tgtEl>
                                        <p:attrNameLst>
                                          <p:attrName>xshear</p:attrName>
                                        </p:attrNameLst>
                                      </p:cBhvr>
                                    </p:anim>
                                    <p:animScale>
                                      <p:cBhvr>
                                        <p:cTn id="9" dur="200" decel="100000" autoRev="1" fill="hold">
                                          <p:stCondLst>
                                            <p:cond delay="600"/>
                                          </p:stCondLst>
                                        </p:cTn>
                                        <p:tgtEl>
                                          <p:spTgt spid="41985"/>
                                        </p:tgtEl>
                                      </p:cBhvr>
                                      <p:from x="100000" y="100000"/>
                                      <p:to x="80000" y="100000"/>
                                    </p:animScale>
                                    <p:anim by="(#ppt_h/3+#ppt_w*0.1)" calcmode="lin" valueType="num">
                                      <p:cBhvr additive="sum">
                                        <p:cTn id="10" dur="200" decel="100000" autoRev="1" fill="hold">
                                          <p:stCondLst>
                                            <p:cond delay="600"/>
                                          </p:stCondLst>
                                        </p:cTn>
                                        <p:tgtEl>
                                          <p:spTgt spid="41985"/>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6096000"/>
            <a:ext cx="2095317" cy="369332"/>
          </a:xfrm>
          <a:prstGeom prst="rect">
            <a:avLst/>
          </a:prstGeom>
          <a:noFill/>
          <a:effectLst/>
        </p:spPr>
        <p:txBody>
          <a:bodyPr wrap="none" rtlCol="0">
            <a:spAutoFit/>
          </a:bodyPr>
          <a:lstStyle/>
          <a:p>
            <a:r>
              <a:rPr lang="en-US" dirty="0" smtClean="0">
                <a:latin typeface="Trajan Pro" pitchFamily="18" charset="0"/>
                <a:cs typeface="Tahoma" pitchFamily="34" charset="0"/>
              </a:rPr>
              <a:t>Career Library</a:t>
            </a:r>
            <a:endParaRPr lang="en-US" dirty="0">
              <a:latin typeface="Trajan Pro" pitchFamily="18" charset="0"/>
              <a:cs typeface="Tahoma" pitchFamily="34" charset="0"/>
            </a:endParaRPr>
          </a:p>
        </p:txBody>
      </p:sp>
      <p:pic>
        <p:nvPicPr>
          <p:cNvPr id="4" name="Picture 2"/>
          <p:cNvPicPr>
            <a:picLocks noChangeAspect="1" noChangeArrowheads="1"/>
          </p:cNvPicPr>
          <p:nvPr/>
        </p:nvPicPr>
        <p:blipFill>
          <a:blip r:embed="rId6" cstate="email"/>
          <a:srcRect/>
          <a:stretch>
            <a:fillRect/>
          </a:stretch>
        </p:blipFill>
        <p:spPr bwMode="auto">
          <a:xfrm>
            <a:off x="228600" y="5925312"/>
            <a:ext cx="685800" cy="619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0" y="6553200"/>
            <a:ext cx="9144000" cy="304800"/>
          </a:xfrm>
          <a:prstGeom prst="rect">
            <a:avLst/>
          </a:prstGeom>
          <a:gradFill>
            <a:gsLst>
              <a:gs pos="0">
                <a:schemeClr val="bg1">
                  <a:lumMod val="85000"/>
                  <a:alpha val="80000"/>
                </a:schemeClr>
              </a:gs>
              <a:gs pos="52000">
                <a:schemeClr val="bg1">
                  <a:lumMod val="85000"/>
                  <a:alpha val="0"/>
                </a:schemeClr>
              </a:gs>
            </a:gsLst>
            <a:lin ang="5400000" scaled="0"/>
          </a:gra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C:\Documents and Settings\Nicole\Desktop\IYJ Product tour\ebook_main.jpg"/>
          <p:cNvPicPr>
            <a:picLocks noChangeAspect="1" noChangeArrowheads="1"/>
          </p:cNvPicPr>
          <p:nvPr/>
        </p:nvPicPr>
        <p:blipFill>
          <a:blip r:embed="rId7" cstate="email"/>
          <a:srcRect/>
          <a:stretch>
            <a:fillRect/>
          </a:stretch>
        </p:blipFill>
        <p:spPr bwMode="auto">
          <a:xfrm>
            <a:off x="914400" y="533400"/>
            <a:ext cx="7452685" cy="5301784"/>
          </a:xfrm>
          <a:prstGeom prst="rect">
            <a:avLst/>
          </a:prstGeom>
          <a:noFill/>
        </p:spPr>
      </p:pic>
    </p:spTree>
    <p:custDataLst>
      <p:tags r:id="rId2"/>
    </p:custDataLst>
    <p:controls>
      <p:control spid="9224" name="ShockwaveFlash1" r:id="rId3" imgW="7466667" imgH="5300847"/>
    </p:controls>
  </p:cSld>
  <p:clrMapOvr>
    <a:masterClrMapping/>
  </p:clrMapOvr>
  <p:transition advTm="143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9352" y="2971800"/>
            <a:ext cx="2137829" cy="430887"/>
          </a:xfrm>
          <a:prstGeom prst="rect">
            <a:avLst/>
          </a:prstGeom>
          <a:noFill/>
        </p:spPr>
        <p:txBody>
          <a:bodyPr wrap="none" rtlCol="0">
            <a:spAutoFit/>
          </a:bodyPr>
          <a:lstStyle/>
          <a:p>
            <a:r>
              <a:rPr lang="en-US" sz="2200" dirty="0" smtClean="0">
                <a:latin typeface="Trajan Pro" pitchFamily="18" charset="0"/>
                <a:cs typeface="Tahoma" pitchFamily="34" charset="0"/>
              </a:rPr>
              <a:t>Advice Zone</a:t>
            </a:r>
            <a:endParaRPr lang="en-US" sz="2200" dirty="0">
              <a:latin typeface="Trajan Pro" pitchFamily="18" charset="0"/>
              <a:cs typeface="Tahoma" pitchFamily="34" charset="0"/>
            </a:endParaRPr>
          </a:p>
        </p:txBody>
      </p:sp>
      <p:pic>
        <p:nvPicPr>
          <p:cNvPr id="5" name="Picture 2"/>
          <p:cNvPicPr>
            <a:picLocks noChangeAspect="1" noChangeArrowheads="1"/>
          </p:cNvPicPr>
          <p:nvPr/>
        </p:nvPicPr>
        <p:blipFill>
          <a:blip r:embed="rId4" cstate="email"/>
          <a:srcRect/>
          <a:stretch>
            <a:fillRect/>
          </a:stretch>
        </p:blipFill>
        <p:spPr bwMode="auto">
          <a:xfrm>
            <a:off x="3044952" y="2889504"/>
            <a:ext cx="762000" cy="6878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advTm="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Nicole\Desktop\IYJ Product tour\main_inner.jpg"/>
          <p:cNvPicPr>
            <a:picLocks noChangeAspect="1" noChangeArrowheads="1"/>
          </p:cNvPicPr>
          <p:nvPr/>
        </p:nvPicPr>
        <p:blipFill>
          <a:blip r:embed="rId4" cstate="email"/>
          <a:srcRect/>
          <a:stretch>
            <a:fillRect/>
          </a:stretch>
        </p:blipFill>
        <p:spPr bwMode="auto">
          <a:xfrm>
            <a:off x="1295399" y="685800"/>
            <a:ext cx="6858001" cy="5143500"/>
          </a:xfrm>
          <a:prstGeom prst="rect">
            <a:avLst/>
          </a:prstGeom>
          <a:noFill/>
        </p:spPr>
      </p:pic>
      <p:sp>
        <p:nvSpPr>
          <p:cNvPr id="4" name="Rounded Rectangle 3"/>
          <p:cNvSpPr/>
          <p:nvPr/>
        </p:nvSpPr>
        <p:spPr>
          <a:xfrm>
            <a:off x="1295400" y="2404872"/>
            <a:ext cx="3395472" cy="545123"/>
          </a:xfrm>
          <a:prstGeom prst="roundRect">
            <a:avLst/>
          </a:prstGeom>
          <a:solidFill>
            <a:schemeClr val="accent6">
              <a:lumMod val="20000"/>
              <a:lumOff val="80000"/>
              <a:alpha val="15000"/>
            </a:schemeClr>
          </a:solidFill>
          <a:ln w="25400" cap="rnd">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14400" y="6096000"/>
            <a:ext cx="1782026" cy="369332"/>
          </a:xfrm>
          <a:prstGeom prst="rect">
            <a:avLst/>
          </a:prstGeom>
          <a:noFill/>
          <a:effectLst/>
        </p:spPr>
        <p:txBody>
          <a:bodyPr wrap="none" rtlCol="0">
            <a:spAutoFit/>
          </a:bodyPr>
          <a:lstStyle/>
          <a:p>
            <a:r>
              <a:rPr lang="en-US" dirty="0" smtClean="0">
                <a:latin typeface="Trajan Pro" pitchFamily="18" charset="0"/>
                <a:cs typeface="Tahoma" pitchFamily="34" charset="0"/>
              </a:rPr>
              <a:t>Advice Zone</a:t>
            </a:r>
            <a:endParaRPr lang="en-US" dirty="0">
              <a:latin typeface="Trajan Pro" pitchFamily="18" charset="0"/>
              <a:cs typeface="Tahoma" pitchFamily="34" charset="0"/>
            </a:endParaRPr>
          </a:p>
        </p:txBody>
      </p:sp>
      <p:pic>
        <p:nvPicPr>
          <p:cNvPr id="7" name="Picture 2"/>
          <p:cNvPicPr>
            <a:picLocks noChangeAspect="1" noChangeArrowheads="1"/>
          </p:cNvPicPr>
          <p:nvPr/>
        </p:nvPicPr>
        <p:blipFill>
          <a:blip r:embed="rId5" cstate="email"/>
          <a:srcRect/>
          <a:stretch>
            <a:fillRect/>
          </a:stretch>
        </p:blipFill>
        <p:spPr bwMode="auto">
          <a:xfrm>
            <a:off x="228600" y="5925312"/>
            <a:ext cx="685800" cy="619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a:off x="0" y="6553200"/>
            <a:ext cx="9144000" cy="304800"/>
          </a:xfrm>
          <a:prstGeom prst="rect">
            <a:avLst/>
          </a:prstGeom>
          <a:gradFill>
            <a:gsLst>
              <a:gs pos="0">
                <a:schemeClr val="bg1">
                  <a:lumMod val="85000"/>
                  <a:alpha val="80000"/>
                </a:schemeClr>
              </a:gs>
              <a:gs pos="52000">
                <a:schemeClr val="bg1">
                  <a:lumMod val="85000"/>
                  <a:alpha val="0"/>
                </a:schemeClr>
              </a:gs>
            </a:gsLst>
            <a:lin ang="5400000" scaled="0"/>
          </a:gra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95400" y="2916936"/>
            <a:ext cx="3395472" cy="545123"/>
          </a:xfrm>
          <a:prstGeom prst="roundRect">
            <a:avLst/>
          </a:prstGeom>
          <a:solidFill>
            <a:schemeClr val="accent6">
              <a:lumMod val="20000"/>
              <a:lumOff val="80000"/>
              <a:alpha val="15000"/>
            </a:schemeClr>
          </a:solidFill>
          <a:ln w="25400" cap="rnd">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295400" y="3410712"/>
            <a:ext cx="3395472" cy="545123"/>
          </a:xfrm>
          <a:prstGeom prst="roundRect">
            <a:avLst/>
          </a:prstGeom>
          <a:solidFill>
            <a:schemeClr val="accent6">
              <a:lumMod val="20000"/>
              <a:lumOff val="80000"/>
              <a:alpha val="15000"/>
            </a:schemeClr>
          </a:solidFill>
          <a:ln w="25400" cap="rnd">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962400" y="2404872"/>
            <a:ext cx="728472" cy="545123"/>
          </a:xfrm>
          <a:prstGeom prst="roundRect">
            <a:avLst/>
          </a:prstGeom>
          <a:solidFill>
            <a:schemeClr val="accent6">
              <a:lumMod val="20000"/>
              <a:lumOff val="80000"/>
              <a:alpha val="15000"/>
            </a:schemeClr>
          </a:solidFill>
          <a:ln w="25400" cap="rnd">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Documents and Settings\Nicole\Desktop\IYJ Product tour\handcursor.png"/>
          <p:cNvPicPr>
            <a:picLocks noChangeAspect="1" noChangeArrowheads="1"/>
          </p:cNvPicPr>
          <p:nvPr/>
        </p:nvPicPr>
        <p:blipFill>
          <a:blip r:embed="rId6" cstate="email"/>
          <a:srcRect/>
          <a:stretch>
            <a:fillRect/>
          </a:stretch>
        </p:blipFill>
        <p:spPr bwMode="auto">
          <a:xfrm>
            <a:off x="4495800" y="2819400"/>
            <a:ext cx="171474" cy="228600"/>
          </a:xfrm>
          <a:prstGeom prst="rect">
            <a:avLst/>
          </a:prstGeom>
          <a:noFill/>
        </p:spPr>
      </p:pic>
    </p:spTree>
    <p:custDataLst>
      <p:tags r:id="rId1"/>
    </p:custDataLst>
  </p:cSld>
  <p:clrMapOvr>
    <a:masterClrMapping/>
  </p:clrMapOvr>
  <p:transition advTm="661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subTnLst>
                                    <p:set>
                                      <p:cBhvr override="childStyle">
                                        <p:cTn dur="1" fill="hold" display="0" masterRel="sameClick" afterEffect="1">
                                          <p:stCondLst>
                                            <p:cond evt="end" delay="0">
                                              <p:tn val="18"/>
                                            </p:cond>
                                          </p:stCondLst>
                                        </p:cTn>
                                        <p:tgtEl>
                                          <p:spTgt spid="4"/>
                                        </p:tgtEl>
                                        <p:attrNameLst>
                                          <p:attrName>style.visibility</p:attrName>
                                        </p:attrNameLst>
                                      </p:cBhvr>
                                      <p:to>
                                        <p:strVal val="hidden"/>
                                      </p:to>
                                    </p:set>
                                  </p:sub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subTnLst>
                                    <p:set>
                                      <p:cBhvr override="childStyle">
                                        <p:cTn dur="1" fill="hold" display="0" masterRel="sameClick" afterEffect="1">
                                          <p:stCondLst>
                                            <p:cond evt="end" delay="0">
                                              <p:tn val="22"/>
                                            </p:cond>
                                          </p:stCondLst>
                                        </p:cTn>
                                        <p:tgtEl>
                                          <p:spTgt spid="9"/>
                                        </p:tgtEl>
                                        <p:attrNameLst>
                                          <p:attrName>style.visibility</p:attrName>
                                        </p:attrNameLst>
                                      </p:cBhvr>
                                      <p:to>
                                        <p:strVal val="hidden"/>
                                      </p:to>
                                    </p:set>
                                  </p:sub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subTnLst>
                                    <p:set>
                                      <p:cBhvr override="childStyle">
                                        <p:cTn dur="1" fill="hold" display="0" masterRel="sameClick" afterEffect="1">
                                          <p:stCondLst>
                                            <p:cond evt="end" delay="0">
                                              <p:tn val="26"/>
                                            </p:cond>
                                          </p:stCondLst>
                                        </p:cTn>
                                        <p:tgtEl>
                                          <p:spTgt spid="10"/>
                                        </p:tgtEl>
                                        <p:attrNameLst>
                                          <p:attrName>style.visibility</p:attrName>
                                        </p:attrNameLst>
                                      </p:cBhvr>
                                      <p:to>
                                        <p:strVal val="hidden"/>
                                      </p:to>
                                    </p:set>
                                  </p:subTnLst>
                                </p:cTn>
                              </p:par>
                            </p:childTnLst>
                          </p:cTn>
                        </p:par>
                        <p:par>
                          <p:cTn id="29" fill="hold">
                            <p:stCondLst>
                              <p:cond delay="2500"/>
                            </p:stCondLst>
                            <p:childTnLst>
                              <p:par>
                                <p:cTn id="30" presetID="10" presetClass="entr" presetSubtype="0" fill="hold" grpId="0" nodeType="afterEffect">
                                  <p:stCondLst>
                                    <p:cond delay="50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49" presetClass="entr" presetSubtype="0" decel="100000" fill="hold" nodeType="withEffect">
                                  <p:stCondLst>
                                    <p:cond delay="50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 calcmode="lin" valueType="num">
                                      <p:cBhvr>
                                        <p:cTn id="37" dur="500" fill="hold"/>
                                        <p:tgtEl>
                                          <p:spTgt spid="3"/>
                                        </p:tgtEl>
                                        <p:attrNameLst>
                                          <p:attrName>style.rotation</p:attrName>
                                        </p:attrNameLst>
                                      </p:cBhvr>
                                      <p:tavLst>
                                        <p:tav tm="0">
                                          <p:val>
                                            <p:fltVal val="360"/>
                                          </p:val>
                                        </p:tav>
                                        <p:tav tm="100000">
                                          <p:val>
                                            <p:fltVal val="0"/>
                                          </p:val>
                                        </p:tav>
                                      </p:tavLst>
                                    </p:anim>
                                    <p:animEffect transition="in" filter="fade">
                                      <p:cBhvr>
                                        <p:cTn id="3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6096000"/>
            <a:ext cx="1782026" cy="369332"/>
          </a:xfrm>
          <a:prstGeom prst="rect">
            <a:avLst/>
          </a:prstGeom>
          <a:noFill/>
          <a:effectLst/>
        </p:spPr>
        <p:txBody>
          <a:bodyPr wrap="none" rtlCol="0">
            <a:spAutoFit/>
          </a:bodyPr>
          <a:lstStyle/>
          <a:p>
            <a:r>
              <a:rPr lang="en-US" dirty="0" smtClean="0">
                <a:latin typeface="Trajan Pro" pitchFamily="18" charset="0"/>
                <a:cs typeface="Tahoma" pitchFamily="34" charset="0"/>
              </a:rPr>
              <a:t>Advice Zone</a:t>
            </a:r>
            <a:endParaRPr lang="en-US" dirty="0">
              <a:latin typeface="Trajan Pro" pitchFamily="18" charset="0"/>
              <a:cs typeface="Tahoma" pitchFamily="34" charset="0"/>
            </a:endParaRPr>
          </a:p>
        </p:txBody>
      </p:sp>
      <p:pic>
        <p:nvPicPr>
          <p:cNvPr id="5" name="Picture 2"/>
          <p:cNvPicPr>
            <a:picLocks noChangeAspect="1" noChangeArrowheads="1"/>
          </p:cNvPicPr>
          <p:nvPr/>
        </p:nvPicPr>
        <p:blipFill>
          <a:blip r:embed="rId4" cstate="email"/>
          <a:srcRect/>
          <a:stretch>
            <a:fillRect/>
          </a:stretch>
        </p:blipFill>
        <p:spPr bwMode="auto">
          <a:xfrm>
            <a:off x="228600" y="5925312"/>
            <a:ext cx="685800" cy="619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a:xfrm>
            <a:off x="0" y="6553200"/>
            <a:ext cx="9144000" cy="304800"/>
          </a:xfrm>
          <a:prstGeom prst="rect">
            <a:avLst/>
          </a:prstGeom>
          <a:gradFill>
            <a:gsLst>
              <a:gs pos="0">
                <a:schemeClr val="bg1">
                  <a:lumMod val="85000"/>
                  <a:alpha val="80000"/>
                </a:schemeClr>
              </a:gs>
              <a:gs pos="52000">
                <a:schemeClr val="bg1">
                  <a:lumMod val="85000"/>
                  <a:alpha val="0"/>
                </a:schemeClr>
              </a:gs>
            </a:gsLst>
            <a:lin ang="5400000" scaled="0"/>
          </a:gra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85800" y="1295400"/>
            <a:ext cx="4038600" cy="4108817"/>
          </a:xfrm>
          <a:prstGeom prst="rect">
            <a:avLst/>
          </a:prstGeom>
          <a:noFill/>
        </p:spPr>
        <p:txBody>
          <a:bodyPr wrap="square" rtlCol="0">
            <a:spAutoFit/>
          </a:bodyPr>
          <a:lstStyle/>
          <a:p>
            <a:pPr marL="285750" indent="-285750">
              <a:spcBef>
                <a:spcPts val="600"/>
              </a:spcBef>
              <a:buFont typeface="Wingdings" pitchFamily="2" charset="2"/>
              <a:buChar char="v"/>
            </a:pPr>
            <a:r>
              <a:rPr lang="en-US" sz="1200" dirty="0" smtClean="0"/>
              <a:t>From an employer’s point of view, what is the primary purpose of a resume?</a:t>
            </a:r>
          </a:p>
          <a:p>
            <a:pPr marL="285750" indent="-285750">
              <a:spcBef>
                <a:spcPts val="600"/>
              </a:spcBef>
              <a:buFont typeface="Wingdings" pitchFamily="2" charset="2"/>
              <a:buChar char="v"/>
            </a:pPr>
            <a:r>
              <a:rPr lang="en-US" sz="1200" dirty="0" smtClean="0"/>
              <a:t>A lot of students have no idea which job they want to do. What advice would you give to a student who is trying to decide which career to follow?</a:t>
            </a:r>
          </a:p>
          <a:p>
            <a:pPr marL="285750" indent="-285750">
              <a:spcBef>
                <a:spcPts val="600"/>
              </a:spcBef>
              <a:buFont typeface="Wingdings" pitchFamily="2" charset="2"/>
              <a:buChar char="v"/>
            </a:pPr>
            <a:r>
              <a:rPr lang="en-US" sz="1200" dirty="0" smtClean="0"/>
              <a:t>Do you expect applicants to send a cover letter with their resume, and if so, why?</a:t>
            </a:r>
          </a:p>
          <a:p>
            <a:pPr marL="285750" indent="-285750">
              <a:spcBef>
                <a:spcPts val="600"/>
              </a:spcBef>
              <a:buFont typeface="Wingdings" pitchFamily="2" charset="2"/>
              <a:buChar char="v"/>
            </a:pPr>
            <a:r>
              <a:rPr lang="en-US" sz="1200" dirty="0" smtClean="0"/>
              <a:t>How important is the way a candidate dresses?</a:t>
            </a:r>
          </a:p>
          <a:p>
            <a:pPr marL="285750" indent="-285750">
              <a:spcBef>
                <a:spcPts val="600"/>
              </a:spcBef>
              <a:buFont typeface="Wingdings" pitchFamily="2" charset="2"/>
              <a:buChar char="v"/>
            </a:pPr>
            <a:r>
              <a:rPr lang="en-US" sz="1200" dirty="0" smtClean="0"/>
              <a:t>Assuming a candidate is capable of doing the job, what is the next most important information you are trying to find out?</a:t>
            </a:r>
          </a:p>
          <a:p>
            <a:pPr marL="285750" indent="-285750">
              <a:spcBef>
                <a:spcPts val="600"/>
              </a:spcBef>
              <a:buFont typeface="Wingdings" pitchFamily="2" charset="2"/>
              <a:buChar char="v"/>
            </a:pPr>
            <a:r>
              <a:rPr lang="en-US" sz="1200" dirty="0" smtClean="0"/>
              <a:t>In your experience, what percentage of candidates follows up an interview with a phone call or email?</a:t>
            </a:r>
          </a:p>
          <a:p>
            <a:pPr marL="285750" indent="-285750">
              <a:spcBef>
                <a:spcPts val="600"/>
              </a:spcBef>
              <a:buFont typeface="Wingdings" pitchFamily="2" charset="2"/>
              <a:buChar char="v"/>
            </a:pPr>
            <a:r>
              <a:rPr lang="en-US" sz="1200" dirty="0" smtClean="0"/>
              <a:t>Do you use aptitude tests, and if so, why?</a:t>
            </a:r>
          </a:p>
          <a:p>
            <a:pPr marL="285750" indent="-285750">
              <a:spcBef>
                <a:spcPts val="600"/>
              </a:spcBef>
              <a:buFont typeface="Wingdings" pitchFamily="2" charset="2"/>
              <a:buChar char="v"/>
            </a:pPr>
            <a:r>
              <a:rPr lang="en-US" sz="1200" dirty="0" smtClean="0"/>
              <a:t>Which aspects of body language do you particularly look out for in an interview?</a:t>
            </a:r>
          </a:p>
          <a:p>
            <a:pPr marL="285750" indent="-285750">
              <a:spcBef>
                <a:spcPts val="600"/>
              </a:spcBef>
              <a:buFont typeface="Wingdings" pitchFamily="2" charset="2"/>
              <a:buChar char="v"/>
            </a:pPr>
            <a:r>
              <a:rPr lang="en-US" sz="1200" dirty="0" smtClean="0"/>
              <a:t>How can the Web help a job-seeker?</a:t>
            </a:r>
          </a:p>
          <a:p>
            <a:pPr marL="285750" indent="-285750">
              <a:spcBef>
                <a:spcPts val="600"/>
              </a:spcBef>
              <a:buFont typeface="Wingdings" pitchFamily="2" charset="2"/>
              <a:buChar char="v"/>
            </a:pPr>
            <a:r>
              <a:rPr lang="en-US" sz="1200" dirty="0" smtClean="0"/>
              <a:t>And More!</a:t>
            </a:r>
          </a:p>
        </p:txBody>
      </p:sp>
      <p:sp>
        <p:nvSpPr>
          <p:cNvPr id="10" name="TextBox 9"/>
          <p:cNvSpPr txBox="1"/>
          <p:nvPr/>
        </p:nvSpPr>
        <p:spPr>
          <a:xfrm>
            <a:off x="719134" y="838200"/>
            <a:ext cx="1871666" cy="369332"/>
          </a:xfrm>
          <a:prstGeom prst="rect">
            <a:avLst/>
          </a:prstGeom>
          <a:noFill/>
        </p:spPr>
        <p:txBody>
          <a:bodyPr wrap="none" rtlCol="0">
            <a:spAutoFit/>
          </a:bodyPr>
          <a:lstStyle/>
          <a:p>
            <a:r>
              <a:rPr lang="en-US" dirty="0" smtClean="0"/>
              <a:t>Sample Questions</a:t>
            </a:r>
            <a:endParaRPr lang="en-US" dirty="0"/>
          </a:p>
        </p:txBody>
      </p:sp>
      <p:pic>
        <p:nvPicPr>
          <p:cNvPr id="48130" name="Picture 2" descr="C:\Documents and Settings\Nicole\Desktop\IYJTour\images\guest1.jpg"/>
          <p:cNvPicPr>
            <a:picLocks noChangeAspect="1" noChangeArrowheads="1"/>
          </p:cNvPicPr>
          <p:nvPr/>
        </p:nvPicPr>
        <p:blipFill>
          <a:blip r:embed="rId5" cstate="email"/>
          <a:srcRect/>
          <a:stretch>
            <a:fillRect/>
          </a:stretch>
        </p:blipFill>
        <p:spPr bwMode="auto">
          <a:xfrm>
            <a:off x="4876800" y="1066800"/>
            <a:ext cx="1973371" cy="1447800"/>
          </a:xfrm>
          <a:prstGeom prst="rect">
            <a:avLst/>
          </a:prstGeom>
          <a:noFill/>
        </p:spPr>
      </p:pic>
      <p:pic>
        <p:nvPicPr>
          <p:cNvPr id="48131" name="Picture 3" descr="C:\Documents and Settings\Nicole\Desktop\IYJTour\images\guest2.jpg"/>
          <p:cNvPicPr>
            <a:picLocks noChangeAspect="1" noChangeArrowheads="1"/>
          </p:cNvPicPr>
          <p:nvPr/>
        </p:nvPicPr>
        <p:blipFill>
          <a:blip r:embed="rId6" cstate="email"/>
          <a:srcRect/>
          <a:stretch>
            <a:fillRect/>
          </a:stretch>
        </p:blipFill>
        <p:spPr bwMode="auto">
          <a:xfrm>
            <a:off x="4876799" y="2552700"/>
            <a:ext cx="1975104" cy="1449071"/>
          </a:xfrm>
          <a:prstGeom prst="rect">
            <a:avLst/>
          </a:prstGeom>
          <a:noFill/>
        </p:spPr>
      </p:pic>
      <p:pic>
        <p:nvPicPr>
          <p:cNvPr id="48132" name="Picture 4" descr="C:\Documents and Settings\Nicole\Desktop\IYJTour\images\guest3.jpg"/>
          <p:cNvPicPr>
            <a:picLocks noChangeAspect="1" noChangeArrowheads="1"/>
          </p:cNvPicPr>
          <p:nvPr/>
        </p:nvPicPr>
        <p:blipFill>
          <a:blip r:embed="rId7" cstate="email"/>
          <a:srcRect/>
          <a:stretch>
            <a:fillRect/>
          </a:stretch>
        </p:blipFill>
        <p:spPr bwMode="auto">
          <a:xfrm>
            <a:off x="4876800" y="4076700"/>
            <a:ext cx="1975104" cy="1449071"/>
          </a:xfrm>
          <a:prstGeom prst="rect">
            <a:avLst/>
          </a:prstGeom>
          <a:noFill/>
        </p:spPr>
      </p:pic>
      <p:pic>
        <p:nvPicPr>
          <p:cNvPr id="48133" name="Picture 5" descr="C:\Documents and Settings\Nicole\Desktop\IYJTour\images\guest4.jpg"/>
          <p:cNvPicPr>
            <a:picLocks noChangeAspect="1" noChangeArrowheads="1"/>
          </p:cNvPicPr>
          <p:nvPr/>
        </p:nvPicPr>
        <p:blipFill>
          <a:blip r:embed="rId8" cstate="email"/>
          <a:srcRect/>
          <a:stretch>
            <a:fillRect/>
          </a:stretch>
        </p:blipFill>
        <p:spPr bwMode="auto">
          <a:xfrm>
            <a:off x="6934200" y="4076700"/>
            <a:ext cx="1975104" cy="1449071"/>
          </a:xfrm>
          <a:prstGeom prst="rect">
            <a:avLst/>
          </a:prstGeom>
          <a:noFill/>
        </p:spPr>
      </p:pic>
      <p:pic>
        <p:nvPicPr>
          <p:cNvPr id="48134" name="Picture 6" descr="C:\Documents and Settings\Nicole\Desktop\IYJTour\images\guest5.jpg"/>
          <p:cNvPicPr>
            <a:picLocks noChangeAspect="1" noChangeArrowheads="1"/>
          </p:cNvPicPr>
          <p:nvPr/>
        </p:nvPicPr>
        <p:blipFill>
          <a:blip r:embed="rId9" cstate="email"/>
          <a:srcRect/>
          <a:stretch>
            <a:fillRect/>
          </a:stretch>
        </p:blipFill>
        <p:spPr bwMode="auto">
          <a:xfrm>
            <a:off x="6934200" y="2551429"/>
            <a:ext cx="1975104" cy="1449071"/>
          </a:xfrm>
          <a:prstGeom prst="rect">
            <a:avLst/>
          </a:prstGeom>
          <a:noFill/>
        </p:spPr>
      </p:pic>
      <p:pic>
        <p:nvPicPr>
          <p:cNvPr id="48136" name="Picture 8" descr="C:\Documents and Settings\Nicole\Desktop\IYJTour\images\guest7.jpg"/>
          <p:cNvPicPr>
            <a:picLocks noChangeAspect="1" noChangeArrowheads="1"/>
          </p:cNvPicPr>
          <p:nvPr/>
        </p:nvPicPr>
        <p:blipFill>
          <a:blip r:embed="rId10" cstate="email"/>
          <a:srcRect/>
          <a:stretch>
            <a:fillRect/>
          </a:stretch>
        </p:blipFill>
        <p:spPr bwMode="auto">
          <a:xfrm>
            <a:off x="6934200" y="1066164"/>
            <a:ext cx="1975104" cy="1449071"/>
          </a:xfrm>
          <a:prstGeom prst="rect">
            <a:avLst/>
          </a:prstGeom>
          <a:noFill/>
        </p:spPr>
      </p:pic>
    </p:spTree>
    <p:custDataLst>
      <p:tags r:id="rId1"/>
    </p:custDataLst>
  </p:cSld>
  <p:clrMapOvr>
    <a:masterClrMapping/>
  </p:clrMapOvr>
  <p:transition advTm="1052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48130"/>
                                        </p:tgtEl>
                                        <p:attrNameLst>
                                          <p:attrName>style.visibility</p:attrName>
                                        </p:attrNameLst>
                                      </p:cBhvr>
                                      <p:to>
                                        <p:strVal val="visible"/>
                                      </p:to>
                                    </p:set>
                                    <p:animEffect transition="in" filter="fade">
                                      <p:cBhvr>
                                        <p:cTn id="17" dur="200"/>
                                        <p:tgtEl>
                                          <p:spTgt spid="48130"/>
                                        </p:tgtEl>
                                      </p:cBhvr>
                                    </p:animEffect>
                                  </p:childTnLst>
                                </p:cTn>
                              </p:par>
                            </p:childTnLst>
                          </p:cTn>
                        </p:par>
                        <p:par>
                          <p:cTn id="18" fill="hold">
                            <p:stCondLst>
                              <p:cond delay="1200"/>
                            </p:stCondLst>
                            <p:childTnLst>
                              <p:par>
                                <p:cTn id="19" presetID="10" presetClass="entr" presetSubtype="0" fill="hold" nodeType="afterEffect">
                                  <p:stCondLst>
                                    <p:cond delay="0"/>
                                  </p:stCondLst>
                                  <p:childTnLst>
                                    <p:set>
                                      <p:cBhvr>
                                        <p:cTn id="20" dur="1" fill="hold">
                                          <p:stCondLst>
                                            <p:cond delay="0"/>
                                          </p:stCondLst>
                                        </p:cTn>
                                        <p:tgtEl>
                                          <p:spTgt spid="48136"/>
                                        </p:tgtEl>
                                        <p:attrNameLst>
                                          <p:attrName>style.visibility</p:attrName>
                                        </p:attrNameLst>
                                      </p:cBhvr>
                                      <p:to>
                                        <p:strVal val="visible"/>
                                      </p:to>
                                    </p:set>
                                    <p:animEffect transition="in" filter="fade">
                                      <p:cBhvr>
                                        <p:cTn id="21" dur="200"/>
                                        <p:tgtEl>
                                          <p:spTgt spid="48136"/>
                                        </p:tgtEl>
                                      </p:cBhvr>
                                    </p:animEffect>
                                  </p:childTnLst>
                                </p:cTn>
                              </p:par>
                            </p:childTnLst>
                          </p:cTn>
                        </p:par>
                        <p:par>
                          <p:cTn id="22" fill="hold">
                            <p:stCondLst>
                              <p:cond delay="1400"/>
                            </p:stCondLst>
                            <p:childTnLst>
                              <p:par>
                                <p:cTn id="23" presetID="10" presetClass="entr" presetSubtype="0" fill="hold" nodeType="afterEffect">
                                  <p:stCondLst>
                                    <p:cond delay="0"/>
                                  </p:stCondLst>
                                  <p:childTnLst>
                                    <p:set>
                                      <p:cBhvr>
                                        <p:cTn id="24" dur="1" fill="hold">
                                          <p:stCondLst>
                                            <p:cond delay="0"/>
                                          </p:stCondLst>
                                        </p:cTn>
                                        <p:tgtEl>
                                          <p:spTgt spid="48131"/>
                                        </p:tgtEl>
                                        <p:attrNameLst>
                                          <p:attrName>style.visibility</p:attrName>
                                        </p:attrNameLst>
                                      </p:cBhvr>
                                      <p:to>
                                        <p:strVal val="visible"/>
                                      </p:to>
                                    </p:set>
                                    <p:animEffect transition="in" filter="fade">
                                      <p:cBhvr>
                                        <p:cTn id="25" dur="200"/>
                                        <p:tgtEl>
                                          <p:spTgt spid="48131"/>
                                        </p:tgtEl>
                                      </p:cBhvr>
                                    </p:animEffect>
                                  </p:childTnLst>
                                </p:cTn>
                              </p:par>
                            </p:childTnLst>
                          </p:cTn>
                        </p:par>
                        <p:par>
                          <p:cTn id="26" fill="hold">
                            <p:stCondLst>
                              <p:cond delay="1600"/>
                            </p:stCondLst>
                            <p:childTnLst>
                              <p:par>
                                <p:cTn id="27" presetID="10" presetClass="entr" presetSubtype="0" fill="hold" nodeType="afterEffect">
                                  <p:stCondLst>
                                    <p:cond delay="0"/>
                                  </p:stCondLst>
                                  <p:childTnLst>
                                    <p:set>
                                      <p:cBhvr>
                                        <p:cTn id="28" dur="1" fill="hold">
                                          <p:stCondLst>
                                            <p:cond delay="0"/>
                                          </p:stCondLst>
                                        </p:cTn>
                                        <p:tgtEl>
                                          <p:spTgt spid="48134"/>
                                        </p:tgtEl>
                                        <p:attrNameLst>
                                          <p:attrName>style.visibility</p:attrName>
                                        </p:attrNameLst>
                                      </p:cBhvr>
                                      <p:to>
                                        <p:strVal val="visible"/>
                                      </p:to>
                                    </p:set>
                                    <p:animEffect transition="in" filter="fade">
                                      <p:cBhvr>
                                        <p:cTn id="29" dur="200"/>
                                        <p:tgtEl>
                                          <p:spTgt spid="48134"/>
                                        </p:tgtEl>
                                      </p:cBhvr>
                                    </p:animEffect>
                                  </p:childTnLst>
                                </p:cTn>
                              </p:par>
                            </p:childTnLst>
                          </p:cTn>
                        </p:par>
                        <p:par>
                          <p:cTn id="30" fill="hold">
                            <p:stCondLst>
                              <p:cond delay="1800"/>
                            </p:stCondLst>
                            <p:childTnLst>
                              <p:par>
                                <p:cTn id="31" presetID="10" presetClass="entr" presetSubtype="0" fill="hold" nodeType="afterEffect">
                                  <p:stCondLst>
                                    <p:cond delay="0"/>
                                  </p:stCondLst>
                                  <p:childTnLst>
                                    <p:set>
                                      <p:cBhvr>
                                        <p:cTn id="32" dur="1" fill="hold">
                                          <p:stCondLst>
                                            <p:cond delay="0"/>
                                          </p:stCondLst>
                                        </p:cTn>
                                        <p:tgtEl>
                                          <p:spTgt spid="48132"/>
                                        </p:tgtEl>
                                        <p:attrNameLst>
                                          <p:attrName>style.visibility</p:attrName>
                                        </p:attrNameLst>
                                      </p:cBhvr>
                                      <p:to>
                                        <p:strVal val="visible"/>
                                      </p:to>
                                    </p:set>
                                    <p:animEffect transition="in" filter="fade">
                                      <p:cBhvr>
                                        <p:cTn id="33" dur="200"/>
                                        <p:tgtEl>
                                          <p:spTgt spid="48132"/>
                                        </p:tgtEl>
                                      </p:cBhvr>
                                    </p:animEffect>
                                  </p:childTnLst>
                                </p:cTn>
                              </p:par>
                            </p:childTnLst>
                          </p:cTn>
                        </p:par>
                        <p:par>
                          <p:cTn id="34" fill="hold">
                            <p:stCondLst>
                              <p:cond delay="2000"/>
                            </p:stCondLst>
                            <p:childTnLst>
                              <p:par>
                                <p:cTn id="35" presetID="10" presetClass="entr" presetSubtype="0" fill="hold" nodeType="afterEffect">
                                  <p:stCondLst>
                                    <p:cond delay="0"/>
                                  </p:stCondLst>
                                  <p:childTnLst>
                                    <p:set>
                                      <p:cBhvr>
                                        <p:cTn id="36" dur="1" fill="hold">
                                          <p:stCondLst>
                                            <p:cond delay="0"/>
                                          </p:stCondLst>
                                        </p:cTn>
                                        <p:tgtEl>
                                          <p:spTgt spid="48133"/>
                                        </p:tgtEl>
                                        <p:attrNameLst>
                                          <p:attrName>style.visibility</p:attrName>
                                        </p:attrNameLst>
                                      </p:cBhvr>
                                      <p:to>
                                        <p:strVal val="visible"/>
                                      </p:to>
                                    </p:set>
                                    <p:animEffect transition="in" filter="fade">
                                      <p:cBhvr>
                                        <p:cTn id="37" dur="200"/>
                                        <p:tgtEl>
                                          <p:spTgt spid="4813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par>
                          <p:cTn id="41" fill="hold">
                            <p:stCondLst>
                              <p:cond delay="2500"/>
                            </p:stCondLst>
                            <p:childTnLst>
                              <p:par>
                                <p:cTn id="42" presetID="10" presetClass="entr" presetSubtype="0" fill="hold" grpId="0" nodeType="afterEffect">
                                  <p:stCondLst>
                                    <p:cond delay="0"/>
                                  </p:stCondLst>
                                  <p:childTnLst>
                                    <p:set>
                                      <p:cBhvr>
                                        <p:cTn id="43" dur="1" fill="hold">
                                          <p:stCondLst>
                                            <p:cond delay="0"/>
                                          </p:stCondLst>
                                        </p:cTn>
                                        <p:tgtEl>
                                          <p:spTgt spid="8">
                                            <p:txEl>
                                              <p:pRg st="0" end="0"/>
                                            </p:txEl>
                                          </p:spTgt>
                                        </p:tgtEl>
                                        <p:attrNameLst>
                                          <p:attrName>style.visibility</p:attrName>
                                        </p:attrNameLst>
                                      </p:cBhvr>
                                      <p:to>
                                        <p:strVal val="visible"/>
                                      </p:to>
                                    </p:set>
                                    <p:animEffect transition="in" filter="fade">
                                      <p:cBhvr>
                                        <p:cTn id="44" dur="500"/>
                                        <p:tgtEl>
                                          <p:spTgt spid="8">
                                            <p:txEl>
                                              <p:pRg st="0" end="0"/>
                                            </p:txEl>
                                          </p:spTgt>
                                        </p:tgtEl>
                                      </p:cBhvr>
                                    </p:animEffect>
                                  </p:childTnLst>
                                </p:cTn>
                              </p:par>
                            </p:childTnLst>
                          </p:cTn>
                        </p:par>
                        <p:par>
                          <p:cTn id="45" fill="hold">
                            <p:stCondLst>
                              <p:cond delay="3000"/>
                            </p:stCondLst>
                            <p:childTnLst>
                              <p:par>
                                <p:cTn id="46" presetID="10" presetClass="entr" presetSubtype="0" fill="hold" grpId="0" nodeType="afterEffect">
                                  <p:stCondLst>
                                    <p:cond delay="0"/>
                                  </p:stCondLst>
                                  <p:childTnLst>
                                    <p:set>
                                      <p:cBhvr>
                                        <p:cTn id="47" dur="1" fill="hold">
                                          <p:stCondLst>
                                            <p:cond delay="0"/>
                                          </p:stCondLst>
                                        </p:cTn>
                                        <p:tgtEl>
                                          <p:spTgt spid="8">
                                            <p:txEl>
                                              <p:pRg st="1" end="1"/>
                                            </p:txEl>
                                          </p:spTgt>
                                        </p:tgtEl>
                                        <p:attrNameLst>
                                          <p:attrName>style.visibility</p:attrName>
                                        </p:attrNameLst>
                                      </p:cBhvr>
                                      <p:to>
                                        <p:strVal val="visible"/>
                                      </p:to>
                                    </p:set>
                                    <p:animEffect transition="in" filter="fade">
                                      <p:cBhvr>
                                        <p:cTn id="48" dur="500"/>
                                        <p:tgtEl>
                                          <p:spTgt spid="8">
                                            <p:txEl>
                                              <p:pRg st="1" end="1"/>
                                            </p:txEl>
                                          </p:spTgt>
                                        </p:tgtEl>
                                      </p:cBhvr>
                                    </p:animEffect>
                                  </p:childTnLst>
                                </p:cTn>
                              </p:par>
                            </p:childTnLst>
                          </p:cTn>
                        </p:par>
                        <p:par>
                          <p:cTn id="49" fill="hold">
                            <p:stCondLst>
                              <p:cond delay="3500"/>
                            </p:stCondLst>
                            <p:childTnLst>
                              <p:par>
                                <p:cTn id="50" presetID="10" presetClass="entr" presetSubtype="0" fill="hold" grpId="0" nodeType="afterEffect">
                                  <p:stCondLst>
                                    <p:cond delay="0"/>
                                  </p:stCondLst>
                                  <p:childTnLst>
                                    <p:set>
                                      <p:cBhvr>
                                        <p:cTn id="51" dur="1" fill="hold">
                                          <p:stCondLst>
                                            <p:cond delay="0"/>
                                          </p:stCondLst>
                                        </p:cTn>
                                        <p:tgtEl>
                                          <p:spTgt spid="8">
                                            <p:txEl>
                                              <p:pRg st="2" end="2"/>
                                            </p:txEl>
                                          </p:spTgt>
                                        </p:tgtEl>
                                        <p:attrNameLst>
                                          <p:attrName>style.visibility</p:attrName>
                                        </p:attrNameLst>
                                      </p:cBhvr>
                                      <p:to>
                                        <p:strVal val="visible"/>
                                      </p:to>
                                    </p:set>
                                    <p:animEffect transition="in" filter="fade">
                                      <p:cBhvr>
                                        <p:cTn id="52" dur="500"/>
                                        <p:tgtEl>
                                          <p:spTgt spid="8">
                                            <p:txEl>
                                              <p:pRg st="2" end="2"/>
                                            </p:txEl>
                                          </p:spTgt>
                                        </p:tgtEl>
                                      </p:cBhvr>
                                    </p:animEffect>
                                  </p:childTnLst>
                                </p:cTn>
                              </p:par>
                            </p:childTnLst>
                          </p:cTn>
                        </p:par>
                        <p:par>
                          <p:cTn id="53" fill="hold">
                            <p:stCondLst>
                              <p:cond delay="4000"/>
                            </p:stCondLst>
                            <p:childTnLst>
                              <p:par>
                                <p:cTn id="54" presetID="10" presetClass="entr" presetSubtype="0" fill="hold" grpId="0" nodeType="afterEffect">
                                  <p:stCondLst>
                                    <p:cond delay="0"/>
                                  </p:stCondLst>
                                  <p:childTnLst>
                                    <p:set>
                                      <p:cBhvr>
                                        <p:cTn id="55" dur="1" fill="hold">
                                          <p:stCondLst>
                                            <p:cond delay="0"/>
                                          </p:stCondLst>
                                        </p:cTn>
                                        <p:tgtEl>
                                          <p:spTgt spid="8">
                                            <p:txEl>
                                              <p:pRg st="3" end="3"/>
                                            </p:txEl>
                                          </p:spTgt>
                                        </p:tgtEl>
                                        <p:attrNameLst>
                                          <p:attrName>style.visibility</p:attrName>
                                        </p:attrNameLst>
                                      </p:cBhvr>
                                      <p:to>
                                        <p:strVal val="visible"/>
                                      </p:to>
                                    </p:set>
                                    <p:animEffect transition="in" filter="fade">
                                      <p:cBhvr>
                                        <p:cTn id="56" dur="500"/>
                                        <p:tgtEl>
                                          <p:spTgt spid="8">
                                            <p:txEl>
                                              <p:pRg st="3" end="3"/>
                                            </p:txEl>
                                          </p:spTgt>
                                        </p:tgtEl>
                                      </p:cBhvr>
                                    </p:animEffect>
                                  </p:childTnLst>
                                </p:cTn>
                              </p:par>
                            </p:childTnLst>
                          </p:cTn>
                        </p:par>
                        <p:par>
                          <p:cTn id="57" fill="hold">
                            <p:stCondLst>
                              <p:cond delay="4500"/>
                            </p:stCondLst>
                            <p:childTnLst>
                              <p:par>
                                <p:cTn id="58" presetID="10" presetClass="entr" presetSubtype="0" fill="hold" grpId="0" nodeType="afterEffect">
                                  <p:stCondLst>
                                    <p:cond delay="0"/>
                                  </p:stCondLst>
                                  <p:childTnLst>
                                    <p:set>
                                      <p:cBhvr>
                                        <p:cTn id="59" dur="1" fill="hold">
                                          <p:stCondLst>
                                            <p:cond delay="0"/>
                                          </p:stCondLst>
                                        </p:cTn>
                                        <p:tgtEl>
                                          <p:spTgt spid="8">
                                            <p:txEl>
                                              <p:pRg st="4" end="4"/>
                                            </p:txEl>
                                          </p:spTgt>
                                        </p:tgtEl>
                                        <p:attrNameLst>
                                          <p:attrName>style.visibility</p:attrName>
                                        </p:attrNameLst>
                                      </p:cBhvr>
                                      <p:to>
                                        <p:strVal val="visible"/>
                                      </p:to>
                                    </p:set>
                                    <p:animEffect transition="in" filter="fade">
                                      <p:cBhvr>
                                        <p:cTn id="60" dur="500"/>
                                        <p:tgtEl>
                                          <p:spTgt spid="8">
                                            <p:txEl>
                                              <p:pRg st="4" end="4"/>
                                            </p:txEl>
                                          </p:spTgt>
                                        </p:tgtEl>
                                      </p:cBhvr>
                                    </p:animEffect>
                                  </p:childTnLst>
                                </p:cTn>
                              </p:par>
                            </p:childTnLst>
                          </p:cTn>
                        </p:par>
                        <p:par>
                          <p:cTn id="61" fill="hold">
                            <p:stCondLst>
                              <p:cond delay="5000"/>
                            </p:stCondLst>
                            <p:childTnLst>
                              <p:par>
                                <p:cTn id="62" presetID="10" presetClass="entr" presetSubtype="0" fill="hold" grpId="0" nodeType="afterEffect">
                                  <p:stCondLst>
                                    <p:cond delay="0"/>
                                  </p:stCondLst>
                                  <p:childTnLst>
                                    <p:set>
                                      <p:cBhvr>
                                        <p:cTn id="63" dur="1" fill="hold">
                                          <p:stCondLst>
                                            <p:cond delay="0"/>
                                          </p:stCondLst>
                                        </p:cTn>
                                        <p:tgtEl>
                                          <p:spTgt spid="8">
                                            <p:txEl>
                                              <p:pRg st="5" end="5"/>
                                            </p:txEl>
                                          </p:spTgt>
                                        </p:tgtEl>
                                        <p:attrNameLst>
                                          <p:attrName>style.visibility</p:attrName>
                                        </p:attrNameLst>
                                      </p:cBhvr>
                                      <p:to>
                                        <p:strVal val="visible"/>
                                      </p:to>
                                    </p:set>
                                    <p:animEffect transition="in" filter="fade">
                                      <p:cBhvr>
                                        <p:cTn id="64" dur="500"/>
                                        <p:tgtEl>
                                          <p:spTgt spid="8">
                                            <p:txEl>
                                              <p:pRg st="5" end="5"/>
                                            </p:txEl>
                                          </p:spTgt>
                                        </p:tgtEl>
                                      </p:cBhvr>
                                    </p:animEffect>
                                  </p:childTnLst>
                                </p:cTn>
                              </p:par>
                            </p:childTnLst>
                          </p:cTn>
                        </p:par>
                        <p:par>
                          <p:cTn id="65" fill="hold">
                            <p:stCondLst>
                              <p:cond delay="5500"/>
                            </p:stCondLst>
                            <p:childTnLst>
                              <p:par>
                                <p:cTn id="66" presetID="10" presetClass="entr" presetSubtype="0" fill="hold" grpId="0" nodeType="afterEffect">
                                  <p:stCondLst>
                                    <p:cond delay="0"/>
                                  </p:stCondLst>
                                  <p:childTnLst>
                                    <p:set>
                                      <p:cBhvr>
                                        <p:cTn id="67" dur="1" fill="hold">
                                          <p:stCondLst>
                                            <p:cond delay="0"/>
                                          </p:stCondLst>
                                        </p:cTn>
                                        <p:tgtEl>
                                          <p:spTgt spid="8">
                                            <p:txEl>
                                              <p:pRg st="6" end="6"/>
                                            </p:txEl>
                                          </p:spTgt>
                                        </p:tgtEl>
                                        <p:attrNameLst>
                                          <p:attrName>style.visibility</p:attrName>
                                        </p:attrNameLst>
                                      </p:cBhvr>
                                      <p:to>
                                        <p:strVal val="visible"/>
                                      </p:to>
                                    </p:set>
                                    <p:animEffect transition="in" filter="fade">
                                      <p:cBhvr>
                                        <p:cTn id="68" dur="500"/>
                                        <p:tgtEl>
                                          <p:spTgt spid="8">
                                            <p:txEl>
                                              <p:pRg st="6" end="6"/>
                                            </p:txEl>
                                          </p:spTgt>
                                        </p:tgtEl>
                                      </p:cBhvr>
                                    </p:animEffect>
                                  </p:childTnLst>
                                </p:cTn>
                              </p:par>
                            </p:childTnLst>
                          </p:cTn>
                        </p:par>
                        <p:par>
                          <p:cTn id="69" fill="hold">
                            <p:stCondLst>
                              <p:cond delay="6000"/>
                            </p:stCondLst>
                            <p:childTnLst>
                              <p:par>
                                <p:cTn id="70" presetID="10" presetClass="entr" presetSubtype="0" fill="hold" grpId="0" nodeType="afterEffect">
                                  <p:stCondLst>
                                    <p:cond delay="0"/>
                                  </p:stCondLst>
                                  <p:childTnLst>
                                    <p:set>
                                      <p:cBhvr>
                                        <p:cTn id="71" dur="1" fill="hold">
                                          <p:stCondLst>
                                            <p:cond delay="0"/>
                                          </p:stCondLst>
                                        </p:cTn>
                                        <p:tgtEl>
                                          <p:spTgt spid="8">
                                            <p:txEl>
                                              <p:pRg st="7" end="7"/>
                                            </p:txEl>
                                          </p:spTgt>
                                        </p:tgtEl>
                                        <p:attrNameLst>
                                          <p:attrName>style.visibility</p:attrName>
                                        </p:attrNameLst>
                                      </p:cBhvr>
                                      <p:to>
                                        <p:strVal val="visible"/>
                                      </p:to>
                                    </p:set>
                                    <p:animEffect transition="in" filter="fade">
                                      <p:cBhvr>
                                        <p:cTn id="72" dur="500"/>
                                        <p:tgtEl>
                                          <p:spTgt spid="8">
                                            <p:txEl>
                                              <p:pRg st="7" end="7"/>
                                            </p:txEl>
                                          </p:spTgt>
                                        </p:tgtEl>
                                      </p:cBhvr>
                                    </p:animEffect>
                                  </p:childTnLst>
                                </p:cTn>
                              </p:par>
                            </p:childTnLst>
                          </p:cTn>
                        </p:par>
                        <p:par>
                          <p:cTn id="73" fill="hold">
                            <p:stCondLst>
                              <p:cond delay="6500"/>
                            </p:stCondLst>
                            <p:childTnLst>
                              <p:par>
                                <p:cTn id="74" presetID="10" presetClass="entr" presetSubtype="0" fill="hold" grpId="0" nodeType="afterEffect">
                                  <p:stCondLst>
                                    <p:cond delay="0"/>
                                  </p:stCondLst>
                                  <p:childTnLst>
                                    <p:set>
                                      <p:cBhvr>
                                        <p:cTn id="75" dur="1" fill="hold">
                                          <p:stCondLst>
                                            <p:cond delay="0"/>
                                          </p:stCondLst>
                                        </p:cTn>
                                        <p:tgtEl>
                                          <p:spTgt spid="8">
                                            <p:txEl>
                                              <p:pRg st="8" end="8"/>
                                            </p:txEl>
                                          </p:spTgt>
                                        </p:tgtEl>
                                        <p:attrNameLst>
                                          <p:attrName>style.visibility</p:attrName>
                                        </p:attrNameLst>
                                      </p:cBhvr>
                                      <p:to>
                                        <p:strVal val="visible"/>
                                      </p:to>
                                    </p:set>
                                    <p:animEffect transition="in" filter="fade">
                                      <p:cBhvr>
                                        <p:cTn id="76" dur="500"/>
                                        <p:tgtEl>
                                          <p:spTgt spid="8">
                                            <p:txEl>
                                              <p:pRg st="8" end="8"/>
                                            </p:txEl>
                                          </p:spTgt>
                                        </p:tgtEl>
                                      </p:cBhvr>
                                    </p:animEffect>
                                  </p:childTnLst>
                                </p:cTn>
                              </p:par>
                            </p:childTnLst>
                          </p:cTn>
                        </p:par>
                        <p:par>
                          <p:cTn id="77" fill="hold">
                            <p:stCondLst>
                              <p:cond delay="7000"/>
                            </p:stCondLst>
                            <p:childTnLst>
                              <p:par>
                                <p:cTn id="78" presetID="10" presetClass="entr" presetSubtype="0" fill="hold" grpId="0" nodeType="afterEffect">
                                  <p:stCondLst>
                                    <p:cond delay="0"/>
                                  </p:stCondLst>
                                  <p:childTnLst>
                                    <p:set>
                                      <p:cBhvr>
                                        <p:cTn id="79" dur="1" fill="hold">
                                          <p:stCondLst>
                                            <p:cond delay="0"/>
                                          </p:stCondLst>
                                        </p:cTn>
                                        <p:tgtEl>
                                          <p:spTgt spid="8">
                                            <p:txEl>
                                              <p:pRg st="9" end="9"/>
                                            </p:txEl>
                                          </p:spTgt>
                                        </p:tgtEl>
                                        <p:attrNameLst>
                                          <p:attrName>style.visibility</p:attrName>
                                        </p:attrNameLst>
                                      </p:cBhvr>
                                      <p:to>
                                        <p:strVal val="visible"/>
                                      </p:to>
                                    </p:set>
                                    <p:animEffect transition="in" filter="fade">
                                      <p:cBhvr>
                                        <p:cTn id="80"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8" grpId="0" uiExpand="1" build="p"/>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0" y="2971800"/>
            <a:ext cx="2785891" cy="430887"/>
          </a:xfrm>
          <a:prstGeom prst="rect">
            <a:avLst/>
          </a:prstGeom>
          <a:noFill/>
        </p:spPr>
        <p:txBody>
          <a:bodyPr wrap="none" rtlCol="0">
            <a:spAutoFit/>
          </a:bodyPr>
          <a:lstStyle/>
          <a:p>
            <a:r>
              <a:rPr lang="en-US" sz="2200" dirty="0" smtClean="0">
                <a:latin typeface="Trajan Pro" pitchFamily="18" charset="0"/>
                <a:cs typeface="Tahoma" pitchFamily="34" charset="0"/>
              </a:rPr>
              <a:t>Practice Center</a:t>
            </a:r>
            <a:endParaRPr lang="en-US" sz="2200" dirty="0">
              <a:latin typeface="Trajan Pro" pitchFamily="18" charset="0"/>
              <a:cs typeface="Tahoma" pitchFamily="34" charset="0"/>
            </a:endParaRPr>
          </a:p>
        </p:txBody>
      </p:sp>
      <p:pic>
        <p:nvPicPr>
          <p:cNvPr id="5" name="Picture 2"/>
          <p:cNvPicPr>
            <a:picLocks noChangeAspect="1" noChangeArrowheads="1"/>
          </p:cNvPicPr>
          <p:nvPr/>
        </p:nvPicPr>
        <p:blipFill>
          <a:blip r:embed="rId4" cstate="email"/>
          <a:srcRect/>
          <a:stretch>
            <a:fillRect/>
          </a:stretch>
        </p:blipFill>
        <p:spPr bwMode="auto">
          <a:xfrm>
            <a:off x="3048000" y="2893546"/>
            <a:ext cx="762000" cy="6878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advTm="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Nicole\Desktop\IYJ Product tour\main_inner.jpg"/>
          <p:cNvPicPr>
            <a:picLocks noChangeAspect="1" noChangeArrowheads="1"/>
          </p:cNvPicPr>
          <p:nvPr/>
        </p:nvPicPr>
        <p:blipFill>
          <a:blip r:embed="rId4" cstate="email"/>
          <a:srcRect/>
          <a:stretch>
            <a:fillRect/>
          </a:stretch>
        </p:blipFill>
        <p:spPr bwMode="auto">
          <a:xfrm>
            <a:off x="1295399" y="685800"/>
            <a:ext cx="6858001" cy="5143500"/>
          </a:xfrm>
          <a:prstGeom prst="rect">
            <a:avLst/>
          </a:prstGeom>
          <a:noFill/>
        </p:spPr>
      </p:pic>
      <p:sp>
        <p:nvSpPr>
          <p:cNvPr id="5" name="Rounded Rectangle 4"/>
          <p:cNvSpPr/>
          <p:nvPr/>
        </p:nvSpPr>
        <p:spPr>
          <a:xfrm>
            <a:off x="3962400" y="4038600"/>
            <a:ext cx="685800" cy="621323"/>
          </a:xfrm>
          <a:prstGeom prst="roundRect">
            <a:avLst/>
          </a:prstGeom>
          <a:solidFill>
            <a:schemeClr val="accent6">
              <a:lumMod val="20000"/>
              <a:lumOff val="80000"/>
              <a:alpha val="15000"/>
            </a:schemeClr>
          </a:solidFill>
          <a:ln w="25400" cap="rnd">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Documents and Settings\Nicole\Desktop\IYJ Product tour\handcursor.png"/>
          <p:cNvPicPr>
            <a:picLocks noChangeAspect="1" noChangeArrowheads="1"/>
          </p:cNvPicPr>
          <p:nvPr/>
        </p:nvPicPr>
        <p:blipFill>
          <a:blip r:embed="rId5" cstate="email"/>
          <a:srcRect/>
          <a:stretch>
            <a:fillRect/>
          </a:stretch>
        </p:blipFill>
        <p:spPr bwMode="auto">
          <a:xfrm>
            <a:off x="4495800" y="4583723"/>
            <a:ext cx="171474" cy="228600"/>
          </a:xfrm>
          <a:prstGeom prst="rect">
            <a:avLst/>
          </a:prstGeom>
          <a:noFill/>
        </p:spPr>
      </p:pic>
      <p:sp>
        <p:nvSpPr>
          <p:cNvPr id="8" name="TextBox 7"/>
          <p:cNvSpPr txBox="1"/>
          <p:nvPr/>
        </p:nvSpPr>
        <p:spPr>
          <a:xfrm>
            <a:off x="914400" y="6096000"/>
            <a:ext cx="2312428" cy="369332"/>
          </a:xfrm>
          <a:prstGeom prst="rect">
            <a:avLst/>
          </a:prstGeom>
          <a:noFill/>
          <a:effectLst/>
        </p:spPr>
        <p:txBody>
          <a:bodyPr wrap="none" rtlCol="0">
            <a:spAutoFit/>
          </a:bodyPr>
          <a:lstStyle/>
          <a:p>
            <a:r>
              <a:rPr lang="en-US" dirty="0" smtClean="0">
                <a:latin typeface="Trajan Pro" pitchFamily="18" charset="0"/>
                <a:cs typeface="Tahoma" pitchFamily="34" charset="0"/>
              </a:rPr>
              <a:t>Practice Centre</a:t>
            </a:r>
            <a:endParaRPr lang="en-US" dirty="0">
              <a:latin typeface="Trajan Pro" pitchFamily="18" charset="0"/>
              <a:cs typeface="Tahoma" pitchFamily="34" charset="0"/>
            </a:endParaRPr>
          </a:p>
        </p:txBody>
      </p:sp>
      <p:pic>
        <p:nvPicPr>
          <p:cNvPr id="9" name="Picture 2"/>
          <p:cNvPicPr>
            <a:picLocks noChangeAspect="1" noChangeArrowheads="1"/>
          </p:cNvPicPr>
          <p:nvPr/>
        </p:nvPicPr>
        <p:blipFill>
          <a:blip r:embed="rId6" cstate="email"/>
          <a:srcRect/>
          <a:stretch>
            <a:fillRect/>
          </a:stretch>
        </p:blipFill>
        <p:spPr bwMode="auto">
          <a:xfrm>
            <a:off x="228600" y="5925312"/>
            <a:ext cx="685800" cy="619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ectangle 9"/>
          <p:cNvSpPr/>
          <p:nvPr/>
        </p:nvSpPr>
        <p:spPr>
          <a:xfrm>
            <a:off x="0" y="6553200"/>
            <a:ext cx="9144000" cy="304800"/>
          </a:xfrm>
          <a:prstGeom prst="rect">
            <a:avLst/>
          </a:prstGeom>
          <a:gradFill>
            <a:gsLst>
              <a:gs pos="0">
                <a:schemeClr val="bg1">
                  <a:lumMod val="85000"/>
                  <a:alpha val="80000"/>
                </a:schemeClr>
              </a:gs>
              <a:gs pos="52000">
                <a:schemeClr val="bg1">
                  <a:lumMod val="85000"/>
                  <a:alpha val="0"/>
                </a:schemeClr>
              </a:gs>
            </a:gsLst>
            <a:lin ang="5400000" scaled="0"/>
          </a:gra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2202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childTnLst>
                                </p:cTn>
                              </p:par>
                            </p:childTnLst>
                          </p:cTn>
                        </p:par>
                        <p:par>
                          <p:cTn id="21" fill="hold">
                            <p:stCondLst>
                              <p:cond delay="2000"/>
                            </p:stCondLst>
                            <p:childTnLst>
                              <p:par>
                                <p:cTn id="22" presetID="49" presetClass="entr" presetSubtype="0" decel="100000" fill="hold" nodeType="afterEffect">
                                  <p:stCondLst>
                                    <p:cond delay="1450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 calcmode="lin" valueType="num">
                                      <p:cBhvr>
                                        <p:cTn id="26" dur="500" fill="hold"/>
                                        <p:tgtEl>
                                          <p:spTgt spid="6"/>
                                        </p:tgtEl>
                                        <p:attrNameLst>
                                          <p:attrName>style.rotation</p:attrName>
                                        </p:attrNameLst>
                                      </p:cBhvr>
                                      <p:tavLst>
                                        <p:tav tm="0">
                                          <p:val>
                                            <p:fltVal val="360"/>
                                          </p:val>
                                        </p:tav>
                                        <p:tav tm="100000">
                                          <p:val>
                                            <p:fltVal val="0"/>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6096000"/>
            <a:ext cx="2312941" cy="369332"/>
          </a:xfrm>
          <a:prstGeom prst="rect">
            <a:avLst/>
          </a:prstGeom>
          <a:noFill/>
          <a:effectLst/>
        </p:spPr>
        <p:txBody>
          <a:bodyPr wrap="none" rtlCol="0">
            <a:spAutoFit/>
          </a:bodyPr>
          <a:lstStyle/>
          <a:p>
            <a:r>
              <a:rPr lang="en-US" dirty="0" smtClean="0">
                <a:latin typeface="Trajan Pro" pitchFamily="18" charset="0"/>
                <a:cs typeface="Tahoma" pitchFamily="34" charset="0"/>
              </a:rPr>
              <a:t>Practice Centre</a:t>
            </a:r>
            <a:endParaRPr lang="en-US" dirty="0">
              <a:latin typeface="Trajan Pro" pitchFamily="18" charset="0"/>
              <a:cs typeface="Tahoma" pitchFamily="34" charset="0"/>
            </a:endParaRPr>
          </a:p>
        </p:txBody>
      </p:sp>
      <p:pic>
        <p:nvPicPr>
          <p:cNvPr id="4" name="Picture 2"/>
          <p:cNvPicPr>
            <a:picLocks noChangeAspect="1" noChangeArrowheads="1"/>
          </p:cNvPicPr>
          <p:nvPr/>
        </p:nvPicPr>
        <p:blipFill>
          <a:blip r:embed="rId6" cstate="email"/>
          <a:srcRect/>
          <a:stretch>
            <a:fillRect/>
          </a:stretch>
        </p:blipFill>
        <p:spPr bwMode="auto">
          <a:xfrm>
            <a:off x="228600" y="5925312"/>
            <a:ext cx="685800" cy="619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0" y="6553200"/>
            <a:ext cx="9144000" cy="304800"/>
          </a:xfrm>
          <a:prstGeom prst="rect">
            <a:avLst/>
          </a:prstGeom>
          <a:gradFill>
            <a:gsLst>
              <a:gs pos="0">
                <a:schemeClr val="bg1">
                  <a:lumMod val="85000"/>
                  <a:alpha val="80000"/>
                </a:schemeClr>
              </a:gs>
              <a:gs pos="52000">
                <a:schemeClr val="bg1">
                  <a:lumMod val="85000"/>
                  <a:alpha val="0"/>
                </a:schemeClr>
              </a:gs>
            </a:gsLst>
            <a:lin ang="5400000" scaled="0"/>
          </a:gra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ontrols>
      <p:control spid="37894" name="ShockwaveFlash1" r:id="rId3" imgW="6883893" imgH="5814433"/>
    </p:controls>
  </p:cSld>
  <p:clrMapOvr>
    <a:masterClrMapping/>
  </p:clrMapOvr>
  <p:transition advTm="1531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9352" y="2971800"/>
            <a:ext cx="2079031" cy="430887"/>
          </a:xfrm>
          <a:prstGeom prst="rect">
            <a:avLst/>
          </a:prstGeom>
          <a:noFill/>
        </p:spPr>
        <p:txBody>
          <a:bodyPr wrap="none" rtlCol="0">
            <a:spAutoFit/>
          </a:bodyPr>
          <a:lstStyle/>
          <a:p>
            <a:r>
              <a:rPr lang="en-US" sz="2200" dirty="0" smtClean="0">
                <a:latin typeface="Trajan Pro" pitchFamily="18" charset="0"/>
                <a:cs typeface="Tahoma" pitchFamily="34" charset="0"/>
              </a:rPr>
              <a:t>Story Point</a:t>
            </a:r>
            <a:endParaRPr lang="en-US" sz="2200" dirty="0">
              <a:latin typeface="Trajan Pro" pitchFamily="18" charset="0"/>
              <a:cs typeface="Tahoma" pitchFamily="34" charset="0"/>
            </a:endParaRPr>
          </a:p>
        </p:txBody>
      </p:sp>
      <p:pic>
        <p:nvPicPr>
          <p:cNvPr id="5" name="Picture 2"/>
          <p:cNvPicPr>
            <a:picLocks noChangeAspect="1" noChangeArrowheads="1"/>
          </p:cNvPicPr>
          <p:nvPr/>
        </p:nvPicPr>
        <p:blipFill>
          <a:blip r:embed="rId4" cstate="email"/>
          <a:srcRect/>
          <a:stretch>
            <a:fillRect/>
          </a:stretch>
        </p:blipFill>
        <p:spPr bwMode="auto">
          <a:xfrm>
            <a:off x="3044952" y="2889504"/>
            <a:ext cx="762000" cy="6878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advTm="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Nicole\Desktop\IYJ Product tour\main_inner.jpg"/>
          <p:cNvPicPr>
            <a:picLocks noChangeAspect="1" noChangeArrowheads="1"/>
          </p:cNvPicPr>
          <p:nvPr/>
        </p:nvPicPr>
        <p:blipFill>
          <a:blip r:embed="rId4" cstate="email"/>
          <a:srcRect/>
          <a:stretch>
            <a:fillRect/>
          </a:stretch>
        </p:blipFill>
        <p:spPr bwMode="auto">
          <a:xfrm>
            <a:off x="1295399" y="685800"/>
            <a:ext cx="6858001" cy="5143500"/>
          </a:xfrm>
          <a:prstGeom prst="rect">
            <a:avLst/>
          </a:prstGeom>
          <a:noFill/>
        </p:spPr>
      </p:pic>
      <p:sp>
        <p:nvSpPr>
          <p:cNvPr id="6" name="Rounded Rectangle 5"/>
          <p:cNvSpPr/>
          <p:nvPr/>
        </p:nvSpPr>
        <p:spPr>
          <a:xfrm>
            <a:off x="3886200" y="4983480"/>
            <a:ext cx="762000" cy="685800"/>
          </a:xfrm>
          <a:prstGeom prst="roundRect">
            <a:avLst/>
          </a:prstGeom>
          <a:solidFill>
            <a:schemeClr val="accent6">
              <a:lumMod val="20000"/>
              <a:lumOff val="80000"/>
              <a:alpha val="15000"/>
            </a:schemeClr>
          </a:solidFill>
          <a:ln w="25400" cap="rnd">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descr="C:\Documents and Settings\Nicole\Desktop\IYJ Product tour\handcursor.png"/>
          <p:cNvPicPr>
            <a:picLocks noChangeAspect="1" noChangeArrowheads="1"/>
          </p:cNvPicPr>
          <p:nvPr/>
        </p:nvPicPr>
        <p:blipFill>
          <a:blip r:embed="rId5" cstate="email"/>
          <a:srcRect/>
          <a:stretch>
            <a:fillRect/>
          </a:stretch>
        </p:blipFill>
        <p:spPr bwMode="auto">
          <a:xfrm>
            <a:off x="3962400" y="5532120"/>
            <a:ext cx="171474" cy="228600"/>
          </a:xfrm>
          <a:prstGeom prst="rect">
            <a:avLst/>
          </a:prstGeom>
          <a:noFill/>
        </p:spPr>
      </p:pic>
      <p:sp>
        <p:nvSpPr>
          <p:cNvPr id="9" name="TextBox 8"/>
          <p:cNvSpPr txBox="1"/>
          <p:nvPr/>
        </p:nvSpPr>
        <p:spPr>
          <a:xfrm>
            <a:off x="914400" y="6096000"/>
            <a:ext cx="1737079" cy="369332"/>
          </a:xfrm>
          <a:prstGeom prst="rect">
            <a:avLst/>
          </a:prstGeom>
          <a:noFill/>
          <a:effectLst/>
        </p:spPr>
        <p:txBody>
          <a:bodyPr wrap="none" rtlCol="0">
            <a:spAutoFit/>
          </a:bodyPr>
          <a:lstStyle/>
          <a:p>
            <a:r>
              <a:rPr lang="en-US" dirty="0" smtClean="0">
                <a:latin typeface="Trajan Pro" pitchFamily="18" charset="0"/>
                <a:cs typeface="Tahoma" pitchFamily="34" charset="0"/>
              </a:rPr>
              <a:t>Story Point</a:t>
            </a:r>
            <a:endParaRPr lang="en-US" dirty="0">
              <a:latin typeface="Trajan Pro" pitchFamily="18" charset="0"/>
              <a:cs typeface="Tahoma" pitchFamily="34" charset="0"/>
            </a:endParaRPr>
          </a:p>
        </p:txBody>
      </p:sp>
      <p:pic>
        <p:nvPicPr>
          <p:cNvPr id="10" name="Picture 2"/>
          <p:cNvPicPr>
            <a:picLocks noChangeAspect="1" noChangeArrowheads="1"/>
          </p:cNvPicPr>
          <p:nvPr/>
        </p:nvPicPr>
        <p:blipFill>
          <a:blip r:embed="rId6" cstate="email"/>
          <a:srcRect/>
          <a:stretch>
            <a:fillRect/>
          </a:stretch>
        </p:blipFill>
        <p:spPr bwMode="auto">
          <a:xfrm>
            <a:off x="228600" y="5925312"/>
            <a:ext cx="685800" cy="619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ectangle 10"/>
          <p:cNvSpPr/>
          <p:nvPr/>
        </p:nvSpPr>
        <p:spPr>
          <a:xfrm>
            <a:off x="0" y="6553200"/>
            <a:ext cx="9144000" cy="304800"/>
          </a:xfrm>
          <a:prstGeom prst="rect">
            <a:avLst/>
          </a:prstGeom>
          <a:gradFill>
            <a:gsLst>
              <a:gs pos="0">
                <a:schemeClr val="bg1">
                  <a:lumMod val="85000"/>
                  <a:alpha val="80000"/>
                </a:schemeClr>
              </a:gs>
              <a:gs pos="52000">
                <a:schemeClr val="bg1">
                  <a:lumMod val="85000"/>
                  <a:alpha val="0"/>
                </a:schemeClr>
              </a:gs>
            </a:gsLst>
            <a:lin ang="5400000" scaled="0"/>
          </a:gra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2522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childTnLst>
                                </p:cTn>
                              </p:par>
                            </p:childTnLst>
                          </p:cTn>
                        </p:par>
                        <p:par>
                          <p:cTn id="21" fill="hold">
                            <p:stCondLst>
                              <p:cond delay="2000"/>
                            </p:stCondLst>
                            <p:childTnLst>
                              <p:par>
                                <p:cTn id="22" presetID="49" presetClass="entr" presetSubtype="0" decel="100000" fill="hold" nodeType="afterEffect">
                                  <p:stCondLst>
                                    <p:cond delay="1700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 calcmode="lin" valueType="num">
                                      <p:cBhvr>
                                        <p:cTn id="26" dur="500" fill="hold"/>
                                        <p:tgtEl>
                                          <p:spTgt spid="7"/>
                                        </p:tgtEl>
                                        <p:attrNameLst>
                                          <p:attrName>style.rotation</p:attrName>
                                        </p:attrNameLst>
                                      </p:cBhvr>
                                      <p:tavLst>
                                        <p:tav tm="0">
                                          <p:val>
                                            <p:fltVal val="360"/>
                                          </p:val>
                                        </p:tav>
                                        <p:tav tm="100000">
                                          <p:val>
                                            <p:fltVal val="0"/>
                                          </p:val>
                                        </p:tav>
                                      </p:tavLst>
                                    </p:anim>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6096000"/>
            <a:ext cx="1737079" cy="369332"/>
          </a:xfrm>
          <a:prstGeom prst="rect">
            <a:avLst/>
          </a:prstGeom>
          <a:noFill/>
          <a:effectLst/>
        </p:spPr>
        <p:txBody>
          <a:bodyPr wrap="none" rtlCol="0">
            <a:spAutoFit/>
          </a:bodyPr>
          <a:lstStyle/>
          <a:p>
            <a:r>
              <a:rPr lang="en-US" dirty="0" smtClean="0">
                <a:latin typeface="Trajan Pro" pitchFamily="18" charset="0"/>
                <a:cs typeface="Tahoma" pitchFamily="34" charset="0"/>
              </a:rPr>
              <a:t>Story Point</a:t>
            </a:r>
            <a:endParaRPr lang="en-US" dirty="0">
              <a:latin typeface="Trajan Pro" pitchFamily="18" charset="0"/>
              <a:cs typeface="Tahoma" pitchFamily="34" charset="0"/>
            </a:endParaRPr>
          </a:p>
        </p:txBody>
      </p:sp>
      <p:pic>
        <p:nvPicPr>
          <p:cNvPr id="4" name="Picture 2"/>
          <p:cNvPicPr>
            <a:picLocks noChangeAspect="1" noChangeArrowheads="1"/>
          </p:cNvPicPr>
          <p:nvPr/>
        </p:nvPicPr>
        <p:blipFill>
          <a:blip r:embed="rId6" cstate="email"/>
          <a:srcRect/>
          <a:stretch>
            <a:fillRect/>
          </a:stretch>
        </p:blipFill>
        <p:spPr bwMode="auto">
          <a:xfrm>
            <a:off x="228600" y="5925312"/>
            <a:ext cx="685800" cy="619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0" y="6553200"/>
            <a:ext cx="9144000" cy="304800"/>
          </a:xfrm>
          <a:prstGeom prst="rect">
            <a:avLst/>
          </a:prstGeom>
          <a:gradFill>
            <a:gsLst>
              <a:gs pos="0">
                <a:schemeClr val="bg1">
                  <a:lumMod val="85000"/>
                  <a:alpha val="80000"/>
                </a:schemeClr>
              </a:gs>
              <a:gs pos="52000">
                <a:schemeClr val="bg1">
                  <a:lumMod val="85000"/>
                  <a:alpha val="0"/>
                </a:schemeClr>
              </a:gs>
            </a:gsLst>
            <a:lin ang="5400000" scaled="0"/>
          </a:gra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ontrols>
      <p:control spid="30728" name="ShockwaveFlash1" r:id="rId3" imgW="4610744" imgH="1244656"/>
    </p:controls>
  </p:cSld>
  <p:clrMapOvr>
    <a:masterClrMapping/>
  </p:clrMapOvr>
  <p:transition advTm="538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122676" y="838200"/>
            <a:ext cx="6116324" cy="5035956"/>
            <a:chOff x="1122676" y="838200"/>
            <a:chExt cx="6116324" cy="5035956"/>
          </a:xfrm>
        </p:grpSpPr>
        <p:pic>
          <p:nvPicPr>
            <p:cNvPr id="12" name="Picture 11" descr="features2.jpg"/>
            <p:cNvPicPr>
              <a:picLocks noChangeAspect="1"/>
            </p:cNvPicPr>
            <p:nvPr/>
          </p:nvPicPr>
          <p:blipFill>
            <a:blip r:embed="rId4" cstate="print"/>
            <a:stretch>
              <a:fillRect/>
            </a:stretch>
          </p:blipFill>
          <p:spPr>
            <a:xfrm>
              <a:off x="1752600" y="838200"/>
              <a:ext cx="5486400" cy="5035956"/>
            </a:xfrm>
            <a:prstGeom prst="rect">
              <a:avLst/>
            </a:prstGeom>
          </p:spPr>
        </p:pic>
        <p:sp>
          <p:nvSpPr>
            <p:cNvPr id="14" name="Rectangle 13"/>
            <p:cNvSpPr/>
            <p:nvPr/>
          </p:nvSpPr>
          <p:spPr>
            <a:xfrm rot="21184366">
              <a:off x="1122676" y="955741"/>
              <a:ext cx="3080399" cy="454947"/>
            </a:xfrm>
            <a:prstGeom prst="rect">
              <a:avLst/>
            </a:prstGeom>
            <a:solidFill>
              <a:srgbClr val="EE2A66"/>
            </a:solidFill>
            <a:ln w="25400" cap="rnd">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chemeClr val="bg1"/>
                  </a:solidFill>
                  <a:latin typeface="Trajan Pro" pitchFamily="18" charset="0"/>
                  <a:cs typeface="Tahoma" pitchFamily="34" charset="0"/>
                </a:rPr>
                <a:t>Over 10 units, you can…</a:t>
              </a:r>
              <a:endParaRPr lang="en-US" sz="1500" b="1" dirty="0">
                <a:solidFill>
                  <a:schemeClr val="bg1"/>
                </a:solidFill>
                <a:latin typeface="Trajan Pro" pitchFamily="18" charset="0"/>
                <a:cs typeface="Tahoma" pitchFamily="34" charset="0"/>
              </a:endParaRPr>
            </a:p>
          </p:txBody>
        </p:sp>
      </p:grpSp>
      <p:sp>
        <p:nvSpPr>
          <p:cNvPr id="13" name="Arc 12"/>
          <p:cNvSpPr/>
          <p:nvPr/>
        </p:nvSpPr>
        <p:spPr>
          <a:xfrm rot="20680709">
            <a:off x="6178366" y="2092121"/>
            <a:ext cx="1448816" cy="241544"/>
          </a:xfrm>
          <a:prstGeom prst="arc">
            <a:avLst>
              <a:gd name="adj1" fmla="val 10800945"/>
              <a:gd name="adj2" fmla="val 21431971"/>
            </a:avLst>
          </a:prstGeom>
          <a:ln w="31750">
            <a:solidFill>
              <a:srgbClr val="EE2A66"/>
            </a:solidFill>
            <a:headEnd type="triangle" w="lg"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a:off x="685800" y="2362200"/>
            <a:ext cx="3810000" cy="609600"/>
          </a:xfrm>
          <a:prstGeom prst="arc">
            <a:avLst>
              <a:gd name="adj1" fmla="val 10996229"/>
              <a:gd name="adj2" fmla="val 0"/>
            </a:avLst>
          </a:prstGeom>
          <a:ln w="31750">
            <a:solidFill>
              <a:srgbClr val="EE2A66"/>
            </a:solidFill>
            <a:headEnd type="none" w="lg"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12594437">
            <a:off x="929663" y="3481159"/>
            <a:ext cx="2875981" cy="829348"/>
          </a:xfrm>
          <a:prstGeom prst="arc">
            <a:avLst>
              <a:gd name="adj1" fmla="val 11275037"/>
              <a:gd name="adj2" fmla="val 20148229"/>
            </a:avLst>
          </a:prstGeom>
          <a:ln w="31750">
            <a:solidFill>
              <a:srgbClr val="EE2A6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rot="10800000">
            <a:off x="1100636" y="4377098"/>
            <a:ext cx="3090364" cy="728301"/>
          </a:xfrm>
          <a:prstGeom prst="arc">
            <a:avLst>
              <a:gd name="adj1" fmla="val 12042432"/>
              <a:gd name="adj2" fmla="val 21023098"/>
            </a:avLst>
          </a:prstGeom>
          <a:ln w="31750">
            <a:solidFill>
              <a:srgbClr val="EE2A66"/>
            </a:solidFill>
            <a:head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p:cNvSpPr/>
          <p:nvPr/>
        </p:nvSpPr>
        <p:spPr>
          <a:xfrm>
            <a:off x="0" y="2590800"/>
            <a:ext cx="1600200" cy="523220"/>
          </a:xfrm>
          <a:prstGeom prst="rect">
            <a:avLst/>
          </a:prstGeom>
        </p:spPr>
        <p:txBody>
          <a:bodyPr wrap="square">
            <a:spAutoFit/>
          </a:bodyPr>
          <a:lstStyle/>
          <a:p>
            <a:pPr lvl="0" algn="ctr"/>
            <a:r>
              <a:rPr lang="en-US" sz="1400" dirty="0" smtClean="0"/>
              <a:t>Read </a:t>
            </a:r>
            <a:r>
              <a:rPr lang="en-US" sz="1400" b="1" dirty="0" err="1" smtClean="0">
                <a:solidFill>
                  <a:srgbClr val="EE2A66"/>
                </a:solidFill>
              </a:rPr>
              <a:t>ebooks</a:t>
            </a:r>
            <a:r>
              <a:rPr lang="en-US" sz="1400" dirty="0" smtClean="0"/>
              <a:t>:</a:t>
            </a:r>
            <a:br>
              <a:rPr lang="en-US" sz="1400" dirty="0" smtClean="0"/>
            </a:br>
            <a:r>
              <a:rPr lang="en-US" sz="1400" dirty="0" smtClean="0"/>
              <a:t>Career Library</a:t>
            </a:r>
            <a:endParaRPr lang="en-US" sz="1400" dirty="0"/>
          </a:p>
        </p:txBody>
      </p:sp>
      <p:sp>
        <p:nvSpPr>
          <p:cNvPr id="21" name="Rectangle 20"/>
          <p:cNvSpPr/>
          <p:nvPr/>
        </p:nvSpPr>
        <p:spPr>
          <a:xfrm>
            <a:off x="0" y="3276600"/>
            <a:ext cx="2057400" cy="523220"/>
          </a:xfrm>
          <a:prstGeom prst="rect">
            <a:avLst/>
          </a:prstGeom>
        </p:spPr>
        <p:txBody>
          <a:bodyPr wrap="square">
            <a:spAutoFit/>
          </a:bodyPr>
          <a:lstStyle/>
          <a:p>
            <a:pPr lvl="0" algn="ctr"/>
            <a:r>
              <a:rPr lang="en-US" sz="1400" b="1" dirty="0" smtClean="0">
                <a:solidFill>
                  <a:srgbClr val="EE2A66"/>
                </a:solidFill>
              </a:rPr>
              <a:t>Interactive exercises</a:t>
            </a:r>
            <a:r>
              <a:rPr lang="en-US" sz="1400" dirty="0" smtClean="0"/>
              <a:t>:</a:t>
            </a:r>
            <a:br>
              <a:rPr lang="en-US" sz="1400" dirty="0" smtClean="0"/>
            </a:br>
            <a:r>
              <a:rPr lang="en-US" sz="1400" dirty="0" smtClean="0"/>
              <a:t>Practice Centre</a:t>
            </a:r>
            <a:endParaRPr lang="en-US" sz="1400" dirty="0"/>
          </a:p>
        </p:txBody>
      </p:sp>
      <p:sp>
        <p:nvSpPr>
          <p:cNvPr id="23" name="Rectangle 22"/>
          <p:cNvSpPr/>
          <p:nvPr/>
        </p:nvSpPr>
        <p:spPr>
          <a:xfrm>
            <a:off x="152400" y="4572000"/>
            <a:ext cx="1600200" cy="523220"/>
          </a:xfrm>
          <a:prstGeom prst="rect">
            <a:avLst/>
          </a:prstGeom>
        </p:spPr>
        <p:txBody>
          <a:bodyPr wrap="square">
            <a:spAutoFit/>
          </a:bodyPr>
          <a:lstStyle/>
          <a:p>
            <a:pPr lvl="0" algn="ctr"/>
            <a:r>
              <a:rPr lang="en-US" sz="1400" dirty="0" smtClean="0"/>
              <a:t>Listen to </a:t>
            </a:r>
            <a:r>
              <a:rPr lang="en-US" sz="1400" b="1" dirty="0" smtClean="0">
                <a:solidFill>
                  <a:srgbClr val="EE2A66"/>
                </a:solidFill>
              </a:rPr>
              <a:t>stories</a:t>
            </a:r>
            <a:r>
              <a:rPr lang="en-US" sz="1400" dirty="0" smtClean="0"/>
              <a:t>:</a:t>
            </a:r>
            <a:br>
              <a:rPr lang="en-US" sz="1400" dirty="0" smtClean="0"/>
            </a:br>
            <a:r>
              <a:rPr lang="en-US" sz="1400" dirty="0" smtClean="0"/>
              <a:t>Story Point </a:t>
            </a:r>
            <a:endParaRPr lang="en-US" sz="1400" dirty="0"/>
          </a:p>
        </p:txBody>
      </p:sp>
      <p:sp>
        <p:nvSpPr>
          <p:cNvPr id="24" name="Rectangle 23"/>
          <p:cNvSpPr/>
          <p:nvPr/>
        </p:nvSpPr>
        <p:spPr>
          <a:xfrm>
            <a:off x="7391400" y="1981200"/>
            <a:ext cx="1447800" cy="523220"/>
          </a:xfrm>
          <a:prstGeom prst="rect">
            <a:avLst/>
          </a:prstGeom>
        </p:spPr>
        <p:txBody>
          <a:bodyPr wrap="square">
            <a:spAutoFit/>
          </a:bodyPr>
          <a:lstStyle/>
          <a:p>
            <a:pPr lvl="0" algn="ctr"/>
            <a:r>
              <a:rPr lang="en-US" sz="1400" dirty="0" smtClean="0"/>
              <a:t>Watch </a:t>
            </a:r>
            <a:r>
              <a:rPr lang="en-US" sz="1400" b="1" dirty="0" smtClean="0">
                <a:solidFill>
                  <a:srgbClr val="EE2A66"/>
                </a:solidFill>
              </a:rPr>
              <a:t>videos</a:t>
            </a:r>
            <a:r>
              <a:rPr lang="en-US" sz="1400" dirty="0" smtClean="0"/>
              <a:t>:</a:t>
            </a:r>
            <a:br>
              <a:rPr lang="en-US" sz="1400" dirty="0" smtClean="0"/>
            </a:br>
            <a:r>
              <a:rPr lang="en-US" sz="1400" dirty="0" smtClean="0"/>
              <a:t>Advice Zone</a:t>
            </a:r>
            <a:endParaRPr lang="en-US" sz="1400" dirty="0"/>
          </a:p>
        </p:txBody>
      </p:sp>
      <p:pic>
        <p:nvPicPr>
          <p:cNvPr id="80902" name="Picture 6" descr="C:\Documents and Settings\Nicole\Desktop\IYJTour\images\shutterstock_12684673.png"/>
          <p:cNvPicPr>
            <a:picLocks noChangeAspect="1" noChangeArrowheads="1"/>
          </p:cNvPicPr>
          <p:nvPr/>
        </p:nvPicPr>
        <p:blipFill>
          <a:blip r:embed="rId5" cstate="email"/>
          <a:srcRect/>
          <a:stretch>
            <a:fillRect/>
          </a:stretch>
        </p:blipFill>
        <p:spPr bwMode="auto">
          <a:xfrm>
            <a:off x="6705600" y="3276600"/>
            <a:ext cx="2298331" cy="3581400"/>
          </a:xfrm>
          <a:prstGeom prst="rect">
            <a:avLst/>
          </a:prstGeom>
          <a:ln>
            <a:noFill/>
          </a:ln>
          <a:effectLst>
            <a:outerShdw blurRad="292100" dist="139700" dir="2700000" algn="tl" rotWithShape="0">
              <a:srgbClr val="333333">
                <a:alpha val="65000"/>
              </a:srgbClr>
            </a:outerShdw>
          </a:effectLst>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style.rotation</p:attrName>
                                        </p:attrNameLst>
                                      </p:cBhvr>
                                      <p:tavLst>
                                        <p:tav tm="0">
                                          <p:val>
                                            <p:fltVal val="720"/>
                                          </p:val>
                                        </p:tav>
                                        <p:tav tm="100000">
                                          <p:val>
                                            <p:fltVal val="0"/>
                                          </p:val>
                                        </p:tav>
                                      </p:tavLst>
                                    </p:anim>
                                    <p:anim calcmode="lin" valueType="num">
                                      <p:cBhvr>
                                        <p:cTn id="9" dur="1000" fill="hold"/>
                                        <p:tgtEl>
                                          <p:spTgt spid="20"/>
                                        </p:tgtEl>
                                        <p:attrNameLst>
                                          <p:attrName>ppt_h</p:attrName>
                                        </p:attrNameLst>
                                      </p:cBhvr>
                                      <p:tavLst>
                                        <p:tav tm="0">
                                          <p:val>
                                            <p:fltVal val="0"/>
                                          </p:val>
                                        </p:tav>
                                        <p:tav tm="100000">
                                          <p:val>
                                            <p:strVal val="#ppt_h"/>
                                          </p:val>
                                        </p:tav>
                                      </p:tavLst>
                                    </p:anim>
                                    <p:anim calcmode="lin" valueType="num">
                                      <p:cBhvr>
                                        <p:cTn id="10" dur="1000" fill="hold"/>
                                        <p:tgtEl>
                                          <p:spTgt spid="20"/>
                                        </p:tgtEl>
                                        <p:attrNameLst>
                                          <p:attrName>ppt_w</p:attrName>
                                        </p:attrNameLst>
                                      </p:cBhvr>
                                      <p:tavLst>
                                        <p:tav tm="0">
                                          <p:val>
                                            <p:fltVal val="0"/>
                                          </p:val>
                                        </p:tav>
                                        <p:tav tm="100000">
                                          <p:val>
                                            <p:strVal val="#ppt_w"/>
                                          </p:val>
                                        </p:tav>
                                      </p:tavLst>
                                    </p:anim>
                                  </p:childTnLst>
                                </p:cTn>
                              </p:par>
                            </p:childTnLst>
                          </p:cTn>
                        </p:par>
                        <p:par>
                          <p:cTn id="11" fill="hold">
                            <p:stCondLst>
                              <p:cond delay="1000"/>
                            </p:stCondLst>
                            <p:childTnLst>
                              <p:par>
                                <p:cTn id="12" presetID="58" presetClass="entr" presetSubtype="0" accel="100000" fill="hold" grpId="0" nodeType="afterEffect">
                                  <p:stCondLst>
                                    <p:cond delay="180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strVal val="#ppt_w*2.5"/>
                                          </p:val>
                                        </p:tav>
                                        <p:tav tm="100000">
                                          <p:val>
                                            <p:strVal val="#ppt_w"/>
                                          </p:val>
                                        </p:tav>
                                      </p:tavLst>
                                    </p:anim>
                                    <p:anim calcmode="lin" valueType="num">
                                      <p:cBhvr>
                                        <p:cTn id="15" dur="500" fill="hold"/>
                                        <p:tgtEl>
                                          <p:spTgt spid="16"/>
                                        </p:tgtEl>
                                        <p:attrNameLst>
                                          <p:attrName>ppt_h</p:attrName>
                                        </p:attrNameLst>
                                      </p:cBhvr>
                                      <p:tavLst>
                                        <p:tav tm="0">
                                          <p:val>
                                            <p:strVal val="#ppt_h*0.01"/>
                                          </p:val>
                                        </p:tav>
                                        <p:tav tm="100000">
                                          <p:val>
                                            <p:strVal val="#ppt_h"/>
                                          </p:val>
                                        </p:tav>
                                      </p:tavLst>
                                    </p:anim>
                                    <p:anim calcmode="lin" valueType="num">
                                      <p:cBhvr>
                                        <p:cTn id="16" dur="500" fill="hold"/>
                                        <p:tgtEl>
                                          <p:spTgt spid="16"/>
                                        </p:tgtEl>
                                        <p:attrNameLst>
                                          <p:attrName>ppt_x</p:attrName>
                                        </p:attrNameLst>
                                      </p:cBhvr>
                                      <p:tavLst>
                                        <p:tav tm="0">
                                          <p:val>
                                            <p:strVal val="#ppt_x"/>
                                          </p:val>
                                        </p:tav>
                                        <p:tav tm="100000">
                                          <p:val>
                                            <p:strVal val="#ppt_x"/>
                                          </p:val>
                                        </p:tav>
                                      </p:tavLst>
                                    </p:anim>
                                    <p:anim calcmode="lin" valueType="num">
                                      <p:cBhvr>
                                        <p:cTn id="17" dur="500" fill="hold"/>
                                        <p:tgtEl>
                                          <p:spTgt spid="16"/>
                                        </p:tgtEl>
                                        <p:attrNameLst>
                                          <p:attrName>ppt_y</p:attrName>
                                        </p:attrNameLst>
                                      </p:cBhvr>
                                      <p:tavLst>
                                        <p:tav tm="0">
                                          <p:val>
                                            <p:strVal val="#ppt_h+1"/>
                                          </p:val>
                                        </p:tav>
                                        <p:tav tm="100000">
                                          <p:val>
                                            <p:strVal val="#ppt_y"/>
                                          </p:val>
                                        </p:tav>
                                      </p:tavLst>
                                    </p:anim>
                                    <p:animEffect transition="in" filter="fade">
                                      <p:cBhvr>
                                        <p:cTn id="18" dur="500"/>
                                        <p:tgtEl>
                                          <p:spTgt spid="16"/>
                                        </p:tgtEl>
                                      </p:cBhvr>
                                    </p:animEffect>
                                  </p:childTnLst>
                                </p:cTn>
                              </p:par>
                              <p:par>
                                <p:cTn id="19" presetID="58" presetClass="entr" presetSubtype="0" accel="100000" fill="hold" grpId="0" nodeType="withEffect">
                                  <p:stCondLst>
                                    <p:cond delay="180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strVal val="#ppt_w*2.5"/>
                                          </p:val>
                                        </p:tav>
                                        <p:tav tm="100000">
                                          <p:val>
                                            <p:strVal val="#ppt_w"/>
                                          </p:val>
                                        </p:tav>
                                      </p:tavLst>
                                    </p:anim>
                                    <p:anim calcmode="lin" valueType="num">
                                      <p:cBhvr>
                                        <p:cTn id="22" dur="500" fill="hold"/>
                                        <p:tgtEl>
                                          <p:spTgt spid="19"/>
                                        </p:tgtEl>
                                        <p:attrNameLst>
                                          <p:attrName>ppt_h</p:attrName>
                                        </p:attrNameLst>
                                      </p:cBhvr>
                                      <p:tavLst>
                                        <p:tav tm="0">
                                          <p:val>
                                            <p:strVal val="#ppt_h*0.01"/>
                                          </p:val>
                                        </p:tav>
                                        <p:tav tm="100000">
                                          <p:val>
                                            <p:strVal val="#ppt_h"/>
                                          </p:val>
                                        </p:tav>
                                      </p:tavLst>
                                    </p:anim>
                                    <p:anim calcmode="lin" valueType="num">
                                      <p:cBhvr>
                                        <p:cTn id="23" dur="500" fill="hold"/>
                                        <p:tgtEl>
                                          <p:spTgt spid="19"/>
                                        </p:tgtEl>
                                        <p:attrNameLst>
                                          <p:attrName>ppt_x</p:attrName>
                                        </p:attrNameLst>
                                      </p:cBhvr>
                                      <p:tavLst>
                                        <p:tav tm="0">
                                          <p:val>
                                            <p:strVal val="#ppt_x"/>
                                          </p:val>
                                        </p:tav>
                                        <p:tav tm="100000">
                                          <p:val>
                                            <p:strVal val="#ppt_x"/>
                                          </p:val>
                                        </p:tav>
                                      </p:tavLst>
                                    </p:anim>
                                    <p:anim calcmode="lin" valueType="num">
                                      <p:cBhvr>
                                        <p:cTn id="24" dur="500" fill="hold"/>
                                        <p:tgtEl>
                                          <p:spTgt spid="19"/>
                                        </p:tgtEl>
                                        <p:attrNameLst>
                                          <p:attrName>ppt_y</p:attrName>
                                        </p:attrNameLst>
                                      </p:cBhvr>
                                      <p:tavLst>
                                        <p:tav tm="0">
                                          <p:val>
                                            <p:strVal val="#ppt_h+1"/>
                                          </p:val>
                                        </p:tav>
                                        <p:tav tm="100000">
                                          <p:val>
                                            <p:strVal val="#ppt_y"/>
                                          </p:val>
                                        </p:tav>
                                      </p:tavLst>
                                    </p:anim>
                                    <p:animEffect transition="in" filter="fade">
                                      <p:cBhvr>
                                        <p:cTn id="25" dur="500"/>
                                        <p:tgtEl>
                                          <p:spTgt spid="19"/>
                                        </p:tgtEl>
                                      </p:cBhvr>
                                    </p:animEffect>
                                  </p:childTnLst>
                                </p:cTn>
                              </p:par>
                            </p:childTnLst>
                          </p:cTn>
                        </p:par>
                        <p:par>
                          <p:cTn id="26" fill="hold">
                            <p:stCondLst>
                              <p:cond delay="3300"/>
                            </p:stCondLst>
                            <p:childTnLst>
                              <p:par>
                                <p:cTn id="27" presetID="58" presetClass="entr" presetSubtype="0" accel="100000" fill="hold" grpId="0" nodeType="afterEffect">
                                  <p:stCondLst>
                                    <p:cond delay="20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strVal val="#ppt_w*2.5"/>
                                          </p:val>
                                        </p:tav>
                                        <p:tav tm="100000">
                                          <p:val>
                                            <p:strVal val="#ppt_w"/>
                                          </p:val>
                                        </p:tav>
                                      </p:tavLst>
                                    </p:anim>
                                    <p:anim calcmode="lin" valueType="num">
                                      <p:cBhvr>
                                        <p:cTn id="30" dur="500" fill="hold"/>
                                        <p:tgtEl>
                                          <p:spTgt spid="13"/>
                                        </p:tgtEl>
                                        <p:attrNameLst>
                                          <p:attrName>ppt_h</p:attrName>
                                        </p:attrNameLst>
                                      </p:cBhvr>
                                      <p:tavLst>
                                        <p:tav tm="0">
                                          <p:val>
                                            <p:strVal val="#ppt_h*0.01"/>
                                          </p:val>
                                        </p:tav>
                                        <p:tav tm="100000">
                                          <p:val>
                                            <p:strVal val="#ppt_h"/>
                                          </p:val>
                                        </p:tav>
                                      </p:tavLst>
                                    </p:anim>
                                    <p:anim calcmode="lin" valueType="num">
                                      <p:cBhvr>
                                        <p:cTn id="31" dur="500" fill="hold"/>
                                        <p:tgtEl>
                                          <p:spTgt spid="13"/>
                                        </p:tgtEl>
                                        <p:attrNameLst>
                                          <p:attrName>ppt_x</p:attrName>
                                        </p:attrNameLst>
                                      </p:cBhvr>
                                      <p:tavLst>
                                        <p:tav tm="0">
                                          <p:val>
                                            <p:strVal val="#ppt_x"/>
                                          </p:val>
                                        </p:tav>
                                        <p:tav tm="100000">
                                          <p:val>
                                            <p:strVal val="#ppt_x"/>
                                          </p:val>
                                        </p:tav>
                                      </p:tavLst>
                                    </p:anim>
                                    <p:anim calcmode="lin" valueType="num">
                                      <p:cBhvr>
                                        <p:cTn id="32" dur="500" fill="hold"/>
                                        <p:tgtEl>
                                          <p:spTgt spid="13"/>
                                        </p:tgtEl>
                                        <p:attrNameLst>
                                          <p:attrName>ppt_y</p:attrName>
                                        </p:attrNameLst>
                                      </p:cBhvr>
                                      <p:tavLst>
                                        <p:tav tm="0">
                                          <p:val>
                                            <p:strVal val="#ppt_h+1"/>
                                          </p:val>
                                        </p:tav>
                                        <p:tav tm="100000">
                                          <p:val>
                                            <p:strVal val="#ppt_y"/>
                                          </p:val>
                                        </p:tav>
                                      </p:tavLst>
                                    </p:anim>
                                    <p:animEffect transition="in" filter="fade">
                                      <p:cBhvr>
                                        <p:cTn id="33" dur="500"/>
                                        <p:tgtEl>
                                          <p:spTgt spid="13"/>
                                        </p:tgtEl>
                                      </p:cBhvr>
                                    </p:animEffect>
                                  </p:childTnLst>
                                </p:cTn>
                              </p:par>
                              <p:par>
                                <p:cTn id="34" presetID="58" presetClass="entr" presetSubtype="0" accel="100000" fill="hold" grpId="0" nodeType="withEffect">
                                  <p:stCondLst>
                                    <p:cond delay="20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strVal val="#ppt_w*2.5"/>
                                          </p:val>
                                        </p:tav>
                                        <p:tav tm="100000">
                                          <p:val>
                                            <p:strVal val="#ppt_w"/>
                                          </p:val>
                                        </p:tav>
                                      </p:tavLst>
                                    </p:anim>
                                    <p:anim calcmode="lin" valueType="num">
                                      <p:cBhvr>
                                        <p:cTn id="37" dur="500" fill="hold"/>
                                        <p:tgtEl>
                                          <p:spTgt spid="24"/>
                                        </p:tgtEl>
                                        <p:attrNameLst>
                                          <p:attrName>ppt_h</p:attrName>
                                        </p:attrNameLst>
                                      </p:cBhvr>
                                      <p:tavLst>
                                        <p:tav tm="0">
                                          <p:val>
                                            <p:strVal val="#ppt_h*0.01"/>
                                          </p:val>
                                        </p:tav>
                                        <p:tav tm="100000">
                                          <p:val>
                                            <p:strVal val="#ppt_h"/>
                                          </p:val>
                                        </p:tav>
                                      </p:tavLst>
                                    </p:anim>
                                    <p:anim calcmode="lin" valueType="num">
                                      <p:cBhvr>
                                        <p:cTn id="38" dur="500" fill="hold"/>
                                        <p:tgtEl>
                                          <p:spTgt spid="24"/>
                                        </p:tgtEl>
                                        <p:attrNameLst>
                                          <p:attrName>ppt_x</p:attrName>
                                        </p:attrNameLst>
                                      </p:cBhvr>
                                      <p:tavLst>
                                        <p:tav tm="0">
                                          <p:val>
                                            <p:strVal val="#ppt_x"/>
                                          </p:val>
                                        </p:tav>
                                        <p:tav tm="100000">
                                          <p:val>
                                            <p:strVal val="#ppt_x"/>
                                          </p:val>
                                        </p:tav>
                                      </p:tavLst>
                                    </p:anim>
                                    <p:anim calcmode="lin" valueType="num">
                                      <p:cBhvr>
                                        <p:cTn id="39" dur="500" fill="hold"/>
                                        <p:tgtEl>
                                          <p:spTgt spid="24"/>
                                        </p:tgtEl>
                                        <p:attrNameLst>
                                          <p:attrName>ppt_y</p:attrName>
                                        </p:attrNameLst>
                                      </p:cBhvr>
                                      <p:tavLst>
                                        <p:tav tm="0">
                                          <p:val>
                                            <p:strVal val="#ppt_h+1"/>
                                          </p:val>
                                        </p:tav>
                                        <p:tav tm="100000">
                                          <p:val>
                                            <p:strVal val="#ppt_y"/>
                                          </p:val>
                                        </p:tav>
                                      </p:tavLst>
                                    </p:anim>
                                    <p:animEffect transition="in" filter="fade">
                                      <p:cBhvr>
                                        <p:cTn id="40" dur="500"/>
                                        <p:tgtEl>
                                          <p:spTgt spid="24"/>
                                        </p:tgtEl>
                                      </p:cBhvr>
                                    </p:animEffect>
                                  </p:childTnLst>
                                </p:cTn>
                              </p:par>
                            </p:childTnLst>
                          </p:cTn>
                        </p:par>
                        <p:par>
                          <p:cTn id="41" fill="hold">
                            <p:stCondLst>
                              <p:cond delay="4000"/>
                            </p:stCondLst>
                            <p:childTnLst>
                              <p:par>
                                <p:cTn id="42" presetID="58" presetClass="entr" presetSubtype="0" accel="100000" fill="hold" grpId="0" nodeType="afterEffect">
                                  <p:stCondLst>
                                    <p:cond delay="50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strVal val="#ppt_w*2.5"/>
                                          </p:val>
                                        </p:tav>
                                        <p:tav tm="100000">
                                          <p:val>
                                            <p:strVal val="#ppt_w"/>
                                          </p:val>
                                        </p:tav>
                                      </p:tavLst>
                                    </p:anim>
                                    <p:anim calcmode="lin" valueType="num">
                                      <p:cBhvr>
                                        <p:cTn id="45" dur="500" fill="hold"/>
                                        <p:tgtEl>
                                          <p:spTgt spid="18"/>
                                        </p:tgtEl>
                                        <p:attrNameLst>
                                          <p:attrName>ppt_h</p:attrName>
                                        </p:attrNameLst>
                                      </p:cBhvr>
                                      <p:tavLst>
                                        <p:tav tm="0">
                                          <p:val>
                                            <p:strVal val="#ppt_h*0.01"/>
                                          </p:val>
                                        </p:tav>
                                        <p:tav tm="100000">
                                          <p:val>
                                            <p:strVal val="#ppt_h"/>
                                          </p:val>
                                        </p:tav>
                                      </p:tavLst>
                                    </p:anim>
                                    <p:anim calcmode="lin" valueType="num">
                                      <p:cBhvr>
                                        <p:cTn id="46" dur="500" fill="hold"/>
                                        <p:tgtEl>
                                          <p:spTgt spid="18"/>
                                        </p:tgtEl>
                                        <p:attrNameLst>
                                          <p:attrName>ppt_x</p:attrName>
                                        </p:attrNameLst>
                                      </p:cBhvr>
                                      <p:tavLst>
                                        <p:tav tm="0">
                                          <p:val>
                                            <p:strVal val="#ppt_x"/>
                                          </p:val>
                                        </p:tav>
                                        <p:tav tm="100000">
                                          <p:val>
                                            <p:strVal val="#ppt_x"/>
                                          </p:val>
                                        </p:tav>
                                      </p:tavLst>
                                    </p:anim>
                                    <p:anim calcmode="lin" valueType="num">
                                      <p:cBhvr>
                                        <p:cTn id="47" dur="500" fill="hold"/>
                                        <p:tgtEl>
                                          <p:spTgt spid="18"/>
                                        </p:tgtEl>
                                        <p:attrNameLst>
                                          <p:attrName>ppt_y</p:attrName>
                                        </p:attrNameLst>
                                      </p:cBhvr>
                                      <p:tavLst>
                                        <p:tav tm="0">
                                          <p:val>
                                            <p:strVal val="#ppt_h+1"/>
                                          </p:val>
                                        </p:tav>
                                        <p:tav tm="100000">
                                          <p:val>
                                            <p:strVal val="#ppt_y"/>
                                          </p:val>
                                        </p:tav>
                                      </p:tavLst>
                                    </p:anim>
                                    <p:animEffect transition="in" filter="fade">
                                      <p:cBhvr>
                                        <p:cTn id="48" dur="500"/>
                                        <p:tgtEl>
                                          <p:spTgt spid="18"/>
                                        </p:tgtEl>
                                      </p:cBhvr>
                                    </p:animEffect>
                                  </p:childTnLst>
                                </p:cTn>
                              </p:par>
                              <p:par>
                                <p:cTn id="49" presetID="58" presetClass="entr" presetSubtype="0" accel="100000" fill="hold" grpId="0" nodeType="withEffect">
                                  <p:stCondLst>
                                    <p:cond delay="50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strVal val="#ppt_w*2.5"/>
                                          </p:val>
                                        </p:tav>
                                        <p:tav tm="100000">
                                          <p:val>
                                            <p:strVal val="#ppt_w"/>
                                          </p:val>
                                        </p:tav>
                                      </p:tavLst>
                                    </p:anim>
                                    <p:anim calcmode="lin" valueType="num">
                                      <p:cBhvr>
                                        <p:cTn id="52" dur="500" fill="hold"/>
                                        <p:tgtEl>
                                          <p:spTgt spid="23"/>
                                        </p:tgtEl>
                                        <p:attrNameLst>
                                          <p:attrName>ppt_h</p:attrName>
                                        </p:attrNameLst>
                                      </p:cBhvr>
                                      <p:tavLst>
                                        <p:tav tm="0">
                                          <p:val>
                                            <p:strVal val="#ppt_h*0.01"/>
                                          </p:val>
                                        </p:tav>
                                        <p:tav tm="100000">
                                          <p:val>
                                            <p:strVal val="#ppt_h"/>
                                          </p:val>
                                        </p:tav>
                                      </p:tavLst>
                                    </p:anim>
                                    <p:anim calcmode="lin" valueType="num">
                                      <p:cBhvr>
                                        <p:cTn id="53" dur="500" fill="hold"/>
                                        <p:tgtEl>
                                          <p:spTgt spid="23"/>
                                        </p:tgtEl>
                                        <p:attrNameLst>
                                          <p:attrName>ppt_x</p:attrName>
                                        </p:attrNameLst>
                                      </p:cBhvr>
                                      <p:tavLst>
                                        <p:tav tm="0">
                                          <p:val>
                                            <p:strVal val="#ppt_x"/>
                                          </p:val>
                                        </p:tav>
                                        <p:tav tm="100000">
                                          <p:val>
                                            <p:strVal val="#ppt_x"/>
                                          </p:val>
                                        </p:tav>
                                      </p:tavLst>
                                    </p:anim>
                                    <p:anim calcmode="lin" valueType="num">
                                      <p:cBhvr>
                                        <p:cTn id="54" dur="500" fill="hold"/>
                                        <p:tgtEl>
                                          <p:spTgt spid="23"/>
                                        </p:tgtEl>
                                        <p:attrNameLst>
                                          <p:attrName>ppt_y</p:attrName>
                                        </p:attrNameLst>
                                      </p:cBhvr>
                                      <p:tavLst>
                                        <p:tav tm="0">
                                          <p:val>
                                            <p:strVal val="#ppt_h+1"/>
                                          </p:val>
                                        </p:tav>
                                        <p:tav tm="100000">
                                          <p:val>
                                            <p:strVal val="#ppt_y"/>
                                          </p:val>
                                        </p:tav>
                                      </p:tavLst>
                                    </p:anim>
                                    <p:animEffect transition="in" filter="fade">
                                      <p:cBhvr>
                                        <p:cTn id="55" dur="500"/>
                                        <p:tgtEl>
                                          <p:spTgt spid="23"/>
                                        </p:tgtEl>
                                      </p:cBhvr>
                                    </p:animEffect>
                                  </p:childTnLst>
                                </p:cTn>
                              </p:par>
                            </p:childTnLst>
                          </p:cTn>
                        </p:par>
                        <p:par>
                          <p:cTn id="56" fill="hold">
                            <p:stCondLst>
                              <p:cond delay="5000"/>
                            </p:stCondLst>
                            <p:childTnLst>
                              <p:par>
                                <p:cTn id="57" presetID="58" presetClass="entr" presetSubtype="0" accel="100000" fill="hold" grpId="0" nodeType="afterEffect">
                                  <p:stCondLst>
                                    <p:cond delay="140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strVal val="#ppt_w*2.5"/>
                                          </p:val>
                                        </p:tav>
                                        <p:tav tm="100000">
                                          <p:val>
                                            <p:strVal val="#ppt_w"/>
                                          </p:val>
                                        </p:tav>
                                      </p:tavLst>
                                    </p:anim>
                                    <p:anim calcmode="lin" valueType="num">
                                      <p:cBhvr>
                                        <p:cTn id="60" dur="500" fill="hold"/>
                                        <p:tgtEl>
                                          <p:spTgt spid="17"/>
                                        </p:tgtEl>
                                        <p:attrNameLst>
                                          <p:attrName>ppt_h</p:attrName>
                                        </p:attrNameLst>
                                      </p:cBhvr>
                                      <p:tavLst>
                                        <p:tav tm="0">
                                          <p:val>
                                            <p:strVal val="#ppt_h*0.01"/>
                                          </p:val>
                                        </p:tav>
                                        <p:tav tm="100000">
                                          <p:val>
                                            <p:strVal val="#ppt_h"/>
                                          </p:val>
                                        </p:tav>
                                      </p:tavLst>
                                    </p:anim>
                                    <p:anim calcmode="lin" valueType="num">
                                      <p:cBhvr>
                                        <p:cTn id="61" dur="500" fill="hold"/>
                                        <p:tgtEl>
                                          <p:spTgt spid="17"/>
                                        </p:tgtEl>
                                        <p:attrNameLst>
                                          <p:attrName>ppt_x</p:attrName>
                                        </p:attrNameLst>
                                      </p:cBhvr>
                                      <p:tavLst>
                                        <p:tav tm="0">
                                          <p:val>
                                            <p:strVal val="#ppt_x"/>
                                          </p:val>
                                        </p:tav>
                                        <p:tav tm="100000">
                                          <p:val>
                                            <p:strVal val="#ppt_x"/>
                                          </p:val>
                                        </p:tav>
                                      </p:tavLst>
                                    </p:anim>
                                    <p:anim calcmode="lin" valueType="num">
                                      <p:cBhvr>
                                        <p:cTn id="62" dur="500" fill="hold"/>
                                        <p:tgtEl>
                                          <p:spTgt spid="17"/>
                                        </p:tgtEl>
                                        <p:attrNameLst>
                                          <p:attrName>ppt_y</p:attrName>
                                        </p:attrNameLst>
                                      </p:cBhvr>
                                      <p:tavLst>
                                        <p:tav tm="0">
                                          <p:val>
                                            <p:strVal val="#ppt_h+1"/>
                                          </p:val>
                                        </p:tav>
                                        <p:tav tm="100000">
                                          <p:val>
                                            <p:strVal val="#ppt_y"/>
                                          </p:val>
                                        </p:tav>
                                      </p:tavLst>
                                    </p:anim>
                                    <p:animEffect transition="in" filter="fade">
                                      <p:cBhvr>
                                        <p:cTn id="63" dur="500"/>
                                        <p:tgtEl>
                                          <p:spTgt spid="17"/>
                                        </p:tgtEl>
                                      </p:cBhvr>
                                    </p:animEffect>
                                  </p:childTnLst>
                                </p:cTn>
                              </p:par>
                              <p:par>
                                <p:cTn id="64" presetID="58" presetClass="entr" presetSubtype="0" accel="100000" fill="hold" grpId="0" nodeType="withEffect">
                                  <p:stCondLst>
                                    <p:cond delay="1400"/>
                                  </p:stCondLst>
                                  <p:childTnLst>
                                    <p:set>
                                      <p:cBhvr>
                                        <p:cTn id="65" dur="1" fill="hold">
                                          <p:stCondLst>
                                            <p:cond delay="0"/>
                                          </p:stCondLst>
                                        </p:cTn>
                                        <p:tgtEl>
                                          <p:spTgt spid="21"/>
                                        </p:tgtEl>
                                        <p:attrNameLst>
                                          <p:attrName>style.visibility</p:attrName>
                                        </p:attrNameLst>
                                      </p:cBhvr>
                                      <p:to>
                                        <p:strVal val="visible"/>
                                      </p:to>
                                    </p:set>
                                    <p:anim calcmode="lin" valueType="num">
                                      <p:cBhvr>
                                        <p:cTn id="66" dur="500" fill="hold"/>
                                        <p:tgtEl>
                                          <p:spTgt spid="21"/>
                                        </p:tgtEl>
                                        <p:attrNameLst>
                                          <p:attrName>ppt_w</p:attrName>
                                        </p:attrNameLst>
                                      </p:cBhvr>
                                      <p:tavLst>
                                        <p:tav tm="0">
                                          <p:val>
                                            <p:strVal val="#ppt_w*2.5"/>
                                          </p:val>
                                        </p:tav>
                                        <p:tav tm="100000">
                                          <p:val>
                                            <p:strVal val="#ppt_w"/>
                                          </p:val>
                                        </p:tav>
                                      </p:tavLst>
                                    </p:anim>
                                    <p:anim calcmode="lin" valueType="num">
                                      <p:cBhvr>
                                        <p:cTn id="67" dur="500" fill="hold"/>
                                        <p:tgtEl>
                                          <p:spTgt spid="21"/>
                                        </p:tgtEl>
                                        <p:attrNameLst>
                                          <p:attrName>ppt_h</p:attrName>
                                        </p:attrNameLst>
                                      </p:cBhvr>
                                      <p:tavLst>
                                        <p:tav tm="0">
                                          <p:val>
                                            <p:strVal val="#ppt_h*0.01"/>
                                          </p:val>
                                        </p:tav>
                                        <p:tav tm="100000">
                                          <p:val>
                                            <p:strVal val="#ppt_h"/>
                                          </p:val>
                                        </p:tav>
                                      </p:tavLst>
                                    </p:anim>
                                    <p:anim calcmode="lin" valueType="num">
                                      <p:cBhvr>
                                        <p:cTn id="68" dur="500" fill="hold"/>
                                        <p:tgtEl>
                                          <p:spTgt spid="21"/>
                                        </p:tgtEl>
                                        <p:attrNameLst>
                                          <p:attrName>ppt_x</p:attrName>
                                        </p:attrNameLst>
                                      </p:cBhvr>
                                      <p:tavLst>
                                        <p:tav tm="0">
                                          <p:val>
                                            <p:strVal val="#ppt_x"/>
                                          </p:val>
                                        </p:tav>
                                        <p:tav tm="100000">
                                          <p:val>
                                            <p:strVal val="#ppt_x"/>
                                          </p:val>
                                        </p:tav>
                                      </p:tavLst>
                                    </p:anim>
                                    <p:anim calcmode="lin" valueType="num">
                                      <p:cBhvr>
                                        <p:cTn id="69" dur="500" fill="hold"/>
                                        <p:tgtEl>
                                          <p:spTgt spid="21"/>
                                        </p:tgtEl>
                                        <p:attrNameLst>
                                          <p:attrName>ppt_y</p:attrName>
                                        </p:attrNameLst>
                                      </p:cBhvr>
                                      <p:tavLst>
                                        <p:tav tm="0">
                                          <p:val>
                                            <p:strVal val="#ppt_h+1"/>
                                          </p:val>
                                        </p:tav>
                                        <p:tav tm="100000">
                                          <p:val>
                                            <p:strVal val="#ppt_y"/>
                                          </p:val>
                                        </p:tav>
                                      </p:tavLst>
                                    </p:anim>
                                    <p:animEffect transition="in" filter="fade">
                                      <p:cBhvr>
                                        <p:cTn id="70" dur="500"/>
                                        <p:tgtEl>
                                          <p:spTgt spid="21"/>
                                        </p:tgtEl>
                                      </p:cBhvr>
                                    </p:animEffect>
                                  </p:childTnLst>
                                </p:cTn>
                              </p:par>
                            </p:childTnLst>
                          </p:cTn>
                        </p:par>
                        <p:par>
                          <p:cTn id="71" fill="hold">
                            <p:stCondLst>
                              <p:cond delay="6900"/>
                            </p:stCondLst>
                            <p:childTnLst>
                              <p:par>
                                <p:cTn id="72" presetID="10" presetClass="entr" presetSubtype="0" fill="hold" nodeType="afterEffect">
                                  <p:stCondLst>
                                    <p:cond delay="1900"/>
                                  </p:stCondLst>
                                  <p:childTnLst>
                                    <p:set>
                                      <p:cBhvr>
                                        <p:cTn id="73" dur="1" fill="hold">
                                          <p:stCondLst>
                                            <p:cond delay="0"/>
                                          </p:stCondLst>
                                        </p:cTn>
                                        <p:tgtEl>
                                          <p:spTgt spid="80902"/>
                                        </p:tgtEl>
                                        <p:attrNameLst>
                                          <p:attrName>style.visibility</p:attrName>
                                        </p:attrNameLst>
                                      </p:cBhvr>
                                      <p:to>
                                        <p:strVal val="visible"/>
                                      </p:to>
                                    </p:set>
                                    <p:animEffect transition="in" filter="fade">
                                      <p:cBhvr>
                                        <p:cTn id="74" dur="1000"/>
                                        <p:tgtEl>
                                          <p:spTgt spid="80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p:bldP spid="21"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0" y="2971800"/>
            <a:ext cx="1831720" cy="430887"/>
          </a:xfrm>
          <a:prstGeom prst="rect">
            <a:avLst/>
          </a:prstGeom>
          <a:noFill/>
        </p:spPr>
        <p:txBody>
          <a:bodyPr wrap="none" rtlCol="0">
            <a:spAutoFit/>
          </a:bodyPr>
          <a:lstStyle/>
          <a:p>
            <a:r>
              <a:rPr lang="en-US" sz="2200" dirty="0" smtClean="0">
                <a:latin typeface="Trajan Pro" pitchFamily="18" charset="0"/>
                <a:cs typeface="Tahoma" pitchFamily="34" charset="0"/>
              </a:rPr>
              <a:t>Resources</a:t>
            </a:r>
            <a:endParaRPr lang="en-US" sz="2200" dirty="0">
              <a:latin typeface="Trajan Pro" pitchFamily="18" charset="0"/>
              <a:cs typeface="Tahoma" pitchFamily="34" charset="0"/>
            </a:endParaRPr>
          </a:p>
        </p:txBody>
      </p:sp>
      <p:pic>
        <p:nvPicPr>
          <p:cNvPr id="5" name="Picture 2"/>
          <p:cNvPicPr>
            <a:picLocks noChangeAspect="1" noChangeArrowheads="1"/>
          </p:cNvPicPr>
          <p:nvPr/>
        </p:nvPicPr>
        <p:blipFill>
          <a:blip r:embed="rId4" cstate="email"/>
          <a:srcRect/>
          <a:stretch>
            <a:fillRect/>
          </a:stretch>
        </p:blipFill>
        <p:spPr bwMode="auto">
          <a:xfrm>
            <a:off x="3048000" y="2893546"/>
            <a:ext cx="762000" cy="6878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advTm="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6096000"/>
            <a:ext cx="1529586" cy="369332"/>
          </a:xfrm>
          <a:prstGeom prst="rect">
            <a:avLst/>
          </a:prstGeom>
          <a:noFill/>
          <a:effectLst/>
        </p:spPr>
        <p:txBody>
          <a:bodyPr wrap="none" rtlCol="0">
            <a:spAutoFit/>
          </a:bodyPr>
          <a:lstStyle/>
          <a:p>
            <a:r>
              <a:rPr lang="en-US" dirty="0" smtClean="0">
                <a:latin typeface="Trajan Pro" pitchFamily="18" charset="0"/>
                <a:cs typeface="Tahoma" pitchFamily="34" charset="0"/>
              </a:rPr>
              <a:t>Resources</a:t>
            </a:r>
            <a:endParaRPr lang="en-US" dirty="0">
              <a:latin typeface="Trajan Pro" pitchFamily="18" charset="0"/>
              <a:cs typeface="Tahoma" pitchFamily="34" charset="0"/>
            </a:endParaRPr>
          </a:p>
        </p:txBody>
      </p:sp>
      <p:pic>
        <p:nvPicPr>
          <p:cNvPr id="4" name="Picture 2"/>
          <p:cNvPicPr>
            <a:picLocks noChangeAspect="1" noChangeArrowheads="1"/>
          </p:cNvPicPr>
          <p:nvPr/>
        </p:nvPicPr>
        <p:blipFill>
          <a:blip r:embed="rId6" cstate="email"/>
          <a:srcRect/>
          <a:stretch>
            <a:fillRect/>
          </a:stretch>
        </p:blipFill>
        <p:spPr bwMode="auto">
          <a:xfrm>
            <a:off x="228600" y="5925312"/>
            <a:ext cx="685800" cy="619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0" y="6553200"/>
            <a:ext cx="9144000" cy="304800"/>
          </a:xfrm>
          <a:prstGeom prst="rect">
            <a:avLst/>
          </a:prstGeom>
          <a:gradFill>
            <a:gsLst>
              <a:gs pos="0">
                <a:schemeClr val="bg1">
                  <a:lumMod val="85000"/>
                  <a:alpha val="80000"/>
                </a:schemeClr>
              </a:gs>
              <a:gs pos="52000">
                <a:schemeClr val="bg1">
                  <a:lumMod val="85000"/>
                  <a:alpha val="0"/>
                </a:schemeClr>
              </a:gs>
            </a:gsLst>
            <a:lin ang="5400000" scaled="0"/>
          </a:gra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ontrols>
      <p:control spid="31751" name="ShockwaveFlash1" r:id="rId3" imgW="7009524" imgH="5257143"/>
    </p:controls>
  </p:cSld>
  <p:clrMapOvr>
    <a:masterClrMapping/>
  </p:clrMapOvr>
  <p:transition advTm="38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0" y="2971800"/>
            <a:ext cx="2182649" cy="430887"/>
          </a:xfrm>
          <a:prstGeom prst="rect">
            <a:avLst/>
          </a:prstGeom>
          <a:noFill/>
        </p:spPr>
        <p:txBody>
          <a:bodyPr wrap="none" rtlCol="0">
            <a:spAutoFit/>
          </a:bodyPr>
          <a:lstStyle/>
          <a:p>
            <a:r>
              <a:rPr lang="en-US" sz="2200" dirty="0" smtClean="0">
                <a:latin typeface="Trajan Pro" pitchFamily="18" charset="0"/>
                <a:cs typeface="Tahoma" pitchFamily="34" charset="0"/>
              </a:rPr>
              <a:t>My Progress</a:t>
            </a:r>
            <a:endParaRPr lang="en-US" sz="2200" dirty="0">
              <a:latin typeface="Trajan Pro" pitchFamily="18" charset="0"/>
              <a:cs typeface="Tahoma" pitchFamily="34" charset="0"/>
            </a:endParaRPr>
          </a:p>
        </p:txBody>
      </p:sp>
      <p:pic>
        <p:nvPicPr>
          <p:cNvPr id="5" name="Picture 2"/>
          <p:cNvPicPr>
            <a:picLocks noChangeAspect="1" noChangeArrowheads="1"/>
          </p:cNvPicPr>
          <p:nvPr/>
        </p:nvPicPr>
        <p:blipFill>
          <a:blip r:embed="rId4" cstate="email"/>
          <a:srcRect/>
          <a:stretch>
            <a:fillRect/>
          </a:stretch>
        </p:blipFill>
        <p:spPr bwMode="auto">
          <a:xfrm>
            <a:off x="5410200" y="2889504"/>
            <a:ext cx="762000" cy="6878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advTm="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3" descr="C:\Documents and Settings\Nicole\Desktop\IYJ Product tour\myprogress.jpg"/>
          <p:cNvPicPr>
            <a:picLocks noChangeAspect="1" noChangeArrowheads="1"/>
          </p:cNvPicPr>
          <p:nvPr/>
        </p:nvPicPr>
        <p:blipFill>
          <a:blip r:embed="rId4" cstate="email"/>
          <a:srcRect/>
          <a:stretch>
            <a:fillRect/>
          </a:stretch>
        </p:blipFill>
        <p:spPr bwMode="auto">
          <a:xfrm>
            <a:off x="1600200" y="304800"/>
            <a:ext cx="6068060" cy="5674525"/>
          </a:xfrm>
          <a:prstGeom prst="rect">
            <a:avLst/>
          </a:prstGeom>
          <a:ln>
            <a:noFill/>
          </a:ln>
          <a:effectLst>
            <a:outerShdw blurRad="292100" dist="139700" dir="2700000" algn="tl" rotWithShape="0">
              <a:srgbClr val="333333">
                <a:alpha val="65000"/>
              </a:srgbClr>
            </a:outerShdw>
          </a:effectLst>
        </p:spPr>
      </p:pic>
      <p:sp>
        <p:nvSpPr>
          <p:cNvPr id="8" name="Rounded Rectangle 7"/>
          <p:cNvSpPr/>
          <p:nvPr/>
        </p:nvSpPr>
        <p:spPr>
          <a:xfrm>
            <a:off x="2633472" y="1295400"/>
            <a:ext cx="1219200" cy="533400"/>
          </a:xfrm>
          <a:prstGeom prst="roundRect">
            <a:avLst/>
          </a:prstGeom>
          <a:solidFill>
            <a:schemeClr val="accent6">
              <a:lumMod val="20000"/>
              <a:lumOff val="80000"/>
              <a:alpha val="15000"/>
            </a:schemeClr>
          </a:solidFill>
          <a:ln w="25400" cap="rnd">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14400" y="6096000"/>
            <a:ext cx="1817805" cy="369332"/>
          </a:xfrm>
          <a:prstGeom prst="rect">
            <a:avLst/>
          </a:prstGeom>
          <a:noFill/>
          <a:effectLst/>
        </p:spPr>
        <p:txBody>
          <a:bodyPr wrap="none" rtlCol="0">
            <a:spAutoFit/>
          </a:bodyPr>
          <a:lstStyle/>
          <a:p>
            <a:r>
              <a:rPr lang="en-US" dirty="0" smtClean="0">
                <a:latin typeface="Trajan Pro" pitchFamily="18" charset="0"/>
                <a:cs typeface="Tahoma" pitchFamily="34" charset="0"/>
              </a:rPr>
              <a:t>My Progress</a:t>
            </a:r>
            <a:endParaRPr lang="en-US" dirty="0">
              <a:latin typeface="Trajan Pro" pitchFamily="18" charset="0"/>
              <a:cs typeface="Tahoma" pitchFamily="34" charset="0"/>
            </a:endParaRPr>
          </a:p>
        </p:txBody>
      </p:sp>
      <p:pic>
        <p:nvPicPr>
          <p:cNvPr id="7" name="Picture 2"/>
          <p:cNvPicPr>
            <a:picLocks noChangeAspect="1" noChangeArrowheads="1"/>
          </p:cNvPicPr>
          <p:nvPr/>
        </p:nvPicPr>
        <p:blipFill>
          <a:blip r:embed="rId5" cstate="email"/>
          <a:srcRect/>
          <a:stretch>
            <a:fillRect/>
          </a:stretch>
        </p:blipFill>
        <p:spPr bwMode="auto">
          <a:xfrm>
            <a:off x="228600" y="5925312"/>
            <a:ext cx="685800" cy="619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3" descr="C:\Documents and Settings\Nicole\Desktop\IYJ Product tour\handcursor.png"/>
          <p:cNvPicPr>
            <a:picLocks noChangeAspect="1" noChangeArrowheads="1"/>
          </p:cNvPicPr>
          <p:nvPr/>
        </p:nvPicPr>
        <p:blipFill>
          <a:blip r:embed="rId6" cstate="email"/>
          <a:srcRect/>
          <a:stretch>
            <a:fillRect/>
          </a:stretch>
        </p:blipFill>
        <p:spPr bwMode="auto">
          <a:xfrm>
            <a:off x="3505200" y="1600200"/>
            <a:ext cx="171474" cy="228600"/>
          </a:xfrm>
          <a:prstGeom prst="rect">
            <a:avLst/>
          </a:prstGeom>
          <a:noFill/>
        </p:spPr>
      </p:pic>
      <p:pic>
        <p:nvPicPr>
          <p:cNvPr id="9" name="Picture 3" descr="C:\Documents and Settings\Nicole\Desktop\IYJ Product tour\handcursor.png"/>
          <p:cNvPicPr>
            <a:picLocks noChangeAspect="1" noChangeArrowheads="1"/>
          </p:cNvPicPr>
          <p:nvPr/>
        </p:nvPicPr>
        <p:blipFill>
          <a:blip r:embed="rId6" cstate="email"/>
          <a:srcRect/>
          <a:stretch>
            <a:fillRect/>
          </a:stretch>
        </p:blipFill>
        <p:spPr bwMode="auto">
          <a:xfrm>
            <a:off x="2514600" y="2127504"/>
            <a:ext cx="171474" cy="228600"/>
          </a:xfrm>
          <a:prstGeom prst="rect">
            <a:avLst/>
          </a:prstGeom>
          <a:noFill/>
        </p:spPr>
      </p:pic>
      <p:sp>
        <p:nvSpPr>
          <p:cNvPr id="10" name="Rounded Rectangle 9"/>
          <p:cNvSpPr/>
          <p:nvPr/>
        </p:nvSpPr>
        <p:spPr>
          <a:xfrm>
            <a:off x="1700784" y="1828800"/>
            <a:ext cx="1088136" cy="438912"/>
          </a:xfrm>
          <a:prstGeom prst="roundRect">
            <a:avLst/>
          </a:prstGeom>
          <a:solidFill>
            <a:schemeClr val="accent6">
              <a:lumMod val="20000"/>
              <a:lumOff val="80000"/>
              <a:alpha val="15000"/>
            </a:schemeClr>
          </a:solidFill>
          <a:ln w="25400" cap="rnd">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553200"/>
            <a:ext cx="9144000" cy="304800"/>
          </a:xfrm>
          <a:prstGeom prst="rect">
            <a:avLst/>
          </a:prstGeom>
          <a:gradFill>
            <a:gsLst>
              <a:gs pos="0">
                <a:schemeClr val="bg1">
                  <a:lumMod val="85000"/>
                  <a:alpha val="80000"/>
                </a:schemeClr>
              </a:gs>
              <a:gs pos="52000">
                <a:schemeClr val="bg1">
                  <a:lumMod val="85000"/>
                  <a:alpha val="0"/>
                </a:schemeClr>
              </a:gs>
            </a:gsLst>
            <a:lin ang="5400000" scaled="0"/>
          </a:gra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717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fade">
                                      <p:cBhvr>
                                        <p:cTn id="7" dur="1000"/>
                                        <p:tgtEl>
                                          <p:spTgt spid="3379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childTnLst>
                          </p:cTn>
                        </p:par>
                        <p:par>
                          <p:cTn id="17" fill="hold">
                            <p:stCondLst>
                              <p:cond delay="1000"/>
                            </p:stCondLst>
                            <p:childTnLst>
                              <p:par>
                                <p:cTn id="18" presetID="49" presetClass="entr" presetSubtype="0" decel="10000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 calcmode="lin" valueType="num">
                                      <p:cBhvr>
                                        <p:cTn id="22" dur="500" fill="hold"/>
                                        <p:tgtEl>
                                          <p:spTgt spid="5"/>
                                        </p:tgtEl>
                                        <p:attrNameLst>
                                          <p:attrName>style.rotation</p:attrName>
                                        </p:attrNameLst>
                                      </p:cBhvr>
                                      <p:tavLst>
                                        <p:tav tm="0">
                                          <p:val>
                                            <p:fltVal val="360"/>
                                          </p:val>
                                        </p:tav>
                                        <p:tav tm="100000">
                                          <p:val>
                                            <p:fltVal val="0"/>
                                          </p:val>
                                        </p:tav>
                                      </p:tavLst>
                                    </p:anim>
                                    <p:animEffect transition="in" filter="fade">
                                      <p:cBhvr>
                                        <p:cTn id="2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par>
                          <p:cTn id="27" fill="hold">
                            <p:stCondLst>
                              <p:cond delay="2000"/>
                            </p:stCondLst>
                            <p:childTnLst>
                              <p:par>
                                <p:cTn id="28" presetID="10" presetClass="entr" presetSubtype="0" fill="hold" grpId="0" nodeType="afterEffect">
                                  <p:stCondLst>
                                    <p:cond delay="10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childTnLst>
                                </p:cTn>
                              </p:par>
                              <p:par>
                                <p:cTn id="31" presetID="49" presetClass="entr" presetSubtype="0" decel="100000" fill="hold" nodeType="withEffect">
                                  <p:stCondLst>
                                    <p:cond delay="100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 calcmode="lin" valueType="num">
                                      <p:cBhvr>
                                        <p:cTn id="35" dur="500" fill="hold"/>
                                        <p:tgtEl>
                                          <p:spTgt spid="9"/>
                                        </p:tgtEl>
                                        <p:attrNameLst>
                                          <p:attrName>style.rotation</p:attrName>
                                        </p:attrNameLst>
                                      </p:cBhvr>
                                      <p:tavLst>
                                        <p:tav tm="0">
                                          <p:val>
                                            <p:fltVal val="360"/>
                                          </p:val>
                                        </p:tav>
                                        <p:tav tm="100000">
                                          <p:val>
                                            <p:fltVal val="0"/>
                                          </p:val>
                                        </p:tav>
                                      </p:tavLst>
                                    </p:anim>
                                    <p:animEffect transition="in" filter="fad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C:\Documents and Settings\Nicole\Desktop\IYJTour\images\myprogress_enlarge.jpg"/>
          <p:cNvPicPr>
            <a:picLocks noChangeAspect="1" noChangeArrowheads="1"/>
          </p:cNvPicPr>
          <p:nvPr/>
        </p:nvPicPr>
        <p:blipFill>
          <a:blip r:embed="rId4" cstate="print"/>
          <a:srcRect/>
          <a:stretch>
            <a:fillRect/>
          </a:stretch>
        </p:blipFill>
        <p:spPr bwMode="auto">
          <a:xfrm>
            <a:off x="1447800" y="1066800"/>
            <a:ext cx="6110046" cy="44196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914400" y="6096000"/>
            <a:ext cx="1817805" cy="369332"/>
          </a:xfrm>
          <a:prstGeom prst="rect">
            <a:avLst/>
          </a:prstGeom>
          <a:noFill/>
          <a:effectLst/>
        </p:spPr>
        <p:txBody>
          <a:bodyPr wrap="none" rtlCol="0">
            <a:spAutoFit/>
          </a:bodyPr>
          <a:lstStyle/>
          <a:p>
            <a:r>
              <a:rPr lang="en-US" dirty="0" smtClean="0">
                <a:latin typeface="Trajan Pro" pitchFamily="18" charset="0"/>
                <a:cs typeface="Tahoma" pitchFamily="34" charset="0"/>
              </a:rPr>
              <a:t>My Progress</a:t>
            </a:r>
            <a:endParaRPr lang="en-US" dirty="0">
              <a:latin typeface="Trajan Pro" pitchFamily="18" charset="0"/>
              <a:cs typeface="Tahoma" pitchFamily="34" charset="0"/>
            </a:endParaRPr>
          </a:p>
        </p:txBody>
      </p:sp>
      <p:pic>
        <p:nvPicPr>
          <p:cNvPr id="6" name="Picture 2"/>
          <p:cNvPicPr>
            <a:picLocks noChangeAspect="1" noChangeArrowheads="1"/>
          </p:cNvPicPr>
          <p:nvPr/>
        </p:nvPicPr>
        <p:blipFill>
          <a:blip r:embed="rId5" cstate="email"/>
          <a:srcRect/>
          <a:stretch>
            <a:fillRect/>
          </a:stretch>
        </p:blipFill>
        <p:spPr bwMode="auto">
          <a:xfrm>
            <a:off x="228600" y="5925312"/>
            <a:ext cx="685800" cy="619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p:cNvSpPr/>
          <p:nvPr/>
        </p:nvSpPr>
        <p:spPr>
          <a:xfrm>
            <a:off x="0" y="6553200"/>
            <a:ext cx="9144000" cy="304800"/>
          </a:xfrm>
          <a:prstGeom prst="rect">
            <a:avLst/>
          </a:prstGeom>
          <a:gradFill>
            <a:gsLst>
              <a:gs pos="0">
                <a:schemeClr val="bg1">
                  <a:lumMod val="85000"/>
                  <a:alpha val="80000"/>
                </a:schemeClr>
              </a:gs>
              <a:gs pos="52000">
                <a:schemeClr val="bg1">
                  <a:lumMod val="85000"/>
                  <a:alpha val="0"/>
                </a:schemeClr>
              </a:gs>
            </a:gsLst>
            <a:lin ang="5400000" scaled="0"/>
          </a:gra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679192" y="1271016"/>
            <a:ext cx="685800" cy="850392"/>
          </a:xfrm>
          <a:prstGeom prst="roundRect">
            <a:avLst/>
          </a:prstGeom>
          <a:solidFill>
            <a:schemeClr val="accent6">
              <a:lumMod val="20000"/>
              <a:lumOff val="80000"/>
              <a:alpha val="15000"/>
            </a:schemeClr>
          </a:solidFill>
          <a:ln w="25400" cap="rnd">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1189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childTnLst>
                          </p:cTn>
                        </p:par>
                        <p:par>
                          <p:cTn id="14" fill="hold">
                            <p:stCondLst>
                              <p:cond delay="1000"/>
                            </p:stCondLst>
                            <p:childTnLst>
                              <p:par>
                                <p:cTn id="15" presetID="58" presetClass="entr" presetSubtype="0" accel="10000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strVal val="#ppt_w*2.5"/>
                                          </p:val>
                                        </p:tav>
                                        <p:tav tm="100000">
                                          <p:val>
                                            <p:strVal val="#ppt_w"/>
                                          </p:val>
                                        </p:tav>
                                      </p:tavLst>
                                    </p:anim>
                                    <p:anim calcmode="lin" valueType="num">
                                      <p:cBhvr>
                                        <p:cTn id="18" dur="500" fill="hold"/>
                                        <p:tgtEl>
                                          <p:spTgt spid="8"/>
                                        </p:tgtEl>
                                        <p:attrNameLst>
                                          <p:attrName>ppt_h</p:attrName>
                                        </p:attrNameLst>
                                      </p:cBhvr>
                                      <p:tavLst>
                                        <p:tav tm="0">
                                          <p:val>
                                            <p:strVal val="#ppt_h*0.01"/>
                                          </p:val>
                                        </p:tav>
                                        <p:tav tm="100000">
                                          <p:val>
                                            <p:strVal val="#ppt_h"/>
                                          </p:val>
                                        </p:tav>
                                      </p:tavLst>
                                    </p:anim>
                                    <p:anim calcmode="lin" valueType="num">
                                      <p:cBhvr>
                                        <p:cTn id="19" dur="500" fill="hold"/>
                                        <p:tgtEl>
                                          <p:spTgt spid="8"/>
                                        </p:tgtEl>
                                        <p:attrNameLst>
                                          <p:attrName>ppt_x</p:attrName>
                                        </p:attrNameLst>
                                      </p:cBhvr>
                                      <p:tavLst>
                                        <p:tav tm="0">
                                          <p:val>
                                            <p:strVal val="#ppt_x"/>
                                          </p:val>
                                        </p:tav>
                                        <p:tav tm="100000">
                                          <p:val>
                                            <p:strVal val="#ppt_x"/>
                                          </p:val>
                                        </p:tav>
                                      </p:tavLst>
                                    </p:anim>
                                    <p:anim calcmode="lin" valueType="num">
                                      <p:cBhvr>
                                        <p:cTn id="20" dur="500" fill="hold"/>
                                        <p:tgtEl>
                                          <p:spTgt spid="8"/>
                                        </p:tgtEl>
                                        <p:attrNameLst>
                                          <p:attrName>ppt_y</p:attrName>
                                        </p:attrNameLst>
                                      </p:cBhvr>
                                      <p:tavLst>
                                        <p:tav tm="0">
                                          <p:val>
                                            <p:strVal val="#ppt_h+1"/>
                                          </p:val>
                                        </p:tav>
                                        <p:tav tm="100000">
                                          <p:val>
                                            <p:strVal val="#ppt_y"/>
                                          </p:val>
                                        </p:tav>
                                      </p:tavLst>
                                    </p:anim>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Documents and Settings\Nicole\Desktop\IYJ Product tour\myprogress_compare.jpg"/>
          <p:cNvPicPr>
            <a:picLocks noChangeAspect="1" noChangeArrowheads="1"/>
          </p:cNvPicPr>
          <p:nvPr/>
        </p:nvPicPr>
        <p:blipFill>
          <a:blip r:embed="rId4" cstate="email"/>
          <a:srcRect/>
          <a:stretch>
            <a:fillRect/>
          </a:stretch>
        </p:blipFill>
        <p:spPr bwMode="auto">
          <a:xfrm>
            <a:off x="1600200" y="304800"/>
            <a:ext cx="6072230" cy="5678424"/>
          </a:xfrm>
          <a:prstGeom prst="rect">
            <a:avLst/>
          </a:prstGeom>
          <a:noFill/>
        </p:spPr>
      </p:pic>
      <p:pic>
        <p:nvPicPr>
          <p:cNvPr id="5" name="Picture 3" descr="C:\Documents and Settings\Nicole\Desktop\IYJ Product tour\handcursor.png"/>
          <p:cNvPicPr>
            <a:picLocks noChangeAspect="1" noChangeArrowheads="1"/>
          </p:cNvPicPr>
          <p:nvPr/>
        </p:nvPicPr>
        <p:blipFill>
          <a:blip r:embed="rId5" cstate="email"/>
          <a:srcRect/>
          <a:stretch>
            <a:fillRect/>
          </a:stretch>
        </p:blipFill>
        <p:spPr bwMode="auto">
          <a:xfrm>
            <a:off x="2514600" y="2438400"/>
            <a:ext cx="171474" cy="228600"/>
          </a:xfrm>
          <a:prstGeom prst="rect">
            <a:avLst/>
          </a:prstGeom>
          <a:noFill/>
        </p:spPr>
      </p:pic>
      <p:sp>
        <p:nvSpPr>
          <p:cNvPr id="6" name="TextBox 5"/>
          <p:cNvSpPr txBox="1"/>
          <p:nvPr/>
        </p:nvSpPr>
        <p:spPr>
          <a:xfrm>
            <a:off x="914400" y="6096000"/>
            <a:ext cx="1817805" cy="369332"/>
          </a:xfrm>
          <a:prstGeom prst="rect">
            <a:avLst/>
          </a:prstGeom>
          <a:noFill/>
          <a:effectLst/>
        </p:spPr>
        <p:txBody>
          <a:bodyPr wrap="none" rtlCol="0">
            <a:spAutoFit/>
          </a:bodyPr>
          <a:lstStyle/>
          <a:p>
            <a:r>
              <a:rPr lang="en-US" dirty="0" smtClean="0">
                <a:latin typeface="Trajan Pro" pitchFamily="18" charset="0"/>
                <a:cs typeface="Tahoma" pitchFamily="34" charset="0"/>
              </a:rPr>
              <a:t>My Progress</a:t>
            </a:r>
            <a:endParaRPr lang="en-US" dirty="0">
              <a:latin typeface="Trajan Pro" pitchFamily="18" charset="0"/>
              <a:cs typeface="Tahoma" pitchFamily="34" charset="0"/>
            </a:endParaRPr>
          </a:p>
        </p:txBody>
      </p:sp>
      <p:pic>
        <p:nvPicPr>
          <p:cNvPr id="7" name="Picture 2"/>
          <p:cNvPicPr>
            <a:picLocks noChangeAspect="1" noChangeArrowheads="1"/>
          </p:cNvPicPr>
          <p:nvPr/>
        </p:nvPicPr>
        <p:blipFill>
          <a:blip r:embed="rId6" cstate="email"/>
          <a:srcRect/>
          <a:stretch>
            <a:fillRect/>
          </a:stretch>
        </p:blipFill>
        <p:spPr bwMode="auto">
          <a:xfrm>
            <a:off x="228600" y="5925312"/>
            <a:ext cx="685800" cy="619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ounded Rectangle 7"/>
          <p:cNvSpPr/>
          <p:nvPr/>
        </p:nvSpPr>
        <p:spPr>
          <a:xfrm>
            <a:off x="1700784" y="2139696"/>
            <a:ext cx="1088136" cy="438912"/>
          </a:xfrm>
          <a:prstGeom prst="roundRect">
            <a:avLst/>
          </a:prstGeom>
          <a:solidFill>
            <a:schemeClr val="accent6">
              <a:lumMod val="20000"/>
              <a:lumOff val="80000"/>
              <a:alpha val="15000"/>
            </a:schemeClr>
          </a:solidFill>
          <a:ln w="25400" cap="rnd">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553200"/>
            <a:ext cx="9144000" cy="304800"/>
          </a:xfrm>
          <a:prstGeom prst="rect">
            <a:avLst/>
          </a:prstGeom>
          <a:gradFill>
            <a:gsLst>
              <a:gs pos="0">
                <a:schemeClr val="bg1">
                  <a:lumMod val="85000"/>
                  <a:alpha val="80000"/>
                </a:schemeClr>
              </a:gs>
              <a:gs pos="52000">
                <a:schemeClr val="bg1">
                  <a:lumMod val="85000"/>
                  <a:alpha val="0"/>
                </a:schemeClr>
              </a:gs>
            </a:gsLst>
            <a:lin ang="5400000" scaled="0"/>
          </a:gra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11807">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fade">
                                      <p:cBhvr>
                                        <p:cTn id="7" dur="1000"/>
                                        <p:tgtEl>
                                          <p:spTgt spid="348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childTnLst>
                          </p:cTn>
                        </p:par>
                        <p:par>
                          <p:cTn id="17" fill="hold">
                            <p:stCondLst>
                              <p:cond delay="1000"/>
                            </p:stCondLst>
                            <p:childTnLst>
                              <p:par>
                                <p:cTn id="18" presetID="49" presetClass="entr" presetSubtype="0" decel="10000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 calcmode="lin" valueType="num">
                                      <p:cBhvr>
                                        <p:cTn id="22" dur="500" fill="hold"/>
                                        <p:tgtEl>
                                          <p:spTgt spid="5"/>
                                        </p:tgtEl>
                                        <p:attrNameLst>
                                          <p:attrName>style.rotation</p:attrName>
                                        </p:attrNameLst>
                                      </p:cBhvr>
                                      <p:tavLst>
                                        <p:tav tm="0">
                                          <p:val>
                                            <p:fltVal val="360"/>
                                          </p:val>
                                        </p:tav>
                                        <p:tav tm="100000">
                                          <p:val>
                                            <p:fltVal val="0"/>
                                          </p:val>
                                        </p:tav>
                                      </p:tavLst>
                                    </p:anim>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6096000"/>
            <a:ext cx="1817805" cy="369332"/>
          </a:xfrm>
          <a:prstGeom prst="rect">
            <a:avLst/>
          </a:prstGeom>
          <a:noFill/>
          <a:effectLst/>
        </p:spPr>
        <p:txBody>
          <a:bodyPr wrap="none" rtlCol="0">
            <a:spAutoFit/>
          </a:bodyPr>
          <a:lstStyle/>
          <a:p>
            <a:r>
              <a:rPr lang="en-US" dirty="0" smtClean="0">
                <a:latin typeface="Trajan Pro" pitchFamily="18" charset="0"/>
                <a:cs typeface="Tahoma" pitchFamily="34" charset="0"/>
              </a:rPr>
              <a:t>My Progress</a:t>
            </a:r>
            <a:endParaRPr lang="en-US" dirty="0">
              <a:latin typeface="Trajan Pro" pitchFamily="18" charset="0"/>
              <a:cs typeface="Tahoma" pitchFamily="34" charset="0"/>
            </a:endParaRPr>
          </a:p>
        </p:txBody>
      </p:sp>
      <p:pic>
        <p:nvPicPr>
          <p:cNvPr id="4" name="Picture 2"/>
          <p:cNvPicPr>
            <a:picLocks noChangeAspect="1" noChangeArrowheads="1"/>
          </p:cNvPicPr>
          <p:nvPr/>
        </p:nvPicPr>
        <p:blipFill>
          <a:blip r:embed="rId6" cstate="email"/>
          <a:srcRect/>
          <a:stretch>
            <a:fillRect/>
          </a:stretch>
        </p:blipFill>
        <p:spPr bwMode="auto">
          <a:xfrm>
            <a:off x="228600" y="5925312"/>
            <a:ext cx="685800" cy="619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0" y="6553200"/>
            <a:ext cx="9144000" cy="304800"/>
          </a:xfrm>
          <a:prstGeom prst="rect">
            <a:avLst/>
          </a:prstGeom>
          <a:gradFill>
            <a:gsLst>
              <a:gs pos="0">
                <a:schemeClr val="bg1">
                  <a:lumMod val="85000"/>
                  <a:alpha val="80000"/>
                </a:schemeClr>
              </a:gs>
              <a:gs pos="52000">
                <a:schemeClr val="bg1">
                  <a:lumMod val="85000"/>
                  <a:alpha val="0"/>
                </a:schemeClr>
              </a:gs>
            </a:gsLst>
            <a:lin ang="5400000" scaled="0"/>
          </a:gra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ontrols>
      <p:control spid="38917" name="ShockwaveFlash1" r:id="rId3" imgW="7314286" imgH="5485714"/>
    </p:controls>
  </p:cSld>
  <p:clrMapOvr>
    <a:masterClrMapping/>
  </p:clrMapOvr>
  <p:transition advTm="9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0" y="2971800"/>
            <a:ext cx="2165208" cy="430887"/>
          </a:xfrm>
          <a:prstGeom prst="rect">
            <a:avLst/>
          </a:prstGeom>
          <a:noFill/>
        </p:spPr>
        <p:txBody>
          <a:bodyPr wrap="none" rtlCol="0">
            <a:spAutoFit/>
          </a:bodyPr>
          <a:lstStyle/>
          <a:p>
            <a:r>
              <a:rPr lang="en-US" sz="2200" dirty="0" smtClean="0">
                <a:latin typeface="Trajan Pro" pitchFamily="18" charset="0"/>
                <a:cs typeface="Tahoma" pitchFamily="34" charset="0"/>
              </a:rPr>
              <a:t>My Account</a:t>
            </a:r>
            <a:endParaRPr lang="en-US" sz="2200" dirty="0">
              <a:latin typeface="Trajan Pro" pitchFamily="18" charset="0"/>
              <a:cs typeface="Tahoma" pitchFamily="34" charset="0"/>
            </a:endParaRPr>
          </a:p>
        </p:txBody>
      </p:sp>
      <p:pic>
        <p:nvPicPr>
          <p:cNvPr id="5" name="Picture 2"/>
          <p:cNvPicPr>
            <a:picLocks noChangeAspect="1" noChangeArrowheads="1"/>
          </p:cNvPicPr>
          <p:nvPr/>
        </p:nvPicPr>
        <p:blipFill>
          <a:blip r:embed="rId4" cstate="email"/>
          <a:srcRect/>
          <a:stretch>
            <a:fillRect/>
          </a:stretch>
        </p:blipFill>
        <p:spPr bwMode="auto">
          <a:xfrm>
            <a:off x="5410200" y="2889504"/>
            <a:ext cx="762000" cy="6878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advTm="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3" descr="C:\Documents and Settings\Nicole\Desktop\IYJ Product tour\myaccount.jpg"/>
          <p:cNvPicPr>
            <a:picLocks noChangeAspect="1" noChangeArrowheads="1"/>
          </p:cNvPicPr>
          <p:nvPr/>
        </p:nvPicPr>
        <p:blipFill>
          <a:blip r:embed="rId4" cstate="email"/>
          <a:srcRect/>
          <a:stretch>
            <a:fillRect/>
          </a:stretch>
        </p:blipFill>
        <p:spPr bwMode="auto">
          <a:xfrm>
            <a:off x="1600200" y="301752"/>
            <a:ext cx="6072230" cy="5678424"/>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914400" y="6096000"/>
            <a:ext cx="1804597" cy="369332"/>
          </a:xfrm>
          <a:prstGeom prst="rect">
            <a:avLst/>
          </a:prstGeom>
          <a:noFill/>
          <a:effectLst/>
        </p:spPr>
        <p:txBody>
          <a:bodyPr wrap="none" rtlCol="0">
            <a:spAutoFit/>
          </a:bodyPr>
          <a:lstStyle/>
          <a:p>
            <a:r>
              <a:rPr lang="en-US" dirty="0" smtClean="0">
                <a:latin typeface="Trajan Pro" pitchFamily="18" charset="0"/>
                <a:cs typeface="Tahoma" pitchFamily="34" charset="0"/>
              </a:rPr>
              <a:t>My Account</a:t>
            </a:r>
            <a:endParaRPr lang="en-US" dirty="0">
              <a:latin typeface="Trajan Pro" pitchFamily="18" charset="0"/>
              <a:cs typeface="Tahoma" pitchFamily="34" charset="0"/>
            </a:endParaRPr>
          </a:p>
        </p:txBody>
      </p:sp>
      <p:pic>
        <p:nvPicPr>
          <p:cNvPr id="7" name="Picture 2"/>
          <p:cNvPicPr>
            <a:picLocks noChangeAspect="1" noChangeArrowheads="1"/>
          </p:cNvPicPr>
          <p:nvPr/>
        </p:nvPicPr>
        <p:blipFill>
          <a:blip r:embed="rId5" cstate="email"/>
          <a:srcRect/>
          <a:stretch>
            <a:fillRect/>
          </a:stretch>
        </p:blipFill>
        <p:spPr bwMode="auto">
          <a:xfrm>
            <a:off x="228600" y="5925312"/>
            <a:ext cx="685800" cy="619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ounded Rectangle 7"/>
          <p:cNvSpPr/>
          <p:nvPr/>
        </p:nvSpPr>
        <p:spPr>
          <a:xfrm>
            <a:off x="3657600" y="1295400"/>
            <a:ext cx="1219200" cy="533400"/>
          </a:xfrm>
          <a:prstGeom prst="roundRect">
            <a:avLst/>
          </a:prstGeom>
          <a:solidFill>
            <a:schemeClr val="accent6">
              <a:lumMod val="20000"/>
              <a:lumOff val="80000"/>
              <a:alpha val="15000"/>
            </a:schemeClr>
          </a:solidFill>
          <a:ln w="25400" cap="rnd">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Documents and Settings\Nicole\Desktop\IYJ Product tour\handcursor.png"/>
          <p:cNvPicPr>
            <a:picLocks noChangeAspect="1" noChangeArrowheads="1"/>
          </p:cNvPicPr>
          <p:nvPr/>
        </p:nvPicPr>
        <p:blipFill>
          <a:blip r:embed="rId6" cstate="email"/>
          <a:srcRect/>
          <a:stretch>
            <a:fillRect/>
          </a:stretch>
        </p:blipFill>
        <p:spPr bwMode="auto">
          <a:xfrm>
            <a:off x="4572000" y="1600200"/>
            <a:ext cx="171474" cy="228600"/>
          </a:xfrm>
          <a:prstGeom prst="rect">
            <a:avLst/>
          </a:prstGeom>
          <a:noFill/>
        </p:spPr>
      </p:pic>
      <p:sp>
        <p:nvSpPr>
          <p:cNvPr id="9" name="Rectangle 8"/>
          <p:cNvSpPr/>
          <p:nvPr/>
        </p:nvSpPr>
        <p:spPr>
          <a:xfrm>
            <a:off x="0" y="6553200"/>
            <a:ext cx="9144000" cy="304800"/>
          </a:xfrm>
          <a:prstGeom prst="rect">
            <a:avLst/>
          </a:prstGeom>
          <a:gradFill>
            <a:gsLst>
              <a:gs pos="0">
                <a:schemeClr val="bg1">
                  <a:lumMod val="85000"/>
                  <a:alpha val="80000"/>
                </a:schemeClr>
              </a:gs>
              <a:gs pos="52000">
                <a:schemeClr val="bg1">
                  <a:lumMod val="85000"/>
                  <a:alpha val="0"/>
                </a:schemeClr>
              </a:gs>
            </a:gsLst>
            <a:lin ang="5400000" scaled="0"/>
          </a:gra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755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fade">
                                      <p:cBhvr>
                                        <p:cTn id="7" dur="1000"/>
                                        <p:tgtEl>
                                          <p:spTgt spid="327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childTnLst>
                          </p:cTn>
                        </p:par>
                        <p:par>
                          <p:cTn id="17" fill="hold">
                            <p:stCondLst>
                              <p:cond delay="1000"/>
                            </p:stCondLst>
                            <p:childTnLst>
                              <p:par>
                                <p:cTn id="18" presetID="49" presetClass="entr" presetSubtype="0" decel="10000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 calcmode="lin" valueType="num">
                                      <p:cBhvr>
                                        <p:cTn id="22" dur="500" fill="hold"/>
                                        <p:tgtEl>
                                          <p:spTgt spid="6"/>
                                        </p:tgtEl>
                                        <p:attrNameLst>
                                          <p:attrName>style.rotation</p:attrName>
                                        </p:attrNameLst>
                                      </p:cBhvr>
                                      <p:tavLst>
                                        <p:tav tm="0">
                                          <p:val>
                                            <p:fltVal val="360"/>
                                          </p:val>
                                        </p:tav>
                                        <p:tav tm="100000">
                                          <p:val>
                                            <p:fltVal val="0"/>
                                          </p:val>
                                        </p:tav>
                                      </p:tavLst>
                                    </p:anim>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6096000"/>
            <a:ext cx="1804597" cy="369332"/>
          </a:xfrm>
          <a:prstGeom prst="rect">
            <a:avLst/>
          </a:prstGeom>
          <a:noFill/>
          <a:effectLst/>
        </p:spPr>
        <p:txBody>
          <a:bodyPr wrap="none" rtlCol="0">
            <a:spAutoFit/>
          </a:bodyPr>
          <a:lstStyle/>
          <a:p>
            <a:r>
              <a:rPr lang="en-US" dirty="0" smtClean="0">
                <a:latin typeface="Trajan Pro" pitchFamily="18" charset="0"/>
                <a:cs typeface="Tahoma" pitchFamily="34" charset="0"/>
              </a:rPr>
              <a:t>My Account</a:t>
            </a:r>
            <a:endParaRPr lang="en-US" dirty="0">
              <a:latin typeface="Trajan Pro" pitchFamily="18" charset="0"/>
              <a:cs typeface="Tahoma" pitchFamily="34" charset="0"/>
            </a:endParaRPr>
          </a:p>
        </p:txBody>
      </p:sp>
      <p:pic>
        <p:nvPicPr>
          <p:cNvPr id="4" name="Picture 2"/>
          <p:cNvPicPr>
            <a:picLocks noChangeAspect="1" noChangeArrowheads="1"/>
          </p:cNvPicPr>
          <p:nvPr/>
        </p:nvPicPr>
        <p:blipFill>
          <a:blip r:embed="rId6" cstate="email"/>
          <a:srcRect/>
          <a:stretch>
            <a:fillRect/>
          </a:stretch>
        </p:blipFill>
        <p:spPr bwMode="auto">
          <a:xfrm>
            <a:off x="228600" y="5925312"/>
            <a:ext cx="685800" cy="619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0" y="6553200"/>
            <a:ext cx="9144000" cy="304800"/>
          </a:xfrm>
          <a:prstGeom prst="rect">
            <a:avLst/>
          </a:prstGeom>
          <a:gradFill>
            <a:gsLst>
              <a:gs pos="0">
                <a:schemeClr val="bg1">
                  <a:lumMod val="85000"/>
                  <a:alpha val="80000"/>
                </a:schemeClr>
              </a:gs>
              <a:gs pos="52000">
                <a:schemeClr val="bg1">
                  <a:lumMod val="85000"/>
                  <a:alpha val="0"/>
                </a:schemeClr>
              </a:gs>
            </a:gsLst>
            <a:lin ang="5400000" scaled="0"/>
          </a:gra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ontrols>
      <p:control spid="35848" name="ShockwaveFlash1" r:id="rId3" imgW="7163800" imgH="4986519"/>
    </p:controls>
  </p:cSld>
  <p:clrMapOvr>
    <a:masterClrMapping/>
  </p:clrMapOvr>
  <p:transition advTm="19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2"/>
    </p:custDataLst>
    <p:controls>
      <p:control spid="7178" name="ShockwaveFlash1" r:id="rId3" imgW="6249272" imgH="6192114"/>
    </p:controls>
  </p:cSld>
  <p:clrMapOvr>
    <a:masterClrMapping/>
  </p:clrMapOvr>
  <p:transition advTm="1100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alfred\Clarity Collections\Products\Clarity products\It's Your Job\Interface design\IYJ logo\ItsYourJob_Logo.jpg"/>
          <p:cNvPicPr>
            <a:picLocks noChangeAspect="1" noChangeArrowheads="1"/>
          </p:cNvPicPr>
          <p:nvPr/>
        </p:nvPicPr>
        <p:blipFill>
          <a:blip r:embed="rId4" cstate="email"/>
          <a:srcRect/>
          <a:stretch>
            <a:fillRect/>
          </a:stretch>
        </p:blipFill>
        <p:spPr bwMode="auto">
          <a:xfrm>
            <a:off x="2971800" y="2743200"/>
            <a:ext cx="3852862" cy="1219200"/>
          </a:xfrm>
          <a:prstGeom prst="rect">
            <a:avLst/>
          </a:prstGeom>
          <a:noFill/>
        </p:spPr>
      </p:pic>
    </p:spTree>
    <p:custDataLst>
      <p:tags r:id="rId1"/>
    </p:custDataLst>
  </p:cSld>
  <p:clrMapOvr>
    <a:masterClrMapping/>
  </p:clrMapOvr>
  <p:transition advTm="582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fade">
                                      <p:cBhvr>
                                        <p:cTn id="7" dur="2000"/>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0" y="2971800"/>
            <a:ext cx="1873718" cy="430887"/>
          </a:xfrm>
          <a:prstGeom prst="rect">
            <a:avLst/>
          </a:prstGeom>
          <a:noFill/>
        </p:spPr>
        <p:txBody>
          <a:bodyPr wrap="none" rtlCol="0">
            <a:spAutoFit/>
          </a:bodyPr>
          <a:lstStyle/>
          <a:p>
            <a:r>
              <a:rPr lang="en-US" sz="2200" dirty="0" smtClean="0">
                <a:latin typeface="Trajan Pro" pitchFamily="18" charset="0"/>
                <a:cs typeface="Tahoma" pitchFamily="34" charset="0"/>
              </a:rPr>
              <a:t>My Course</a:t>
            </a:r>
            <a:endParaRPr lang="en-US" sz="2200" dirty="0">
              <a:latin typeface="Trajan Pro" pitchFamily="18" charset="0"/>
              <a:cs typeface="Tahoma" pitchFamily="34" charset="0"/>
            </a:endParaRPr>
          </a:p>
        </p:txBody>
      </p:sp>
      <p:pic>
        <p:nvPicPr>
          <p:cNvPr id="64514" name="Picture 2"/>
          <p:cNvPicPr>
            <a:picLocks noChangeAspect="1" noChangeArrowheads="1"/>
          </p:cNvPicPr>
          <p:nvPr/>
        </p:nvPicPr>
        <p:blipFill>
          <a:blip r:embed="rId4" cstate="email"/>
          <a:srcRect/>
          <a:stretch>
            <a:fillRect/>
          </a:stretch>
        </p:blipFill>
        <p:spPr bwMode="auto">
          <a:xfrm>
            <a:off x="5257800" y="2893546"/>
            <a:ext cx="762000" cy="6878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advTm="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4514"/>
                                        </p:tgtEl>
                                        <p:attrNameLst>
                                          <p:attrName>style.visibility</p:attrName>
                                        </p:attrNameLst>
                                      </p:cBhvr>
                                      <p:to>
                                        <p:strVal val="visible"/>
                                      </p:to>
                                    </p:set>
                                    <p:animEffect transition="in" filter="fade">
                                      <p:cBhvr>
                                        <p:cTn id="10" dur="10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Documents and Settings\Nicole\Desktop\IYJ Product tour\main.jpg"/>
          <p:cNvPicPr>
            <a:picLocks noChangeAspect="1" noChangeArrowheads="1"/>
          </p:cNvPicPr>
          <p:nvPr/>
        </p:nvPicPr>
        <p:blipFill>
          <a:blip r:embed="rId4" cstate="email"/>
          <a:srcRect/>
          <a:stretch>
            <a:fillRect/>
          </a:stretch>
        </p:blipFill>
        <p:spPr bwMode="auto">
          <a:xfrm>
            <a:off x="1905000" y="381000"/>
            <a:ext cx="5715000" cy="5463923"/>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0" y="6553200"/>
            <a:ext cx="9144000" cy="304800"/>
          </a:xfrm>
          <a:prstGeom prst="rect">
            <a:avLst/>
          </a:prstGeom>
          <a:gradFill>
            <a:gsLst>
              <a:gs pos="0">
                <a:schemeClr val="bg1">
                  <a:lumMod val="85000"/>
                  <a:alpha val="80000"/>
                </a:schemeClr>
              </a:gs>
              <a:gs pos="52000">
                <a:schemeClr val="bg1">
                  <a:lumMod val="85000"/>
                  <a:alpha val="0"/>
                </a:schemeClr>
              </a:gs>
            </a:gsLst>
            <a:lin ang="5400000" scaled="0"/>
          </a:gra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14400" y="6096000"/>
            <a:ext cx="1565429" cy="369332"/>
          </a:xfrm>
          <a:prstGeom prst="rect">
            <a:avLst/>
          </a:prstGeom>
          <a:noFill/>
          <a:effectLst/>
        </p:spPr>
        <p:txBody>
          <a:bodyPr wrap="none" rtlCol="0">
            <a:spAutoFit/>
          </a:bodyPr>
          <a:lstStyle/>
          <a:p>
            <a:r>
              <a:rPr lang="en-US" dirty="0" smtClean="0">
                <a:latin typeface="Trajan Pro" pitchFamily="18" charset="0"/>
                <a:cs typeface="Tahoma" pitchFamily="34" charset="0"/>
              </a:rPr>
              <a:t>My Course</a:t>
            </a:r>
            <a:endParaRPr lang="en-US" dirty="0">
              <a:latin typeface="Trajan Pro" pitchFamily="18" charset="0"/>
              <a:cs typeface="Tahoma" pitchFamily="34" charset="0"/>
            </a:endParaRPr>
          </a:p>
        </p:txBody>
      </p:sp>
      <p:pic>
        <p:nvPicPr>
          <p:cNvPr id="5" name="Picture 2"/>
          <p:cNvPicPr>
            <a:picLocks noChangeAspect="1" noChangeArrowheads="1"/>
          </p:cNvPicPr>
          <p:nvPr/>
        </p:nvPicPr>
        <p:blipFill>
          <a:blip r:embed="rId5" cstate="email"/>
          <a:srcRect/>
          <a:stretch>
            <a:fillRect/>
          </a:stretch>
        </p:blipFill>
        <p:spPr bwMode="auto">
          <a:xfrm>
            <a:off x="228600" y="5925312"/>
            <a:ext cx="685800" cy="619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ounded Rectangle 6"/>
          <p:cNvSpPr/>
          <p:nvPr/>
        </p:nvSpPr>
        <p:spPr>
          <a:xfrm>
            <a:off x="1938528" y="1295400"/>
            <a:ext cx="1033272" cy="533400"/>
          </a:xfrm>
          <a:prstGeom prst="roundRect">
            <a:avLst/>
          </a:prstGeom>
          <a:solidFill>
            <a:schemeClr val="accent6">
              <a:lumMod val="20000"/>
              <a:lumOff val="80000"/>
              <a:alpha val="15000"/>
            </a:schemeClr>
          </a:solidFill>
          <a:ln w="25400" cap="rnd">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descr="C:\Documents and Settings\Nicole\Desktop\IYJ Product tour\handcursor.png"/>
          <p:cNvPicPr>
            <a:picLocks noChangeAspect="1" noChangeArrowheads="1"/>
          </p:cNvPicPr>
          <p:nvPr/>
        </p:nvPicPr>
        <p:blipFill>
          <a:blip r:embed="rId6" cstate="email"/>
          <a:srcRect/>
          <a:stretch>
            <a:fillRect/>
          </a:stretch>
        </p:blipFill>
        <p:spPr bwMode="auto">
          <a:xfrm>
            <a:off x="2731008" y="1600200"/>
            <a:ext cx="171474" cy="228600"/>
          </a:xfrm>
          <a:prstGeom prst="rect">
            <a:avLst/>
          </a:prstGeom>
          <a:noFill/>
        </p:spPr>
      </p:pic>
    </p:spTree>
    <p:custDataLst>
      <p:tags r:id="rId1"/>
    </p:custDataLst>
  </p:cSld>
  <p:clrMapOvr>
    <a:masterClrMapping/>
  </p:clrMapOvr>
  <p:transition advTm="100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6146"/>
                                        </p:tgtEl>
                                        <p:attrNameLst>
                                          <p:attrName>style.visibility</p:attrName>
                                        </p:attrNameLst>
                                      </p:cBhvr>
                                      <p:to>
                                        <p:strVal val="visible"/>
                                      </p:to>
                                    </p:set>
                                    <p:animEffect transition="in" filter="fade">
                                      <p:cBhvr>
                                        <p:cTn id="16" dur="1000"/>
                                        <p:tgtEl>
                                          <p:spTgt spid="6146"/>
                                        </p:tgtEl>
                                      </p:cBhvr>
                                    </p:animEffect>
                                  </p:childTnLst>
                                </p:cTn>
                              </p:par>
                            </p:childTnLst>
                          </p:cTn>
                        </p:par>
                        <p:par>
                          <p:cTn id="17" fill="hold">
                            <p:stCondLst>
                              <p:cond delay="1000"/>
                            </p:stCondLst>
                            <p:childTnLst>
                              <p:par>
                                <p:cTn id="18" presetID="10" presetClass="entr" presetSubtype="0" fill="hold" grpId="0" nodeType="afterEffect">
                                  <p:stCondLst>
                                    <p:cond delay="28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childTnLst>
                                </p:cTn>
                              </p:par>
                            </p:childTnLst>
                          </p:cTn>
                        </p:par>
                        <p:par>
                          <p:cTn id="21" fill="hold">
                            <p:stCondLst>
                              <p:cond delay="4800"/>
                            </p:stCondLst>
                            <p:childTnLst>
                              <p:par>
                                <p:cTn id="22" presetID="49" presetClass="entr" presetSubtype="0" decel="100000" fill="hold" nodeType="afterEffect">
                                  <p:stCondLst>
                                    <p:cond delay="4200"/>
                                  </p:stCondLst>
                                  <p:iterate type="lt">
                                    <p:tmPct val="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 calcmode="lin" valueType="num">
                                      <p:cBhvr>
                                        <p:cTn id="26" dur="500" fill="hold"/>
                                        <p:tgtEl>
                                          <p:spTgt spid="8"/>
                                        </p:tgtEl>
                                        <p:attrNameLst>
                                          <p:attrName>style.rotation</p:attrName>
                                        </p:attrNameLst>
                                      </p:cBhvr>
                                      <p:tavLst>
                                        <p:tav tm="0">
                                          <p:val>
                                            <p:fltVal val="360"/>
                                          </p:val>
                                        </p:tav>
                                        <p:tav tm="100000">
                                          <p:val>
                                            <p:fltVal val="0"/>
                                          </p:val>
                                        </p:tav>
                                      </p:tavLst>
                                    </p:anim>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6096000"/>
            <a:ext cx="1565429" cy="369332"/>
          </a:xfrm>
          <a:prstGeom prst="rect">
            <a:avLst/>
          </a:prstGeom>
          <a:noFill/>
          <a:effectLst/>
        </p:spPr>
        <p:txBody>
          <a:bodyPr wrap="none" rtlCol="0">
            <a:spAutoFit/>
          </a:bodyPr>
          <a:lstStyle/>
          <a:p>
            <a:r>
              <a:rPr lang="en-US" dirty="0" smtClean="0">
                <a:latin typeface="Trajan Pro" pitchFamily="18" charset="0"/>
                <a:cs typeface="Tahoma" pitchFamily="34" charset="0"/>
              </a:rPr>
              <a:t>My Course</a:t>
            </a:r>
            <a:endParaRPr lang="en-US" dirty="0">
              <a:latin typeface="Trajan Pro" pitchFamily="18" charset="0"/>
              <a:cs typeface="Tahoma" pitchFamily="34" charset="0"/>
            </a:endParaRPr>
          </a:p>
        </p:txBody>
      </p:sp>
      <p:pic>
        <p:nvPicPr>
          <p:cNvPr id="4" name="Picture 2"/>
          <p:cNvPicPr>
            <a:picLocks noChangeAspect="1" noChangeArrowheads="1"/>
          </p:cNvPicPr>
          <p:nvPr/>
        </p:nvPicPr>
        <p:blipFill>
          <a:blip r:embed="rId6" cstate="email"/>
          <a:srcRect/>
          <a:stretch>
            <a:fillRect/>
          </a:stretch>
        </p:blipFill>
        <p:spPr bwMode="auto">
          <a:xfrm>
            <a:off x="228600" y="5925312"/>
            <a:ext cx="685800" cy="619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0" y="6553200"/>
            <a:ext cx="9144000" cy="304800"/>
          </a:xfrm>
          <a:prstGeom prst="rect">
            <a:avLst/>
          </a:prstGeom>
          <a:gradFill>
            <a:gsLst>
              <a:gs pos="0">
                <a:schemeClr val="bg1">
                  <a:lumMod val="85000"/>
                  <a:alpha val="80000"/>
                </a:schemeClr>
              </a:gs>
              <a:gs pos="52000">
                <a:schemeClr val="bg1">
                  <a:lumMod val="85000"/>
                  <a:alpha val="0"/>
                </a:schemeClr>
              </a:gs>
            </a:gsLst>
            <a:lin ang="5400000" scaled="0"/>
          </a:gra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ontrols>
      <p:control spid="28679" name="ShockwaveFlash1" r:id="rId3" imgW="6935168" imgH="5200000"/>
    </p:controls>
  </p:cSld>
  <p:clrMapOvr>
    <a:masterClrMapping/>
  </p:clrMapOvr>
  <p:transition advTm="6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62400" y="2971800"/>
            <a:ext cx="2516907" cy="430887"/>
          </a:xfrm>
          <a:prstGeom prst="rect">
            <a:avLst/>
          </a:prstGeom>
          <a:noFill/>
        </p:spPr>
        <p:txBody>
          <a:bodyPr wrap="none" rtlCol="0">
            <a:spAutoFit/>
          </a:bodyPr>
          <a:lstStyle/>
          <a:p>
            <a:r>
              <a:rPr lang="en-US" sz="2200" dirty="0" smtClean="0">
                <a:latin typeface="Trajan Pro" pitchFamily="18" charset="0"/>
                <a:cs typeface="Tahoma" pitchFamily="34" charset="0"/>
              </a:rPr>
              <a:t>Career Library</a:t>
            </a:r>
            <a:endParaRPr lang="en-US" sz="2200" dirty="0">
              <a:latin typeface="Trajan Pro" pitchFamily="18" charset="0"/>
              <a:cs typeface="Tahoma" pitchFamily="34" charset="0"/>
            </a:endParaRPr>
          </a:p>
        </p:txBody>
      </p:sp>
      <p:pic>
        <p:nvPicPr>
          <p:cNvPr id="7" name="Picture 2"/>
          <p:cNvPicPr>
            <a:picLocks noChangeAspect="1" noChangeArrowheads="1"/>
          </p:cNvPicPr>
          <p:nvPr/>
        </p:nvPicPr>
        <p:blipFill>
          <a:blip r:embed="rId4" cstate="email"/>
          <a:srcRect/>
          <a:stretch>
            <a:fillRect/>
          </a:stretch>
        </p:blipFill>
        <p:spPr bwMode="auto">
          <a:xfrm>
            <a:off x="3048000" y="2893546"/>
            <a:ext cx="762000" cy="6878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advTm="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Documents and Settings\Nicole\Desktop\IYJ Product tour\main_inner.jpg"/>
          <p:cNvPicPr>
            <a:picLocks noChangeAspect="1" noChangeArrowheads="1"/>
          </p:cNvPicPr>
          <p:nvPr/>
        </p:nvPicPr>
        <p:blipFill>
          <a:blip r:embed="rId4" cstate="email"/>
          <a:srcRect/>
          <a:stretch>
            <a:fillRect/>
          </a:stretch>
        </p:blipFill>
        <p:spPr bwMode="auto">
          <a:xfrm>
            <a:off x="1295400" y="685800"/>
            <a:ext cx="6858001" cy="5143500"/>
          </a:xfrm>
          <a:prstGeom prst="rect">
            <a:avLst/>
          </a:prstGeom>
          <a:noFill/>
        </p:spPr>
      </p:pic>
      <p:sp>
        <p:nvSpPr>
          <p:cNvPr id="4" name="Rounded Rectangle 3"/>
          <p:cNvSpPr/>
          <p:nvPr/>
        </p:nvSpPr>
        <p:spPr>
          <a:xfrm>
            <a:off x="3886201" y="990600"/>
            <a:ext cx="838200" cy="773723"/>
          </a:xfrm>
          <a:prstGeom prst="roundRect">
            <a:avLst/>
          </a:prstGeom>
          <a:solidFill>
            <a:schemeClr val="accent6">
              <a:lumMod val="40000"/>
              <a:lumOff val="60000"/>
              <a:alpha val="20000"/>
            </a:schemeClr>
          </a:solidFill>
          <a:ln w="25400" cap="rnd">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Documents and Settings\Nicole\Desktop\IYJ Product tour\handcursor.png"/>
          <p:cNvPicPr>
            <a:picLocks noChangeAspect="1" noChangeArrowheads="1"/>
          </p:cNvPicPr>
          <p:nvPr/>
        </p:nvPicPr>
        <p:blipFill>
          <a:blip r:embed="rId5" cstate="email"/>
          <a:srcRect/>
          <a:stretch>
            <a:fillRect/>
          </a:stretch>
        </p:blipFill>
        <p:spPr bwMode="auto">
          <a:xfrm>
            <a:off x="4495800" y="1676400"/>
            <a:ext cx="171474" cy="228600"/>
          </a:xfrm>
          <a:prstGeom prst="rect">
            <a:avLst/>
          </a:prstGeom>
          <a:noFill/>
        </p:spPr>
      </p:pic>
      <p:sp>
        <p:nvSpPr>
          <p:cNvPr id="7" name="TextBox 6"/>
          <p:cNvSpPr txBox="1"/>
          <p:nvPr/>
        </p:nvSpPr>
        <p:spPr>
          <a:xfrm>
            <a:off x="914400" y="6096000"/>
            <a:ext cx="2095317" cy="369332"/>
          </a:xfrm>
          <a:prstGeom prst="rect">
            <a:avLst/>
          </a:prstGeom>
          <a:noFill/>
          <a:effectLst/>
        </p:spPr>
        <p:txBody>
          <a:bodyPr wrap="none" rtlCol="0">
            <a:spAutoFit/>
          </a:bodyPr>
          <a:lstStyle/>
          <a:p>
            <a:r>
              <a:rPr lang="en-US" dirty="0" smtClean="0">
                <a:latin typeface="Trajan Pro" pitchFamily="18" charset="0"/>
                <a:cs typeface="Tahoma" pitchFamily="34" charset="0"/>
              </a:rPr>
              <a:t>Career Library</a:t>
            </a:r>
            <a:endParaRPr lang="en-US" dirty="0">
              <a:latin typeface="Trajan Pro" pitchFamily="18" charset="0"/>
              <a:cs typeface="Tahoma" pitchFamily="34" charset="0"/>
            </a:endParaRPr>
          </a:p>
        </p:txBody>
      </p:sp>
      <p:pic>
        <p:nvPicPr>
          <p:cNvPr id="8" name="Picture 2"/>
          <p:cNvPicPr>
            <a:picLocks noChangeAspect="1" noChangeArrowheads="1"/>
          </p:cNvPicPr>
          <p:nvPr/>
        </p:nvPicPr>
        <p:blipFill>
          <a:blip r:embed="rId6" cstate="email"/>
          <a:srcRect/>
          <a:stretch>
            <a:fillRect/>
          </a:stretch>
        </p:blipFill>
        <p:spPr bwMode="auto">
          <a:xfrm>
            <a:off x="228600" y="5925312"/>
            <a:ext cx="685800" cy="619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ectangle 9"/>
          <p:cNvSpPr/>
          <p:nvPr/>
        </p:nvSpPr>
        <p:spPr>
          <a:xfrm>
            <a:off x="0" y="6553200"/>
            <a:ext cx="9144000" cy="304800"/>
          </a:xfrm>
          <a:prstGeom prst="rect">
            <a:avLst/>
          </a:prstGeom>
          <a:gradFill>
            <a:gsLst>
              <a:gs pos="0">
                <a:schemeClr val="bg1">
                  <a:lumMod val="85000"/>
                  <a:alpha val="80000"/>
                </a:schemeClr>
              </a:gs>
              <a:gs pos="52000">
                <a:schemeClr val="bg1">
                  <a:lumMod val="85000"/>
                  <a:alpha val="0"/>
                </a:schemeClr>
              </a:gs>
            </a:gsLst>
            <a:lin ang="5400000" scaled="0"/>
          </a:gra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10318">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1000"/>
                                        <p:tgtEl>
                                          <p:spTgt spid="819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500"/>
                            </p:stCondLst>
                            <p:childTnLst>
                              <p:par>
                                <p:cTn id="22" presetID="49" presetClass="entr" presetSubtype="0" decel="100000" fill="hold" nodeType="afterEffect">
                                  <p:stCondLst>
                                    <p:cond delay="250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 calcmode="lin" valueType="num">
                                      <p:cBhvr>
                                        <p:cTn id="26" dur="500" fill="hold"/>
                                        <p:tgtEl>
                                          <p:spTgt spid="5"/>
                                        </p:tgtEl>
                                        <p:attrNameLst>
                                          <p:attrName>style.rotation</p:attrName>
                                        </p:attrNameLst>
                                      </p:cBhvr>
                                      <p:tavLst>
                                        <p:tav tm="0">
                                          <p:val>
                                            <p:fltVal val="360"/>
                                          </p:val>
                                        </p:tav>
                                        <p:tav tm="100000">
                                          <p:val>
                                            <p:fltVal val="0"/>
                                          </p:val>
                                        </p:tav>
                                      </p:tavLst>
                                    </p:anim>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6096000"/>
            <a:ext cx="2095317" cy="369332"/>
          </a:xfrm>
          <a:prstGeom prst="rect">
            <a:avLst/>
          </a:prstGeom>
          <a:noFill/>
          <a:effectLst/>
        </p:spPr>
        <p:txBody>
          <a:bodyPr wrap="none" rtlCol="0">
            <a:spAutoFit/>
          </a:bodyPr>
          <a:lstStyle/>
          <a:p>
            <a:r>
              <a:rPr lang="en-US" dirty="0" smtClean="0">
                <a:latin typeface="Trajan Pro" pitchFamily="18" charset="0"/>
                <a:cs typeface="Tahoma" pitchFamily="34" charset="0"/>
              </a:rPr>
              <a:t>Career Library</a:t>
            </a:r>
            <a:endParaRPr lang="en-US" dirty="0">
              <a:latin typeface="Trajan Pro" pitchFamily="18" charset="0"/>
              <a:cs typeface="Tahoma" pitchFamily="34" charset="0"/>
            </a:endParaRPr>
          </a:p>
        </p:txBody>
      </p:sp>
      <p:pic>
        <p:nvPicPr>
          <p:cNvPr id="5" name="Picture 2"/>
          <p:cNvPicPr>
            <a:picLocks noChangeAspect="1" noChangeArrowheads="1"/>
          </p:cNvPicPr>
          <p:nvPr/>
        </p:nvPicPr>
        <p:blipFill>
          <a:blip r:embed="rId4" cstate="email"/>
          <a:srcRect/>
          <a:stretch>
            <a:fillRect/>
          </a:stretch>
        </p:blipFill>
        <p:spPr bwMode="auto">
          <a:xfrm>
            <a:off x="228600" y="5925312"/>
            <a:ext cx="685800" cy="619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a:xfrm>
            <a:off x="0" y="6553200"/>
            <a:ext cx="9144000" cy="304800"/>
          </a:xfrm>
          <a:prstGeom prst="rect">
            <a:avLst/>
          </a:prstGeom>
          <a:gradFill>
            <a:gsLst>
              <a:gs pos="0">
                <a:schemeClr val="bg1">
                  <a:lumMod val="85000"/>
                  <a:alpha val="80000"/>
                </a:schemeClr>
              </a:gs>
              <a:gs pos="52000">
                <a:schemeClr val="bg1">
                  <a:lumMod val="85000"/>
                  <a:alpha val="0"/>
                </a:schemeClr>
              </a:gs>
            </a:gsLst>
            <a:lin ang="5400000" scaled="0"/>
          </a:gra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C:\Documents and Settings\Nicole\Desktop\IYJ Product tour\ebook_main.jpg"/>
          <p:cNvPicPr>
            <a:picLocks noChangeAspect="1" noChangeArrowheads="1"/>
          </p:cNvPicPr>
          <p:nvPr/>
        </p:nvPicPr>
        <p:blipFill>
          <a:blip r:embed="rId5" cstate="email"/>
          <a:srcRect/>
          <a:stretch>
            <a:fillRect/>
          </a:stretch>
        </p:blipFill>
        <p:spPr bwMode="auto">
          <a:xfrm>
            <a:off x="914400" y="533400"/>
            <a:ext cx="7452685" cy="5301784"/>
          </a:xfrm>
          <a:prstGeom prst="rect">
            <a:avLst/>
          </a:prstGeom>
          <a:noFill/>
        </p:spPr>
      </p:pic>
    </p:spTree>
    <p:custDataLst>
      <p:tags r:id="rId1"/>
    </p:custDataLst>
  </p:cSld>
  <p:clrMapOvr>
    <a:masterClrMapping/>
  </p:clrMapOvr>
  <p:transition advTm="977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FLASHSPRING_BG_AUDIO_DURATION_TAG" val="0.0000000"/>
  <p:tag name="GENSWF_OUTPUT_FILE_NAME" val="index"/>
  <p:tag name="ISPRING_UUID" val="{36ECA9EF-EEE2-420C-87C1-A6406FD9621F}"/>
  <p:tag name="ISPRING_RESOURCE_FOLDER" val="C:\Documents and Settings\Nicole\Desktop\IYJTour\index_1\"/>
  <p:tag name="ISPRING_RESOURCE_FOLDER_STATIC" val="C:\Documents and Settings\Nicole\Desktop\IYJTour\index_1\"/>
</p:tagLst>
</file>

<file path=ppt/tags/tag10.xml><?xml version="1.0" encoding="utf-8"?>
<p:tagLst xmlns:a="http://schemas.openxmlformats.org/drawingml/2006/main" xmlns:r="http://schemas.openxmlformats.org/officeDocument/2006/relationships" xmlns:p="http://schemas.openxmlformats.org/presentationml/2006/main">
  <p:tag name="GENSWF_ADVANCE_TIME" val="9.77"/>
  <p:tag name="ISPRING_SLIDE_INDENT_LEVEL" val="0"/>
  <p:tag name="ISPRING_CUSTOM_TIMING_USED" val="0"/>
  <p:tag name="ISPRING_AUDIO_BITRATE" val="56"/>
  <p:tag name="ISPRING_RESOURCE_AUDIO" val="89496094.wav"/>
  <p:tag name="ISPRING_AUDIO_FULL_PATH" val="C:\Documents and Settings\Nicole\Desktop\IYJTour\index_1\audio\89496094.wav"/>
  <p:tag name="ISPRING_AUDIO_RELATIVE_PATH" val="index_1\audio\89496094.wav"/>
  <p:tag name="ISPRING_PRESENTER_ID" val="None"/>
</p:tagLst>
</file>

<file path=ppt/tags/tag11.xml><?xml version="1.0" encoding="utf-8"?>
<p:tagLst xmlns:a="http://schemas.openxmlformats.org/drawingml/2006/main" xmlns:r="http://schemas.openxmlformats.org/officeDocument/2006/relationships" xmlns:p="http://schemas.openxmlformats.org/presentationml/2006/main">
  <p:tag name="ISPRING_AUDIO_BITRATE" val="0"/>
  <p:tag name="GENSWF_ADVANCE_TIME" val="14.30"/>
  <p:tag name="ISPRING_SLIDE_INDENT_LEVEL" val="0"/>
  <p:tag name="ISPRING_PRESENTER_ID" val="None"/>
  <p:tag name="ISPRING_CUSTOM_TIMING_USED" val="0"/>
</p:tagLst>
</file>

<file path=ppt/tags/tag12.xml><?xml version="1.0" encoding="utf-8"?>
<p:tagLst xmlns:a="http://schemas.openxmlformats.org/drawingml/2006/main" xmlns:r="http://schemas.openxmlformats.org/officeDocument/2006/relationships" xmlns:p="http://schemas.openxmlformats.org/presentationml/2006/main">
  <p:tag name="ISPRING_AUDIO_BITRATE" val="0"/>
  <p:tag name="GENSWF_ADVANCE_TIME" val="2.00"/>
  <p:tag name="ISPRING_SLIDE_INDENT_LEVEL" val="0"/>
  <p:tag name="ISPRING_PRESENTER_ID" val="None"/>
  <p:tag name="ISPRING_CUSTOM_TIMING_USED" val="0"/>
</p:tagLst>
</file>

<file path=ppt/tags/tag13.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ISPRING_AUDIO_BITRATE" val="56"/>
  <p:tag name="GENSWF_ADVANCE_TIME" val="6.61"/>
  <p:tag name="ISPRING_PRESENTER_ID" val="None"/>
  <p:tag name="ISPRING_RESOURCE_AUDIO" val="23928643.wav"/>
  <p:tag name="ISPRING_AUDIO_FULL_PATH" val="C:\Documents and Settings\Nicole\Desktop\IYJTour\index_1\audio\23928643.wav"/>
  <p:tag name="ISPRING_AUDIO_RELATIVE_PATH" val="index_1\audio\23928643.wav"/>
</p:tagLst>
</file>

<file path=ppt/tags/tag14.xml><?xml version="1.0" encoding="utf-8"?>
<p:tagLst xmlns:a="http://schemas.openxmlformats.org/drawingml/2006/main" xmlns:r="http://schemas.openxmlformats.org/officeDocument/2006/relationships" xmlns:p="http://schemas.openxmlformats.org/presentationml/2006/main">
  <p:tag name="GENSWF_ADVANCE_TIME" val="10.53"/>
  <p:tag name="ISPRING_SLIDE_INDENT_LEVEL" val="0"/>
  <p:tag name="ISPRING_CUSTOM_TIMING_USED" val="0"/>
  <p:tag name="ISPRING_RESOURCE_AUDIO" val="33963464.wav"/>
  <p:tag name="ISPRING_AUDIO_FULL_PATH" val="C:\Documents and Settings\Nicole\Desktop\IYJTour\index_1\audio\33963464.wav"/>
  <p:tag name="ISPRING_AUDIO_RELATIVE_PATH" val="index_1\audio\33963464.wav"/>
  <p:tag name="ISPRING_AUDIO_BITRATE" val="56"/>
  <p:tag name="ISPRING_PRESENTER_ID" val="None"/>
</p:tagLst>
</file>

<file path=ppt/tags/tag15.xml><?xml version="1.0" encoding="utf-8"?>
<p:tagLst xmlns:a="http://schemas.openxmlformats.org/drawingml/2006/main" xmlns:r="http://schemas.openxmlformats.org/officeDocument/2006/relationships" xmlns:p="http://schemas.openxmlformats.org/presentationml/2006/main">
  <p:tag name="ISPRING_AUDIO_BITRATE" val="0"/>
  <p:tag name="GENSWF_ADVANCE_TIME" val="2.00"/>
  <p:tag name="ISPRING_SLIDE_INDENT_LEVEL" val="0"/>
  <p:tag name="ISPRING_PRESENTER_ID" val="None"/>
  <p:tag name="ISPRING_CUSTOM_TIMING_USED" val="0"/>
</p:tagLst>
</file>

<file path=ppt/tags/tag1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ISPRING_AUDIO_BITRATE" val="56"/>
  <p:tag name="GENSWF_ADVANCE_TIME" val="22.02"/>
  <p:tag name="ISPRING_PRESENTER_ID" val="None"/>
  <p:tag name="ISPRING_RESOURCE_AUDIO" val="34147377.wav"/>
  <p:tag name="ISPRING_AUDIO_FULL_PATH" val="C:\Documents and Settings\Nicole\Desktop\IYJTour\index_1\audio\34147377.wav"/>
  <p:tag name="ISPRING_AUDIO_RELATIVE_PATH" val="index_1\audio\34147377.wav"/>
</p:tagLst>
</file>

<file path=ppt/tags/tag17.xml><?xml version="1.0" encoding="utf-8"?>
<p:tagLst xmlns:a="http://schemas.openxmlformats.org/drawingml/2006/main" xmlns:r="http://schemas.openxmlformats.org/officeDocument/2006/relationships" xmlns:p="http://schemas.openxmlformats.org/presentationml/2006/main">
  <p:tag name="GENSWF_ADVANCE_TIME" val="15.31"/>
  <p:tag name="ISPRING_SLIDE_INDENT_LEVEL" val="0"/>
  <p:tag name="ISPRING_CUSTOM_TIMING_USED" val="0"/>
  <p:tag name="ISPRING_RESOURCE_AUDIO" val="38611403.wav"/>
  <p:tag name="ISPRING_AUDIO_FULL_PATH" val="C:\Documents and Settings\Nicole\Desktop\IYJTour\index_1\audio\38611403.wav"/>
  <p:tag name="ISPRING_AUDIO_RELATIVE_PATH" val="index_1\audio\38611403.wav"/>
  <p:tag name="ISPRING_AUDIO_BITRATE" val="56"/>
  <p:tag name="ISPRING_PRESENTER_ID" val="None"/>
</p:tagLst>
</file>

<file path=ppt/tags/tag18.xml><?xml version="1.0" encoding="utf-8"?>
<p:tagLst xmlns:a="http://schemas.openxmlformats.org/drawingml/2006/main" xmlns:r="http://schemas.openxmlformats.org/officeDocument/2006/relationships" xmlns:p="http://schemas.openxmlformats.org/presentationml/2006/main">
  <p:tag name="ISPRING_AUDIO_BITRATE" val="0"/>
  <p:tag name="GENSWF_ADVANCE_TIME" val="2.00"/>
  <p:tag name="ISPRING_SLIDE_INDENT_LEVEL" val="0"/>
  <p:tag name="ISPRING_PRESENTER_ID" val="None"/>
  <p:tag name="ISPRING_CUSTOM_TIMING_USED" val="0"/>
</p:tagLst>
</file>

<file path=ppt/tags/tag19.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ISPRING_AUDIO_BITRATE" val="56"/>
  <p:tag name="GENSWF_ADVANCE_TIME" val="25.23"/>
  <p:tag name="ISPRING_PRESENTER_ID" val="None"/>
  <p:tag name="ISPRING_RESOURCE_AUDIO" val="42731136.wav"/>
  <p:tag name="ISPRING_AUDIO_FULL_PATH" val="C:\Documents and Settings\Nicole\Desktop\IYJTour\index_1\audio\42731136.wav"/>
  <p:tag name="ISPRING_AUDIO_RELATIVE_PATH" val="index_1\audio\42731136.wav"/>
</p:tagLst>
</file>

<file path=ppt/tags/tag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ISPRING_AUDIO_BITRATE" val="56"/>
  <p:tag name="ISPRING_PRESENTER_ID" val="None"/>
  <p:tag name="GENSWF_ADVANCE_TIME" val="5.56"/>
  <p:tag name="ISPRING_RESOURCE_AUDIO" val="89388193.wav"/>
  <p:tag name="ISPRING_AUDIO_FULL_PATH" val="C:\Documents and Settings\Nicole\Desktop\IYJTour\index_1\audio\89388193.wav"/>
  <p:tag name="ISPRING_AUDIO_RELATIVE_PATH" val="index_1\audio\89388193.wav"/>
</p:tagLst>
</file>

<file path=ppt/tags/tag20.xml><?xml version="1.0" encoding="utf-8"?>
<p:tagLst xmlns:a="http://schemas.openxmlformats.org/drawingml/2006/main" xmlns:r="http://schemas.openxmlformats.org/officeDocument/2006/relationships" xmlns:p="http://schemas.openxmlformats.org/presentationml/2006/main">
  <p:tag name="GENSWF_ADVANCE_TIME" val="5.38"/>
  <p:tag name="ISPRING_SLIDE_INDENT_LEVEL" val="0"/>
  <p:tag name="ISPRING_CUSTOM_TIMING_USED" val="0"/>
  <p:tag name="ISPRING_PRESENTER_ID" val="None"/>
  <p:tag name="ISPRING_AUDIO_BITRATE" val="0"/>
</p:tagLst>
</file>

<file path=ppt/tags/tag21.xml><?xml version="1.0" encoding="utf-8"?>
<p:tagLst xmlns:a="http://schemas.openxmlformats.org/drawingml/2006/main" xmlns:r="http://schemas.openxmlformats.org/officeDocument/2006/relationships" xmlns:p="http://schemas.openxmlformats.org/presentationml/2006/main">
  <p:tag name="ISPRING_AUDIO_BITRATE" val="0"/>
  <p:tag name="GENSWF_ADVANCE_TIME" val="2.00"/>
  <p:tag name="ISPRING_SLIDE_INDENT_LEVEL" val="0"/>
  <p:tag name="ISPRING_PRESENTER_ID" val="None"/>
  <p:tag name="ISPRING_CUSTOM_TIMING_USED" val="0"/>
</p:tagLst>
</file>

<file path=ppt/tags/tag22.xml><?xml version="1.0" encoding="utf-8"?>
<p:tagLst xmlns:a="http://schemas.openxmlformats.org/drawingml/2006/main" xmlns:r="http://schemas.openxmlformats.org/officeDocument/2006/relationships" xmlns:p="http://schemas.openxmlformats.org/presentationml/2006/main">
  <p:tag name="ISPRING_AUDIO_BITRATE" val="0"/>
  <p:tag name="ISPRING_SLIDE_INDENT_LEVEL" val="0"/>
  <p:tag name="ISPRING_PRESENTER_ID" val="None"/>
  <p:tag name="ISPRING_CUSTOM_TIMING_USED" val="0"/>
  <p:tag name="GENSWF_ADVANCE_TIME" val="38.00"/>
</p:tagLst>
</file>

<file path=ppt/tags/tag23.xml><?xml version="1.0" encoding="utf-8"?>
<p:tagLst xmlns:a="http://schemas.openxmlformats.org/drawingml/2006/main" xmlns:r="http://schemas.openxmlformats.org/officeDocument/2006/relationships" xmlns:p="http://schemas.openxmlformats.org/presentationml/2006/main">
  <p:tag name="ISPRING_AUDIO_BITRATE" val="0"/>
  <p:tag name="GENSWF_ADVANCE_TIME" val="2.00"/>
  <p:tag name="ISPRING_SLIDE_INDENT_LEVEL" val="0"/>
  <p:tag name="ISPRING_PRESENTER_ID" val="None"/>
  <p:tag name="ISPRING_CUSTOM_TIMING_USED" val="0"/>
</p:tagLst>
</file>

<file path=ppt/tags/tag2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ISPRING_AUDIO_BITRATE" val="56"/>
  <p:tag name="GENSWF_ADVANCE_TIME" val="7.18"/>
  <p:tag name="ISPRING_RESOURCE_AUDIO" val="18604040.wav"/>
  <p:tag name="ISPRING_AUDIO_FULL_PATH" val="C:\Documents and Settings\Nicole\Desktop\IYJTour\index_1\audio\18604040.wav"/>
  <p:tag name="ISPRING_AUDIO_RELATIVE_PATH" val="index_1\audio\18604040.wav"/>
  <p:tag name="ISPRING_PRESENTER_ID" val="None"/>
</p:tagLst>
</file>

<file path=ppt/tags/tag25.xml><?xml version="1.0" encoding="utf-8"?>
<p:tagLst xmlns:a="http://schemas.openxmlformats.org/drawingml/2006/main" xmlns:r="http://schemas.openxmlformats.org/officeDocument/2006/relationships" xmlns:p="http://schemas.openxmlformats.org/presentationml/2006/main">
  <p:tag name="GENSWF_ADVANCE_TIME" val="11.89"/>
  <p:tag name="ISPRING_SLIDE_INDENT_LEVEL" val="0"/>
  <p:tag name="ISPRING_CUSTOM_TIMING_USED" val="0"/>
  <p:tag name="ISPRING_RESOURCE_AUDIO" val="50085550.wav"/>
  <p:tag name="ISPRING_AUDIO_FULL_PATH" val="C:\Documents and Settings\Nicole\Desktop\IYJTour\index_1\audio\50085550.wav"/>
  <p:tag name="ISPRING_AUDIO_RELATIVE_PATH" val="index_1\audio\50085550.wav"/>
  <p:tag name="ISPRING_AUDIO_BITRATE" val="56"/>
  <p:tag name="ISPRING_PRESENTER_ID" val="None"/>
</p:tagLst>
</file>

<file path=ppt/tags/tag2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ISPRING_AUDIO_BITRATE" val="56"/>
  <p:tag name="ISPRING_PRESENTER_ID" val="None"/>
  <p:tag name="GENSWF_ADVANCE_TIME" val="11.81"/>
  <p:tag name="ISPRING_RESOURCE_AUDIO" val="83483872.wav"/>
  <p:tag name="ISPRING_AUDIO_FULL_PATH" val="C:\Documents and Settings\Nicole\Desktop\IYJTour\index_1\audio\83483872.wav"/>
  <p:tag name="ISPRING_AUDIO_RELATIVE_PATH" val="index_1\audio\83483872.wav"/>
</p:tagLst>
</file>

<file path=ppt/tags/tag27.xml><?xml version="1.0" encoding="utf-8"?>
<p:tagLst xmlns:a="http://schemas.openxmlformats.org/drawingml/2006/main" xmlns:r="http://schemas.openxmlformats.org/officeDocument/2006/relationships" xmlns:p="http://schemas.openxmlformats.org/presentationml/2006/main">
  <p:tag name="ISPRING_AUDIO_BITRATE" val="0"/>
  <p:tag name="ISPRING_SLIDE_INDENT_LEVEL" val="0"/>
  <p:tag name="ISPRING_PRESENTER_ID" val="None"/>
  <p:tag name="ISPRING_CUSTOM_TIMING_USED" val="0"/>
  <p:tag name="GENSWF_ADVANCE_TIME" val="9.00"/>
</p:tagLst>
</file>

<file path=ppt/tags/tag28.xml><?xml version="1.0" encoding="utf-8"?>
<p:tagLst xmlns:a="http://schemas.openxmlformats.org/drawingml/2006/main" xmlns:r="http://schemas.openxmlformats.org/officeDocument/2006/relationships" xmlns:p="http://schemas.openxmlformats.org/presentationml/2006/main">
  <p:tag name="ISPRING_AUDIO_BITRATE" val="0"/>
  <p:tag name="GENSWF_ADVANCE_TIME" val="2.00"/>
  <p:tag name="ISPRING_SLIDE_INDENT_LEVEL" val="0"/>
  <p:tag name="ISPRING_PRESENTER_ID" val="None"/>
  <p:tag name="ISPRING_CUSTOM_TIMING_USED" val="0"/>
</p:tagLst>
</file>

<file path=ppt/tags/tag29.xml><?xml version="1.0" encoding="utf-8"?>
<p:tagLst xmlns:a="http://schemas.openxmlformats.org/drawingml/2006/main" xmlns:r="http://schemas.openxmlformats.org/officeDocument/2006/relationships" xmlns:p="http://schemas.openxmlformats.org/presentationml/2006/main">
  <p:tag name="GENSWF_ADVANCE_TIME" val="7.55"/>
  <p:tag name="ISPRING_SLIDE_INDENT_LEVEL" val="0"/>
  <p:tag name="ISPRING_CUSTOM_TIMING_USED" val="0"/>
  <p:tag name="ISPRING_RESOURCE_AUDIO" val="12235059.wav"/>
  <p:tag name="ISPRING_AUDIO_FULL_PATH" val="C:\Documents and Settings\Nicole\Desktop\IYJTour\index_1\audio\12235059.wav"/>
  <p:tag name="ISPRING_AUDIO_RELATIVE_PATH" val="index_1\audio\12235059.wav"/>
  <p:tag name="ISPRING_AUDIO_BITRATE" val="56"/>
  <p:tag name="ISPRING_PRESENTER_ID" val="None"/>
</p:tagLst>
</file>

<file path=ppt/tags/tag3.xml><?xml version="1.0" encoding="utf-8"?>
<p:tagLst xmlns:a="http://schemas.openxmlformats.org/drawingml/2006/main" xmlns:r="http://schemas.openxmlformats.org/officeDocument/2006/relationships" xmlns:p="http://schemas.openxmlformats.org/presentationml/2006/main">
  <p:tag name="GENSWF_ADVANCE_TIME" val="14.71"/>
  <p:tag name="ISPRING_SLIDE_INDENT_LEVEL" val="0"/>
  <p:tag name="ISPRING_PRESENTER_ID" val="None"/>
  <p:tag name="ISPRING_CUSTOM_TIMING_USED" val="0"/>
  <p:tag name="ISPRING_RESOURCE_AUDIO" val="92964229.wav"/>
  <p:tag name="ISPRING_AUDIO_FULL_PATH" val="C:\Documents and Settings\Nicole\Desktop\IYJTour\index_1\audio\92964229.wav"/>
  <p:tag name="ISPRING_AUDIO_RELATIVE_PATH" val="index_1\audio\92964229.wav"/>
  <p:tag name="ISPRING_AUDIO_BITRATE" val="56"/>
</p:tagLst>
</file>

<file path=ppt/tags/tag30.xml><?xml version="1.0" encoding="utf-8"?>
<p:tagLst xmlns:a="http://schemas.openxmlformats.org/drawingml/2006/main" xmlns:r="http://schemas.openxmlformats.org/officeDocument/2006/relationships" xmlns:p="http://schemas.openxmlformats.org/presentationml/2006/main">
  <p:tag name="ISPRING_SLIDE_INDENT_LEVEL" val="0"/>
  <p:tag name="ISPRING_PRESENTER_ID" val="None"/>
  <p:tag name="ISPRING_CUSTOM_TIMING_USED" val="0"/>
  <p:tag name="ISPRING_AUDIO_BITRATE" val="0"/>
  <p:tag name="GENSWF_ADVANCE_TIME" val="19.00"/>
</p:tagLst>
</file>

<file path=ppt/tags/tag31.xml><?xml version="1.0" encoding="utf-8"?>
<p:tagLst xmlns:a="http://schemas.openxmlformats.org/drawingml/2006/main" xmlns:r="http://schemas.openxmlformats.org/officeDocument/2006/relationships" xmlns:p="http://schemas.openxmlformats.org/presentationml/2006/main">
  <p:tag name="GENSWF_ADVANCE_TIME" val="5.83"/>
  <p:tag name="ISPRING_SLIDE_INDENT_LEVEL" val="0"/>
  <p:tag name="ISPRING_CUSTOM_TIMING_USED" val="0"/>
  <p:tag name="ISPRING_RESOURCE_AUDIO" val="40429116.wav"/>
  <p:tag name="ISPRING_AUDIO_FULL_PATH" val="C:\Documents and Settings\Nicole\Desktop\IYJTour\index_1\audio\40429116.wav"/>
  <p:tag name="ISPRING_AUDIO_RELATIVE_PATH" val="index_1\audio\40429116.wav"/>
  <p:tag name="ISPRING_AUDIO_BITRATE" val="56"/>
  <p:tag name="ISPRING_PRESENTER_ID" val="None"/>
</p:tagLst>
</file>

<file path=ppt/tags/tag4.xml><?xml version="1.0" encoding="utf-8"?>
<p:tagLst xmlns:a="http://schemas.openxmlformats.org/drawingml/2006/main" xmlns:r="http://schemas.openxmlformats.org/officeDocument/2006/relationships" xmlns:p="http://schemas.openxmlformats.org/presentationml/2006/main">
  <p:tag name="ISPRING_SLIDE_INDENT_LEVEL" val="0"/>
  <p:tag name="ISPRING_PRESENTER_ID" val="None"/>
  <p:tag name="ISPRING_CUSTOM_TIMING_USED" val="0"/>
  <p:tag name="ISPRING_AUDIO_BITRATE" val="0"/>
  <p:tag name="GENSWF_ADVANCE_TIME" val="11.00"/>
</p:tagLst>
</file>

<file path=ppt/tags/tag5.xml><?xml version="1.0" encoding="utf-8"?>
<p:tagLst xmlns:a="http://schemas.openxmlformats.org/drawingml/2006/main" xmlns:r="http://schemas.openxmlformats.org/officeDocument/2006/relationships" xmlns:p="http://schemas.openxmlformats.org/presentationml/2006/main">
  <p:tag name="ISPRING_AUDIO_BITRATE" val="0"/>
  <p:tag name="GENSWF_ADVANCE_TIME" val="2.00"/>
  <p:tag name="ISPRING_SLIDE_INDENT_LEVEL" val="0"/>
  <p:tag name="ISPRING_PRESENTER_ID" val="None"/>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ISPRING_SLIDE_INDENT_LEVEL" val="0"/>
  <p:tag name="ISPRING_PRESENTER_ID" val="None"/>
  <p:tag name="ISPRING_CUSTOM_TIMING_USED" val="0"/>
  <p:tag name="ISPRING_AUDIO_BITRATE" val="56"/>
  <p:tag name="GENSWF_ADVANCE_TIME" val="10.03"/>
  <p:tag name="ISPRING_RESOURCE_AUDIO" val="47368792.wav"/>
  <p:tag name="ISPRING_AUDIO_FULL_PATH" val="C:\Documents and Settings\Nicole\Desktop\IYJTour\index_1\audio\47368792.wav"/>
  <p:tag name="ISPRING_AUDIO_RELATIVE_PATH" val="index_1\audio\47368792.wav"/>
</p:tagLst>
</file>

<file path=ppt/tags/tag7.xml><?xml version="1.0" encoding="utf-8"?>
<p:tagLst xmlns:a="http://schemas.openxmlformats.org/drawingml/2006/main" xmlns:r="http://schemas.openxmlformats.org/officeDocument/2006/relationships" xmlns:p="http://schemas.openxmlformats.org/presentationml/2006/main">
  <p:tag name="ISPRING_AUDIO_BITRATE" val="0"/>
  <p:tag name="GENSWF_ADVANCE_TIME" val="6.00"/>
  <p:tag name="ISPRING_SLIDE_INDENT_LEVEL" val="0"/>
  <p:tag name="ISPRING_PRESENTER_ID" val="None"/>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ISPRING_AUDIO_BITRATE" val="0"/>
  <p:tag name="GENSWF_ADVANCE_TIME" val="2.00"/>
  <p:tag name="ISPRING_SLIDE_INDENT_LEVEL" val="0"/>
  <p:tag name="ISPRING_PRESENTER_ID" val="None"/>
  <p:tag name="ISPRING_CUSTOM_TIMING_USED" val="0"/>
</p:tagLst>
</file>

<file path=ppt/tags/tag9.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ISPRING_AUDIO_BITRATE" val="56"/>
  <p:tag name="ISPRING_PRESENTER_ID" val="None"/>
  <p:tag name="GENSWF_ADVANCE_TIME" val="10.32"/>
  <p:tag name="ISPRING_RESOURCE_AUDIO" val="75804256.wav"/>
  <p:tag name="ISPRING_AUDIO_FULL_PATH" val="C:\Documents and Settings\Nicole\Desktop\IYJTour\index_1\audio\75804256.wav"/>
  <p:tag name="ISPRING_AUDIO_RELATIVE_PATH" val="index_1\audio\75804256.wav"/>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alpha val="15000"/>
          </a:schemeClr>
        </a:solidFill>
        <a:ln w="25400" cap="rnd">
          <a:solidFill>
            <a:srgbClr val="C00000"/>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7918</TotalTime>
  <Words>1097</Words>
  <Application>Microsoft Office PowerPoint</Application>
  <PresentationFormat>On-screen Show (4:3)</PresentationFormat>
  <Paragraphs>97</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 Nicole Lung</dc:creator>
  <cp:lastModifiedBy> Nicole Lung</cp:lastModifiedBy>
  <cp:revision>465</cp:revision>
  <dcterms:created xsi:type="dcterms:W3CDTF">2010-02-09T03:33:20Z</dcterms:created>
  <dcterms:modified xsi:type="dcterms:W3CDTF">2010-03-24T06:59:24Z</dcterms:modified>
</cp:coreProperties>
</file>