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D047FF-84A3-4204-8BCF-425E590D6D06}" type="datetimeFigureOut">
              <a:rPr lang="es-MX" smtClean="0"/>
              <a:t>16/04/2020</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7463321F-9E19-43F1-B42A-C55BD87AC977}"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564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D047FF-84A3-4204-8BCF-425E590D6D06}" type="datetimeFigureOut">
              <a:rPr lang="es-MX" smtClean="0"/>
              <a:t>16/04/2020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463321F-9E19-43F1-B42A-C55BD87AC977}"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39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D047FF-84A3-4204-8BCF-425E590D6D06}" type="datetimeFigureOut">
              <a:rPr lang="es-MX" smtClean="0"/>
              <a:t>16/04/2020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463321F-9E19-43F1-B42A-C55BD87AC977}"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401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D047FF-84A3-4204-8BCF-425E590D6D06}" type="datetimeFigureOut">
              <a:rPr lang="es-MX" smtClean="0"/>
              <a:t>16/04/2020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463321F-9E19-43F1-B42A-C55BD87AC977}"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95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D047FF-84A3-4204-8BCF-425E590D6D06}" type="datetimeFigureOut">
              <a:rPr lang="es-MX" smtClean="0"/>
              <a:t>16/04/2020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463321F-9E19-43F1-B42A-C55BD87AC977}"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600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7D047FF-84A3-4204-8BCF-425E590D6D06}" type="datetimeFigureOut">
              <a:rPr lang="es-MX" smtClean="0"/>
              <a:t>16/04/2020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463321F-9E19-43F1-B42A-C55BD87AC977}"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0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7D047FF-84A3-4204-8BCF-425E590D6D06}" type="datetimeFigureOut">
              <a:rPr lang="es-MX" smtClean="0"/>
              <a:t>16/04/2020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463321F-9E19-43F1-B42A-C55BD87AC977}"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7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7D047FF-84A3-4204-8BCF-425E590D6D06}" type="datetimeFigureOut">
              <a:rPr lang="es-MX" smtClean="0"/>
              <a:t>16/04/2020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463321F-9E19-43F1-B42A-C55BD87AC977}"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353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047FF-84A3-4204-8BCF-425E590D6D06}" type="datetimeFigureOut">
              <a:rPr lang="es-MX" smtClean="0"/>
              <a:t>16/04/2020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463321F-9E19-43F1-B42A-C55BD87AC977}" type="slidenum">
              <a:rPr lang="es-MX" smtClean="0"/>
              <a:t>‹Nº›</a:t>
            </a:fld>
            <a:endParaRPr lang="es-MX"/>
          </a:p>
        </p:txBody>
      </p:sp>
    </p:spTree>
    <p:extLst>
      <p:ext uri="{BB962C8B-B14F-4D97-AF65-F5344CB8AC3E}">
        <p14:creationId xmlns:p14="http://schemas.microsoft.com/office/powerpoint/2010/main" val="42121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7D047FF-84A3-4204-8BCF-425E590D6D06}" type="datetimeFigureOut">
              <a:rPr lang="es-MX" smtClean="0"/>
              <a:t>16/04/2020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463321F-9E19-43F1-B42A-C55BD87AC977}"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562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D047FF-84A3-4204-8BCF-425E590D6D06}" type="datetimeFigureOut">
              <a:rPr lang="es-MX" smtClean="0"/>
              <a:t>16/04/2020</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7463321F-9E19-43F1-B42A-C55BD87AC977}"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52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D047FF-84A3-4204-8BCF-425E590D6D06}" type="datetimeFigureOut">
              <a:rPr lang="es-MX" smtClean="0"/>
              <a:t>16/04/2020</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463321F-9E19-43F1-B42A-C55BD87AC977}"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839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D5F0D-1BAD-43DB-91CC-917817B183D4}"/>
              </a:ext>
            </a:extLst>
          </p:cNvPr>
          <p:cNvSpPr>
            <a:spLocks noGrp="1"/>
          </p:cNvSpPr>
          <p:nvPr>
            <p:ph type="ctrTitle"/>
          </p:nvPr>
        </p:nvSpPr>
        <p:spPr/>
        <p:txBody>
          <a:bodyPr>
            <a:normAutofit fontScale="90000"/>
          </a:bodyPr>
          <a:lstStyle/>
          <a:p>
            <a:r>
              <a:rPr lang="en-US" dirty="0"/>
              <a:t>Mexico City neighborhood analysis for housing developing.</a:t>
            </a:r>
            <a:r>
              <a:rPr lang="en-US" b="1" dirty="0"/>
              <a:t> </a:t>
            </a:r>
            <a:endParaRPr lang="es-MX" dirty="0"/>
          </a:p>
        </p:txBody>
      </p:sp>
      <p:sp>
        <p:nvSpPr>
          <p:cNvPr id="3" name="Subtítulo 2">
            <a:extLst>
              <a:ext uri="{FF2B5EF4-FFF2-40B4-BE49-F238E27FC236}">
                <a16:creationId xmlns:a16="http://schemas.microsoft.com/office/drawing/2014/main" id="{07E05063-CF18-42DD-A3CF-95D0EC7D825C}"/>
              </a:ext>
            </a:extLst>
          </p:cNvPr>
          <p:cNvSpPr>
            <a:spLocks noGrp="1"/>
          </p:cNvSpPr>
          <p:nvPr>
            <p:ph type="subTitle" idx="1"/>
          </p:nvPr>
        </p:nvSpPr>
        <p:spPr/>
        <p:txBody>
          <a:bodyPr/>
          <a:lstStyle/>
          <a:p>
            <a:r>
              <a:rPr lang="es-MX" dirty="0" err="1"/>
              <a:t>Submitted</a:t>
            </a:r>
            <a:r>
              <a:rPr lang="es-MX" dirty="0"/>
              <a:t> </a:t>
            </a:r>
            <a:r>
              <a:rPr lang="es-MX" dirty="0" err="1"/>
              <a:t>by</a:t>
            </a:r>
            <a:r>
              <a:rPr lang="es-MX" dirty="0"/>
              <a:t>: Adrian rosales </a:t>
            </a:r>
          </a:p>
        </p:txBody>
      </p:sp>
    </p:spTree>
    <p:extLst>
      <p:ext uri="{BB962C8B-B14F-4D97-AF65-F5344CB8AC3E}">
        <p14:creationId xmlns:p14="http://schemas.microsoft.com/office/powerpoint/2010/main" val="69673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1A5E754-1465-4F6F-BE53-75170CE44B18}"/>
              </a:ext>
            </a:extLst>
          </p:cNvPr>
          <p:cNvSpPr>
            <a:spLocks noGrp="1"/>
          </p:cNvSpPr>
          <p:nvPr>
            <p:ph idx="1"/>
          </p:nvPr>
        </p:nvSpPr>
        <p:spPr>
          <a:xfrm>
            <a:off x="1036949" y="876694"/>
            <a:ext cx="10017906" cy="4589652"/>
          </a:xfrm>
        </p:spPr>
        <p:txBody>
          <a:bodyPr/>
          <a:lstStyle/>
          <a:p>
            <a:pPr marL="0" indent="0">
              <a:buNone/>
            </a:pPr>
            <a:r>
              <a:rPr lang="en-US" b="1" dirty="0"/>
              <a:t>Business Case: </a:t>
            </a:r>
            <a:r>
              <a:rPr lang="en-US" dirty="0"/>
              <a:t>Find suitable place for construction companies to establish new housing developments. </a:t>
            </a:r>
            <a:endParaRPr lang="es-MX" dirty="0"/>
          </a:p>
          <a:p>
            <a:pPr marL="0" indent="0">
              <a:buNone/>
            </a:pPr>
            <a:r>
              <a:rPr lang="en-US" b="1" dirty="0"/>
              <a:t>Summary</a:t>
            </a:r>
            <a:endParaRPr lang="es-MX" dirty="0"/>
          </a:p>
          <a:p>
            <a:r>
              <a:rPr lang="en-US" dirty="0"/>
              <a:t>Mexico City is an enormous urban agglomeration which has a severe problem of overpopulation concentrated in few areas, construction companies are always looking for new land to develop new housing developments.</a:t>
            </a:r>
            <a:endParaRPr lang="es-MX" dirty="0"/>
          </a:p>
          <a:p>
            <a:pPr marL="0" indent="0">
              <a:buNone/>
            </a:pPr>
            <a:r>
              <a:rPr lang="en-US" b="1" dirty="0"/>
              <a:t>Strategy: </a:t>
            </a:r>
            <a:endParaRPr lang="es-MX" dirty="0"/>
          </a:p>
          <a:p>
            <a:r>
              <a:rPr lang="en-US" dirty="0"/>
              <a:t>On this project we will be using clustering to determine which areas are suitable for new housing developments based on the amount and type of venues that each of them has</a:t>
            </a:r>
            <a:endParaRPr lang="es-MX" dirty="0"/>
          </a:p>
        </p:txBody>
      </p:sp>
    </p:spTree>
    <p:extLst>
      <p:ext uri="{BB962C8B-B14F-4D97-AF65-F5344CB8AC3E}">
        <p14:creationId xmlns:p14="http://schemas.microsoft.com/office/powerpoint/2010/main" val="396552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582D3-C855-4759-A9BD-3224EFB38146}"/>
              </a:ext>
            </a:extLst>
          </p:cNvPr>
          <p:cNvSpPr>
            <a:spLocks noGrp="1"/>
          </p:cNvSpPr>
          <p:nvPr>
            <p:ph type="title"/>
          </p:nvPr>
        </p:nvSpPr>
        <p:spPr>
          <a:xfrm>
            <a:off x="1093360" y="342420"/>
            <a:ext cx="9603275" cy="1049235"/>
          </a:xfrm>
        </p:spPr>
        <p:txBody>
          <a:bodyPr/>
          <a:lstStyle/>
          <a:p>
            <a:r>
              <a:rPr lang="es-MX" dirty="0"/>
              <a:t>Data</a:t>
            </a:r>
          </a:p>
        </p:txBody>
      </p:sp>
      <p:sp>
        <p:nvSpPr>
          <p:cNvPr id="3" name="Marcador de contenido 2">
            <a:extLst>
              <a:ext uri="{FF2B5EF4-FFF2-40B4-BE49-F238E27FC236}">
                <a16:creationId xmlns:a16="http://schemas.microsoft.com/office/drawing/2014/main" id="{8CC37E0D-E80D-4642-A0C2-6B1FBF330DB4}"/>
              </a:ext>
            </a:extLst>
          </p:cNvPr>
          <p:cNvSpPr>
            <a:spLocks noGrp="1"/>
          </p:cNvSpPr>
          <p:nvPr>
            <p:ph idx="1"/>
          </p:nvPr>
        </p:nvSpPr>
        <p:spPr>
          <a:xfrm>
            <a:off x="744718" y="895547"/>
            <a:ext cx="10272429" cy="4485958"/>
          </a:xfrm>
        </p:spPr>
        <p:txBody>
          <a:bodyPr>
            <a:normAutofit fontScale="92500" lnSpcReduction="20000"/>
          </a:bodyPr>
          <a:lstStyle/>
          <a:p>
            <a:pPr marL="0" indent="0">
              <a:buNone/>
            </a:pPr>
            <a:endParaRPr lang="es-MX" dirty="0"/>
          </a:p>
          <a:p>
            <a:pPr marL="0" indent="0">
              <a:buNone/>
            </a:pPr>
            <a:r>
              <a:rPr lang="en-US" b="1" dirty="0"/>
              <a:t>Requirements </a:t>
            </a:r>
            <a:endParaRPr lang="es-MX" dirty="0"/>
          </a:p>
          <a:p>
            <a:pPr lvl="0"/>
            <a:r>
              <a:rPr lang="en-US" dirty="0"/>
              <a:t>List of neighborhoods in Mexico City (CDMX) and their coordinates location. </a:t>
            </a:r>
            <a:endParaRPr lang="es-MX" dirty="0"/>
          </a:p>
          <a:p>
            <a:pPr lvl="0"/>
            <a:r>
              <a:rPr lang="en-US" dirty="0"/>
              <a:t>List of venues for a specific neighborhood area. </a:t>
            </a:r>
            <a:endParaRPr lang="es-MX" dirty="0"/>
          </a:p>
          <a:p>
            <a:pPr marL="0" indent="0">
              <a:buNone/>
            </a:pPr>
            <a:r>
              <a:rPr lang="en-US" b="1" dirty="0"/>
              <a:t>Data sources, processing and tools used</a:t>
            </a:r>
            <a:endParaRPr lang="es-MX" dirty="0"/>
          </a:p>
          <a:p>
            <a:pPr lvl="0"/>
            <a:r>
              <a:rPr lang="en-US" dirty="0"/>
              <a:t>To obtain the list of neighborhoods, we will be using a dataset from the local government which are free and public.</a:t>
            </a:r>
          </a:p>
          <a:p>
            <a:pPr lvl="0"/>
            <a:r>
              <a:rPr lang="en-US" dirty="0"/>
              <a:t>To </a:t>
            </a:r>
            <a:r>
              <a:rPr lang="en-US" dirty="0" err="1"/>
              <a:t>proccess</a:t>
            </a:r>
            <a:r>
              <a:rPr lang="en-US" dirty="0"/>
              <a:t> the dataset we will need to use Foursquare API and get venues near 1 km around the neighborhoods, the top ten of venues categories, transform into one hot encoding and merge them with the previous dataset. </a:t>
            </a:r>
            <a:endParaRPr lang="es-MX" dirty="0"/>
          </a:p>
          <a:p>
            <a:pPr lvl="0"/>
            <a:r>
              <a:rPr lang="en-US" dirty="0"/>
              <a:t>There are 1,812 neighborhoods in CDMX, we will add a column to count the total number of venues for each neighborhood. </a:t>
            </a:r>
            <a:endParaRPr lang="es-MX" dirty="0"/>
          </a:p>
          <a:p>
            <a:pPr marL="0" indent="0">
              <a:buNone/>
            </a:pPr>
            <a:endParaRPr lang="es-MX" dirty="0"/>
          </a:p>
        </p:txBody>
      </p:sp>
    </p:spTree>
    <p:extLst>
      <p:ext uri="{BB962C8B-B14F-4D97-AF65-F5344CB8AC3E}">
        <p14:creationId xmlns:p14="http://schemas.microsoft.com/office/powerpoint/2010/main" val="2337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0B2FA-5DB2-4957-B6D1-63605DD5D41E}"/>
              </a:ext>
            </a:extLst>
          </p:cNvPr>
          <p:cNvSpPr>
            <a:spLocks noGrp="1"/>
          </p:cNvSpPr>
          <p:nvPr>
            <p:ph type="title"/>
          </p:nvPr>
        </p:nvSpPr>
        <p:spPr>
          <a:xfrm>
            <a:off x="1451578" y="182350"/>
            <a:ext cx="9603275" cy="1049235"/>
          </a:xfrm>
        </p:spPr>
        <p:txBody>
          <a:bodyPr/>
          <a:lstStyle/>
          <a:p>
            <a:r>
              <a:rPr lang="es-MX" dirty="0" err="1"/>
              <a:t>Map</a:t>
            </a:r>
            <a:r>
              <a:rPr lang="es-MX" dirty="0"/>
              <a:t> </a:t>
            </a:r>
            <a:r>
              <a:rPr lang="es-MX" dirty="0" err="1"/>
              <a:t>of</a:t>
            </a:r>
            <a:r>
              <a:rPr lang="es-MX" dirty="0"/>
              <a:t> </a:t>
            </a:r>
            <a:r>
              <a:rPr lang="es-MX" dirty="0" err="1"/>
              <a:t>mexico</a:t>
            </a:r>
            <a:r>
              <a:rPr lang="es-MX" dirty="0"/>
              <a:t> </a:t>
            </a:r>
            <a:r>
              <a:rPr lang="es-MX" dirty="0" err="1"/>
              <a:t>city</a:t>
            </a:r>
            <a:r>
              <a:rPr lang="es-MX" dirty="0"/>
              <a:t> </a:t>
            </a:r>
            <a:r>
              <a:rPr lang="es-MX" dirty="0" err="1"/>
              <a:t>without</a:t>
            </a:r>
            <a:r>
              <a:rPr lang="es-MX" dirty="0"/>
              <a:t> </a:t>
            </a:r>
            <a:r>
              <a:rPr lang="es-MX" dirty="0" err="1"/>
              <a:t>clustering</a:t>
            </a:r>
            <a:r>
              <a:rPr lang="es-MX" dirty="0"/>
              <a:t> </a:t>
            </a:r>
          </a:p>
        </p:txBody>
      </p:sp>
      <p:pic>
        <p:nvPicPr>
          <p:cNvPr id="4" name="Imagen 3">
            <a:extLst>
              <a:ext uri="{FF2B5EF4-FFF2-40B4-BE49-F238E27FC236}">
                <a16:creationId xmlns:a16="http://schemas.microsoft.com/office/drawing/2014/main" id="{DDC9BA24-067D-4DE4-8994-707ADB6ED2A4}"/>
              </a:ext>
            </a:extLst>
          </p:cNvPr>
          <p:cNvPicPr/>
          <p:nvPr/>
        </p:nvPicPr>
        <p:blipFill rotWithShape="1">
          <a:blip r:embed="rId2"/>
          <a:srcRect l="7963" r="2376" b="2150"/>
          <a:stretch/>
        </p:blipFill>
        <p:spPr>
          <a:xfrm>
            <a:off x="953678" y="848413"/>
            <a:ext cx="10019122" cy="5147034"/>
          </a:xfrm>
          <a:prstGeom prst="rect">
            <a:avLst/>
          </a:prstGeom>
        </p:spPr>
      </p:pic>
    </p:spTree>
    <p:extLst>
      <p:ext uri="{BB962C8B-B14F-4D97-AF65-F5344CB8AC3E}">
        <p14:creationId xmlns:p14="http://schemas.microsoft.com/office/powerpoint/2010/main" val="339373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25D0C-9014-4BD4-B0F7-124541DA927D}"/>
              </a:ext>
            </a:extLst>
          </p:cNvPr>
          <p:cNvSpPr>
            <a:spLocks noGrp="1"/>
          </p:cNvSpPr>
          <p:nvPr>
            <p:ph type="title"/>
          </p:nvPr>
        </p:nvSpPr>
        <p:spPr>
          <a:xfrm>
            <a:off x="1451578" y="493434"/>
            <a:ext cx="9603275" cy="1049235"/>
          </a:xfrm>
        </p:spPr>
        <p:txBody>
          <a:bodyPr/>
          <a:lstStyle/>
          <a:p>
            <a:r>
              <a:rPr lang="es-MX" dirty="0" err="1"/>
              <a:t>Clustered</a:t>
            </a:r>
            <a:r>
              <a:rPr lang="es-MX" dirty="0"/>
              <a:t> </a:t>
            </a:r>
            <a:r>
              <a:rPr lang="es-MX" dirty="0" err="1"/>
              <a:t>map</a:t>
            </a:r>
            <a:endParaRPr lang="es-MX" dirty="0"/>
          </a:p>
        </p:txBody>
      </p:sp>
      <p:pic>
        <p:nvPicPr>
          <p:cNvPr id="5" name="Imagen 4">
            <a:extLst>
              <a:ext uri="{FF2B5EF4-FFF2-40B4-BE49-F238E27FC236}">
                <a16:creationId xmlns:a16="http://schemas.microsoft.com/office/drawing/2014/main" id="{6649F130-971F-4FC9-BD49-F81DEBF759AB}"/>
              </a:ext>
            </a:extLst>
          </p:cNvPr>
          <p:cNvPicPr/>
          <p:nvPr/>
        </p:nvPicPr>
        <p:blipFill>
          <a:blip r:embed="rId2"/>
          <a:stretch>
            <a:fillRect/>
          </a:stretch>
        </p:blipFill>
        <p:spPr>
          <a:xfrm>
            <a:off x="1137148" y="1102936"/>
            <a:ext cx="9675396" cy="4901938"/>
          </a:xfrm>
          <a:prstGeom prst="rect">
            <a:avLst/>
          </a:prstGeom>
        </p:spPr>
      </p:pic>
      <p:sp>
        <p:nvSpPr>
          <p:cNvPr id="6" name="Rectángulo 5">
            <a:extLst>
              <a:ext uri="{FF2B5EF4-FFF2-40B4-BE49-F238E27FC236}">
                <a16:creationId xmlns:a16="http://schemas.microsoft.com/office/drawing/2014/main" id="{7F9D7407-B07F-4987-8621-7CD66068136D}"/>
              </a:ext>
            </a:extLst>
          </p:cNvPr>
          <p:cNvSpPr/>
          <p:nvPr/>
        </p:nvSpPr>
        <p:spPr>
          <a:xfrm>
            <a:off x="6253215" y="0"/>
            <a:ext cx="6096000" cy="1171988"/>
          </a:xfrm>
          <a:prstGeom prst="rect">
            <a:avLst/>
          </a:prstGeom>
        </p:spPr>
        <p:txBody>
          <a:bodyPr>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Purple = Cluster Label ‘0’ </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Green = Cluster Label ‘1’</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Red = Cluster Label ‘2’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292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6CDD8-B776-473B-96A1-2118B6EE3648}"/>
              </a:ext>
            </a:extLst>
          </p:cNvPr>
          <p:cNvSpPr>
            <a:spLocks noGrp="1"/>
          </p:cNvSpPr>
          <p:nvPr>
            <p:ph type="title"/>
          </p:nvPr>
        </p:nvSpPr>
        <p:spPr/>
        <p:txBody>
          <a:bodyPr/>
          <a:lstStyle/>
          <a:p>
            <a:r>
              <a:rPr lang="es-MX" dirty="0" err="1"/>
              <a:t>Discussion</a:t>
            </a:r>
            <a:endParaRPr lang="es-MX" dirty="0"/>
          </a:p>
        </p:txBody>
      </p:sp>
      <p:sp>
        <p:nvSpPr>
          <p:cNvPr id="3" name="Marcador de contenido 2">
            <a:extLst>
              <a:ext uri="{FF2B5EF4-FFF2-40B4-BE49-F238E27FC236}">
                <a16:creationId xmlns:a16="http://schemas.microsoft.com/office/drawing/2014/main" id="{B38FCEC9-4422-4722-8B21-A13C338BFAD5}"/>
              </a:ext>
            </a:extLst>
          </p:cNvPr>
          <p:cNvSpPr>
            <a:spLocks noGrp="1"/>
          </p:cNvSpPr>
          <p:nvPr>
            <p:ph idx="1"/>
          </p:nvPr>
        </p:nvSpPr>
        <p:spPr/>
        <p:txBody>
          <a:bodyPr>
            <a:normAutofit/>
          </a:bodyPr>
          <a:lstStyle/>
          <a:p>
            <a:pPr algn="just"/>
            <a:r>
              <a:rPr lang="en-US" dirty="0"/>
              <a:t>As we may observe there are 3 different types of neighborhoods, the ones that are close to the borders are colored with red, it is obvious that those areas are cheaper lands and have limited number of venues. But the interesting thing occurs analyzing ‘0’ (purple areas) and ‘1’ (green areas) labels, having the background of living in this city and observing some of the pop well know neighborhoods  labeled with 0 and 1, the 0’s are for neighborhoods that has certain commodities but are not crowded, this includes exclusive zones for the richest people. Areas labeled with ‘1’ are populated zones which has lot of offices buildings and venues. </a:t>
            </a:r>
            <a:endParaRPr lang="es-MX" dirty="0"/>
          </a:p>
          <a:p>
            <a:endParaRPr lang="es-MX" dirty="0"/>
          </a:p>
        </p:txBody>
      </p:sp>
    </p:spTree>
    <p:extLst>
      <p:ext uri="{BB962C8B-B14F-4D97-AF65-F5344CB8AC3E}">
        <p14:creationId xmlns:p14="http://schemas.microsoft.com/office/powerpoint/2010/main" val="228557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74CF6-E0DC-4750-B34D-6E0EF388DDAB}"/>
              </a:ext>
            </a:extLst>
          </p:cNvPr>
          <p:cNvSpPr>
            <a:spLocks noGrp="1"/>
          </p:cNvSpPr>
          <p:nvPr>
            <p:ph type="title"/>
          </p:nvPr>
        </p:nvSpPr>
        <p:spPr/>
        <p:txBody>
          <a:bodyPr/>
          <a:lstStyle/>
          <a:p>
            <a:r>
              <a:rPr lang="es-MX" dirty="0" err="1"/>
              <a:t>Conclusion</a:t>
            </a:r>
            <a:endParaRPr lang="es-MX" dirty="0"/>
          </a:p>
        </p:txBody>
      </p:sp>
      <p:sp>
        <p:nvSpPr>
          <p:cNvPr id="3" name="Marcador de contenido 2">
            <a:extLst>
              <a:ext uri="{FF2B5EF4-FFF2-40B4-BE49-F238E27FC236}">
                <a16:creationId xmlns:a16="http://schemas.microsoft.com/office/drawing/2014/main" id="{8C166A8A-3691-4F87-9223-C69E7CC4EF37}"/>
              </a:ext>
            </a:extLst>
          </p:cNvPr>
          <p:cNvSpPr>
            <a:spLocks noGrp="1"/>
          </p:cNvSpPr>
          <p:nvPr>
            <p:ph idx="1"/>
          </p:nvPr>
        </p:nvSpPr>
        <p:spPr/>
        <p:txBody>
          <a:bodyPr/>
          <a:lstStyle/>
          <a:p>
            <a:pPr marL="0" indent="0" algn="just">
              <a:buNone/>
            </a:pPr>
            <a:r>
              <a:rPr lang="en-US" dirty="0"/>
              <a:t>It is obvious that if a construction company is looking for cheaper lands they need to locate their buildings into a red zone, but if a company wants to make better profits it needs to concentrate its effort in locate areas in green and red zones, the purple zones are suitable for multifunctional complexes because of their lack of venues and are far from crowded zones and the green ones are suitable just for housing building they are already crowd with offices. </a:t>
            </a:r>
            <a:endParaRPr lang="es-MX" dirty="0"/>
          </a:p>
          <a:p>
            <a:pPr marL="0" indent="0">
              <a:buNone/>
            </a:pPr>
            <a:endParaRPr lang="es-MX" dirty="0"/>
          </a:p>
        </p:txBody>
      </p:sp>
    </p:spTree>
    <p:extLst>
      <p:ext uri="{BB962C8B-B14F-4D97-AF65-F5344CB8AC3E}">
        <p14:creationId xmlns:p14="http://schemas.microsoft.com/office/powerpoint/2010/main" val="345003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2FBB5-B322-4D8D-99F2-C4532F1DC0C6}"/>
              </a:ext>
            </a:extLst>
          </p:cNvPr>
          <p:cNvSpPr>
            <a:spLocks noGrp="1"/>
          </p:cNvSpPr>
          <p:nvPr>
            <p:ph type="title"/>
          </p:nvPr>
        </p:nvSpPr>
        <p:spPr/>
        <p:txBody>
          <a:bodyPr/>
          <a:lstStyle/>
          <a:p>
            <a:r>
              <a:rPr lang="en-US" b="1" dirty="0"/>
              <a:t>Future work</a:t>
            </a:r>
            <a:endParaRPr lang="es-MX" dirty="0"/>
          </a:p>
        </p:txBody>
      </p:sp>
      <p:sp>
        <p:nvSpPr>
          <p:cNvPr id="3" name="Marcador de contenido 2">
            <a:extLst>
              <a:ext uri="{FF2B5EF4-FFF2-40B4-BE49-F238E27FC236}">
                <a16:creationId xmlns:a16="http://schemas.microsoft.com/office/drawing/2014/main" id="{B661B593-54F8-4E93-A230-C1E0BCAA54D7}"/>
              </a:ext>
            </a:extLst>
          </p:cNvPr>
          <p:cNvSpPr>
            <a:spLocks noGrp="1"/>
          </p:cNvSpPr>
          <p:nvPr>
            <p:ph idx="1"/>
          </p:nvPr>
        </p:nvSpPr>
        <p:spPr>
          <a:xfrm>
            <a:off x="1451579" y="2015733"/>
            <a:ext cx="9603275" cy="2348878"/>
          </a:xfrm>
        </p:spPr>
        <p:txBody>
          <a:bodyPr/>
          <a:lstStyle/>
          <a:p>
            <a:pPr marL="0" indent="0" algn="just">
              <a:buNone/>
            </a:pPr>
            <a:r>
              <a:rPr lang="en-US" dirty="0"/>
              <a:t>We could analyze the results of working with a classification paradigm looking for some well know neighborhoods, famous by their good quality of life or by its poor quality an using an expert to label these neighborhoods in order to obtain a train set which could lead us to determine every other neighborhood label into the city and the metropolitan area that includes another boroughs that were not listed in this project. </a:t>
            </a:r>
            <a:endParaRPr lang="es-MX" dirty="0"/>
          </a:p>
        </p:txBody>
      </p:sp>
    </p:spTree>
    <p:extLst>
      <p:ext uri="{BB962C8B-B14F-4D97-AF65-F5344CB8AC3E}">
        <p14:creationId xmlns:p14="http://schemas.microsoft.com/office/powerpoint/2010/main" val="2595823653"/>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TotalTime>
  <Words>534</Words>
  <Application>Microsoft Office PowerPoint</Application>
  <PresentationFormat>Panorámica</PresentationFormat>
  <Paragraphs>27</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Gill Sans MT</vt:lpstr>
      <vt:lpstr>Times New Roman</vt:lpstr>
      <vt:lpstr>Galería</vt:lpstr>
      <vt:lpstr>Mexico City neighborhood analysis for housing developing. </vt:lpstr>
      <vt:lpstr>Presentación de PowerPoint</vt:lpstr>
      <vt:lpstr>Data</vt:lpstr>
      <vt:lpstr>Map of mexico city without clustering </vt:lpstr>
      <vt:lpstr>Clustered map</vt:lpstr>
      <vt:lpstr>Discussion</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Mexico City neighborhood analysis for housing developing. </dc:title>
  <dc:creator>Adrián Rosales Flores</dc:creator>
  <cp:lastModifiedBy>Adrián Rosales Flores</cp:lastModifiedBy>
  <cp:revision>1</cp:revision>
  <dcterms:created xsi:type="dcterms:W3CDTF">2020-04-16T10:19:16Z</dcterms:created>
  <dcterms:modified xsi:type="dcterms:W3CDTF">2020-04-16T10:26:30Z</dcterms:modified>
</cp:coreProperties>
</file>