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2" r:id="rId9"/>
  </p:sldIdLst>
  <p:sldSz cx="795496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82A61A-BD4B-445B-AF37-4CDE6E06A62E}">
          <p14:sldIdLst>
            <p14:sldId id="256"/>
            <p14:sldId id="257"/>
            <p14:sldId id="258"/>
            <p14:sldId id="259"/>
          </p14:sldIdLst>
        </p14:section>
        <p14:section name="Untitled Section" id="{F13F6017-722C-4EA9-89BE-D20D635278C1}">
          <p14:sldIdLst>
            <p14:sldId id="263"/>
            <p14:sldId id="260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Balint" initials="CB" lastIdx="1" clrIdx="0">
    <p:extLst>
      <p:ext uri="{19B8F6BF-5375-455C-9EA6-DF929625EA0E}">
        <p15:presenceInfo xmlns:p15="http://schemas.microsoft.com/office/powerpoint/2012/main" userId="b7ac4b866d0fc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21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commentAuthors.xml" Type="http://schemas.openxmlformats.org/officeDocument/2006/relationships/commentAuthors"/><Relationship Id="rId11" Target="presProps.xml" Type="http://schemas.openxmlformats.org/officeDocument/2006/relationships/presProps"/><Relationship Id="rId12" Target="viewProps.xml" Type="http://schemas.openxmlformats.org/officeDocument/2006/relationships/viewProps"/><Relationship Id="rId13" Target="theme/theme1.xml" Type="http://schemas.openxmlformats.org/officeDocument/2006/relationships/theme"/><Relationship Id="rId14" Target="tableStyles.xml" Type="http://schemas.openxmlformats.org/officeDocument/2006/relationships/tableStyles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slides/slide7.xml" Type="http://schemas.openxmlformats.org/officeDocument/2006/relationships/slide"/><Relationship Id="rId9" Target="slides/slide8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622" y="1621191"/>
            <a:ext cx="6761719" cy="3448756"/>
          </a:xfrm>
        </p:spPr>
        <p:txBody>
          <a:bodyPr anchor="b"/>
          <a:lstStyle>
            <a:lvl1pPr algn="ctr"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371" y="5202944"/>
            <a:ext cx="5966222" cy="2391656"/>
          </a:xfrm>
        </p:spPr>
        <p:txBody>
          <a:bodyPr/>
          <a:lstStyle>
            <a:lvl1pPr marL="0" indent="0" algn="ctr">
              <a:buNone/>
              <a:defRPr sz="2088"/>
            </a:lvl1pPr>
            <a:lvl2pPr marL="397764" indent="0" algn="ctr">
              <a:buNone/>
              <a:defRPr sz="1740"/>
            </a:lvl2pPr>
            <a:lvl3pPr marL="795528" indent="0" algn="ctr">
              <a:buNone/>
              <a:defRPr sz="1566"/>
            </a:lvl3pPr>
            <a:lvl4pPr marL="1193292" indent="0" algn="ctr">
              <a:buNone/>
              <a:defRPr sz="1392"/>
            </a:lvl4pPr>
            <a:lvl5pPr marL="1591056" indent="0" algn="ctr">
              <a:buNone/>
              <a:defRPr sz="1392"/>
            </a:lvl5pPr>
            <a:lvl6pPr marL="1988820" indent="0" algn="ctr">
              <a:buNone/>
              <a:defRPr sz="1392"/>
            </a:lvl6pPr>
            <a:lvl7pPr marL="2386584" indent="0" algn="ctr">
              <a:buNone/>
              <a:defRPr sz="1392"/>
            </a:lvl7pPr>
            <a:lvl8pPr marL="2784348" indent="0" algn="ctr">
              <a:buNone/>
              <a:defRPr sz="1392"/>
            </a:lvl8pPr>
            <a:lvl9pPr marL="3182112" indent="0" algn="ctr">
              <a:buNone/>
              <a:defRPr sz="13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2771" y="527403"/>
            <a:ext cx="1715289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904" y="527403"/>
            <a:ext cx="5046430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61" y="2469624"/>
            <a:ext cx="6861156" cy="4120620"/>
          </a:xfrm>
        </p:spPr>
        <p:txBody>
          <a:bodyPr anchor="b"/>
          <a:lstStyle>
            <a:lvl1pPr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761" y="6629226"/>
            <a:ext cx="6861156" cy="2166937"/>
          </a:xfrm>
        </p:spPr>
        <p:txBody>
          <a:bodyPr/>
          <a:lstStyle>
            <a:lvl1pPr marL="0" indent="0">
              <a:buNone/>
              <a:defRPr sz="2088">
                <a:solidFill>
                  <a:schemeClr val="tx1"/>
                </a:solidFill>
              </a:defRPr>
            </a:lvl1pPr>
            <a:lvl2pPr marL="397764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2pPr>
            <a:lvl3pPr marL="795528" indent="0">
              <a:buNone/>
              <a:defRPr sz="1566">
                <a:solidFill>
                  <a:schemeClr val="tx1">
                    <a:tint val="75000"/>
                  </a:schemeClr>
                </a:solidFill>
              </a:defRPr>
            </a:lvl3pPr>
            <a:lvl4pPr marL="119329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4pPr>
            <a:lvl5pPr marL="1591056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5pPr>
            <a:lvl6pPr marL="198882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6pPr>
            <a:lvl7pPr marL="2386584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7pPr>
            <a:lvl8pPr marL="278434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8pPr>
            <a:lvl9pPr marL="318211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04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7200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527405"/>
            <a:ext cx="6861156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941" y="2428347"/>
            <a:ext cx="3365322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941" y="3618442"/>
            <a:ext cx="3365322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7201" y="2428347"/>
            <a:ext cx="3381895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7201" y="3618442"/>
            <a:ext cx="338189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895" y="1426283"/>
            <a:ext cx="4027200" cy="7039681"/>
          </a:xfrm>
        </p:spPr>
        <p:txBody>
          <a:bodyPr/>
          <a:lstStyle>
            <a:lvl1pPr>
              <a:defRPr sz="2784"/>
            </a:lvl1pPr>
            <a:lvl2pPr>
              <a:defRPr sz="2436"/>
            </a:lvl2pPr>
            <a:lvl3pPr>
              <a:defRPr sz="2088"/>
            </a:lvl3pPr>
            <a:lvl4pPr>
              <a:defRPr sz="1740"/>
            </a:lvl4pPr>
            <a:lvl5pPr>
              <a:defRPr sz="1740"/>
            </a:lvl5pPr>
            <a:lvl6pPr>
              <a:defRPr sz="1740"/>
            </a:lvl6pPr>
            <a:lvl7pPr>
              <a:defRPr sz="1740"/>
            </a:lvl7pPr>
            <a:lvl8pPr>
              <a:defRPr sz="1740"/>
            </a:lvl8pPr>
            <a:lvl9pPr>
              <a:defRPr sz="17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1895" y="1426283"/>
            <a:ext cx="4027200" cy="7039681"/>
          </a:xfrm>
        </p:spPr>
        <p:txBody>
          <a:bodyPr anchor="t"/>
          <a:lstStyle>
            <a:lvl1pPr marL="0" indent="0">
              <a:buNone/>
              <a:defRPr sz="2784"/>
            </a:lvl1pPr>
            <a:lvl2pPr marL="397764" indent="0">
              <a:buNone/>
              <a:defRPr sz="2436"/>
            </a:lvl2pPr>
            <a:lvl3pPr marL="795528" indent="0">
              <a:buNone/>
              <a:defRPr sz="2088"/>
            </a:lvl3pPr>
            <a:lvl4pPr marL="1193292" indent="0">
              <a:buNone/>
              <a:defRPr sz="1740"/>
            </a:lvl4pPr>
            <a:lvl5pPr marL="1591056" indent="0">
              <a:buNone/>
              <a:defRPr sz="1740"/>
            </a:lvl5pPr>
            <a:lvl6pPr marL="1988820" indent="0">
              <a:buNone/>
              <a:defRPr sz="1740"/>
            </a:lvl6pPr>
            <a:lvl7pPr marL="2386584" indent="0">
              <a:buNone/>
              <a:defRPr sz="1740"/>
            </a:lvl7pPr>
            <a:lvl8pPr marL="2784348" indent="0">
              <a:buNone/>
              <a:defRPr sz="1740"/>
            </a:lvl8pPr>
            <a:lvl9pPr marL="3182112" indent="0">
              <a:buNone/>
              <a:defRPr sz="1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0337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04" y="527405"/>
            <a:ext cx="686115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04" y="2637014"/>
            <a:ext cx="6861156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04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082" y="9181397"/>
            <a:ext cx="2684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8192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5528" rtl="0" eaLnBrk="1" latinLnBrk="0" hangingPunct="1">
        <a:lnSpc>
          <a:spcPct val="90000"/>
        </a:lnSpc>
        <a:spcBef>
          <a:spcPct val="0"/>
        </a:spcBef>
        <a:buNone/>
        <a:defRPr sz="3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882" indent="-198882" algn="l" defTabSz="795528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36" kern="1200">
          <a:solidFill>
            <a:schemeClr val="tx1"/>
          </a:solidFill>
          <a:latin typeface="+mn-lt"/>
          <a:ea typeface="+mn-ea"/>
          <a:cs typeface="+mn-cs"/>
        </a:defRPr>
      </a:lvl1pPr>
      <a:lvl2pPr marL="59664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9217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789938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2187702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58546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98323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38099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2pPr>
      <a:lvl3pPr marL="79552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3pPr>
      <a:lvl4pPr marL="119329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591056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198882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38658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78434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18211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https://ev-database.uk/" TargetMode="External" Type="http://schemas.openxmlformats.org/officeDocument/2006/relationships/hyperlink"/><Relationship Id="rId3" Target="../media/image2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CD24-37FA-4CA0-AB35-33C7DC68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59" y="1454953"/>
            <a:ext cx="6880446" cy="1147726"/>
          </a:xfrm>
        </p:spPr>
        <p:txBody>
          <a:bodyPr>
            <a:normAutofit/>
          </a:bodyPr>
          <a:lstStyle/>
          <a:p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OFERT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STA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ll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b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</a:b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 MA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INI ELECTRICE</a:t>
            </a:r>
            <a:endParaRPr dirty="0" lang="en-US" sz="3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1ECA13-4934-46C4-90F3-A2C32BB431F1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4213447" y="3405936"/>
            <a:ext cx="3550920" cy="26353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dirty="0" lang="fr-FR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De la</a:t>
            </a:r>
            <a:r>
              <a:rPr b="1" dirty="0" lang="fr-FR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VOLT EVSE DISTRIBUTION S.R.L.</a:t>
            </a:r>
          </a:p>
          <a:p>
            <a:pPr algn="l">
              <a:lnSpc>
                <a:spcPct val="100000"/>
              </a:lnSpc>
            </a:pP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Sediu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social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Str.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lntrarea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Paharnicul</a:t>
            </a:r>
            <a:endParaRPr b="1"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l">
              <a:lnSpc>
                <a:spcPct val="100000"/>
              </a:lnSpc>
            </a:pPr>
            <a:r>
              <a:rPr b="1"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Turturea, nr. 12, Corp C2, Camera 5</a:t>
            </a:r>
          </a:p>
          <a:p>
            <a:pPr algn="l">
              <a:lnSpc>
                <a:spcPct val="100000"/>
              </a:lnSpc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CUI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RO 36597270</a:t>
            </a:r>
            <a:endParaRPr b="1" dirty="0" lang="ro-RO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l">
              <a:lnSpc>
                <a:spcPct val="100000"/>
              </a:lnSpc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Nr. de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ordine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RC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J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40/13036/04.10.2016</a:t>
            </a:r>
          </a:p>
          <a:p>
            <a:pPr algn="l">
              <a:lnSpc>
                <a:spcPct val="100000"/>
              </a:lnSpc>
            </a:pPr>
            <a:r>
              <a:rPr dirty="0" lang="nb-N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Telefon</a:t>
            </a:r>
            <a:r>
              <a:rPr b="1" dirty="0" lang="nb-N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+40 754 554 865</a:t>
            </a:r>
          </a:p>
          <a:p>
            <a:pPr algn="l">
              <a:lnSpc>
                <a:spcPct val="100000"/>
              </a:lnSpc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E-mail: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contact@volt.com.ro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3E0AA-6541-41A3-AD9C-A84EEC350A86}"/>
              </a:ext>
            </a:extLst>
          </p:cNvPr>
          <p:cNvSpPr txBox="1">
            <a:spLocks/>
          </p:cNvSpPr>
          <p:nvPr/>
        </p:nvSpPr>
        <p:spPr>
          <a:xfrm>
            <a:off x="190596" y="3405936"/>
            <a:ext cx="3653616" cy="1334015"/>
          </a:xfrm>
          <a:prstGeom prst="rect">
            <a:avLst/>
          </a:prstGeom>
        </p:spPr>
        <p:txBody>
          <a:bodyPr bIns="66040" lIns="132080" rIns="132080" rtlCol="0" tIns="66040" vert="horz">
            <a:normAutofit/>
          </a:bodyPr>
          <a:lstStyle>
            <a:lvl1pPr algn="ctr" defTabSz="914400" eaLnBrk="1" hangingPunct="1" indent="0" latinLnBrk="0" marL="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None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</a:t>
            </a:r>
            <a:r>
              <a:rPr lang="ro-RO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ătre</a:t>
            </a:r>
            <a:r>
              <a:rPr b="1" lang="it-IT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Siemens SRL</a:t>
            </a:r>
            <a:endParaRPr b="1" lang="it-IT" smtClean="0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l">
              <a:defRPr/>
            </a:pPr>
            <a:r>
              <a:rPr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aten</a:t>
            </a:r>
            <a:r>
              <a:rPr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ia </a:t>
            </a:r>
            <a:r>
              <a:rPr lang="it-IT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domnului</a:t>
            </a:r>
            <a:r>
              <a:rPr b="1" lang="it-IT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Andrei Gheorge</a:t>
            </a:r>
            <a:endParaRPr b="1" lang="it-IT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l">
              <a:defRPr/>
            </a:pPr>
            <a:r>
              <a:rPr lang="nb-NO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Telefon</a:t>
            </a:r>
            <a:r>
              <a:rPr b="1" lang="nb-N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</a:t>
            </a:r>
            <a:r>
              <a:rPr b="1" lang="nb-NO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+40 754 432 245</a:t>
            </a:r>
            <a:endParaRPr b="1" dirty="0" lang="nb-NO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l">
              <a:defRPr/>
            </a:pP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E-maiI</a:t>
            </a:r>
            <a:r>
              <a:rPr b="1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</a:t>
            </a:r>
            <a:r>
              <a:rPr b="1" lang="it-IT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andreigheorghe@yahoo.com</a:t>
            </a:r>
            <a:endParaRPr b="1"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1620F20-31B9-4A20-A069-F6E2FECCE0CC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6FD5C-4380-483D-9E94-9EB02C8A0FD9}"/>
              </a:ext>
            </a:extLst>
          </p:cNvPr>
          <p:cNvSpPr/>
          <p:nvPr/>
        </p:nvSpPr>
        <p:spPr>
          <a:xfrm>
            <a:off x="525876" y="6844532"/>
            <a:ext cx="6858000" cy="239165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529E5-7CC8-451F-B95E-ED27BEDC4E38}"/>
              </a:ext>
            </a:extLst>
          </p:cNvPr>
          <p:cNvSpPr/>
          <p:nvPr/>
        </p:nvSpPr>
        <p:spPr>
          <a:xfrm>
            <a:off x="627873" y="7062859"/>
            <a:ext cx="6789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1. 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Prezentare general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sta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 de 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ncarcare VOLT</a:t>
            </a:r>
          </a:p>
          <a:p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2.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Duratele</a:t>
            </a:r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3. Sta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Home Line cu 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priz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4. Sta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Home Line cu 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cablu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5. 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Accesorii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6. Condi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 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generale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92707478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D4FD-6EAD-4986-AE47-8B2A483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1. </a:t>
            </a:r>
            <a:r>
              <a:rPr b="1" dirty="0" err="1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Prezentare</a:t>
            </a:r>
            <a: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general</a:t>
            </a:r>
            <a:r>
              <a:rPr b="1" dirty="0" lang="ro-RO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</a:t>
            </a:r>
            <a:b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</a:br>
            <a:r>
              <a:rPr b="1" dirty="0" err="1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b="1" dirty="0" lang="ro-RO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</a:t>
            </a:r>
            <a: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b="1" dirty="0" lang="ro-RO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err="1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ncarcare</a:t>
            </a:r>
            <a: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VOLT</a:t>
            </a:r>
            <a:endParaRPr dirty="0" lang="en-US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DE6E-B325-4E89-BF0B-5CFEEF05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70" y="2637014"/>
            <a:ext cx="5915025" cy="6933706"/>
          </a:xfrm>
        </p:spPr>
        <p:txBody>
          <a:bodyPr>
            <a:normAutofit/>
          </a:bodyPr>
          <a:lstStyle/>
          <a:p>
            <a:pPr indent="0" marL="0">
              <a:buNone/>
            </a:pPr>
            <a:r>
              <a:rPr dirty="0" lang="pt-B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Apreciem interesul dumneavoastr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pt-B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fa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pt-B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 de produsele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noastre. V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asiguram ca 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luat decizia cea mai buna odat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 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cu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instalarea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noastre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 De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?</a:t>
            </a:r>
            <a:endParaRPr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buFont charset="2" panose="05000000000000000000" pitchFamily="2" typeface="Wingdings"/>
              <a:buChar char="ü"/>
            </a:pP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 noastre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ncarcare sunt cele mai 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spandite din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lume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50.000+ de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instalate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in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peste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30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și 980 orașe.</a:t>
            </a:r>
          </a:p>
          <a:p>
            <a:pPr>
              <a:buFont charset="2" panose="05000000000000000000" pitchFamily="2" typeface="Wingdings"/>
              <a:buChar char="ü"/>
            </a:pP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Furnizorul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nostru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EVBox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liderul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global de pia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 in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domeniul 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 pentru ma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ini electrice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și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hibride</a:t>
            </a:r>
            <a:endParaRPr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buFont charset="2" panose="05000000000000000000" pitchFamily="2" typeface="Wingdings"/>
              <a:buChar char="ü"/>
            </a:pP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ntreaga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infrastructur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ma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inilor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electrice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din marile ora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 ale Olandei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ara cu cea mai dezvoltat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infrastructur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mobiliate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electric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format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doar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din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EVBox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</a:t>
            </a:r>
          </a:p>
          <a:p>
            <a:pPr>
              <a:buFont charset="2" panose="05000000000000000000" pitchFamily="2" typeface="Wingdings"/>
              <a:buChar char="ü"/>
            </a:pP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folosesc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servicii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Smart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Charging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ce permit comunicarea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ntre 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 amplasate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aceea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și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loca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o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distribu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eficienta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energiei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reducerea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costurilor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</a:t>
            </a:r>
            <a:endParaRPr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2702A-9FD9-4624-ACEA-48F984224138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454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CF6F-7F7B-40D6-9674-A4D9AC92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" y="2186188"/>
            <a:ext cx="6861156" cy="5278302"/>
          </a:xfrm>
        </p:spPr>
        <p:txBody>
          <a:bodyPr>
            <a:normAutofit fontScale="92500" lnSpcReduction="10000"/>
          </a:bodyPr>
          <a:lstStyle/>
          <a:p>
            <a:pPr algn="just" indent="0" marL="0">
              <a:buNone/>
              <a:defRPr/>
            </a:pP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afla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care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durata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unei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ma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electrice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trebuie s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avem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vedere cele 2 aspecte care influen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eaz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mod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direct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acest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lucru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anume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</a:t>
            </a:r>
            <a:endParaRPr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just">
              <a:defRPr/>
            </a:pP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rata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ma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inii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regim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curent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alternativ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(AC)</a:t>
            </a:r>
            <a:endParaRPr/>
          </a:p>
          <a:p>
            <a:pPr algn="just">
              <a:defRPr/>
            </a:pP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puterea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</a:t>
            </a:r>
            <a:endParaRPr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just" indent="0" marL="0">
              <a:buNone/>
              <a:defRPr/>
            </a:pP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just" indent="0" marL="0">
              <a:buNone/>
              <a:defRPr/>
            </a:pP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Exemplu</a:t>
            </a:r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</a:t>
            </a:r>
            <a:endParaRPr b="1"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just" indent="0" marL="0">
              <a:buNone/>
              <a:defRPr/>
            </a:pPr>
            <a:r>
              <a:rPr lang="en-US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Volkswagen E-Golf </a:t>
            </a:r>
            <a:r>
              <a:rPr lang="ro-RO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cu </a:t>
            </a:r>
            <a:r>
              <a:rPr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maxim </a:t>
            </a:r>
            <a:r>
              <a:rPr lang="en-US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7.2 kW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indiferent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dac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acesta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conectat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 o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de </a:t>
            </a:r>
            <a:r>
              <a:rPr lang="fr-FR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7.4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sau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22 kW.</a:t>
            </a:r>
            <a:endParaRPr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0" marL="0">
              <a:buNone/>
              <a:defRPr/>
            </a:pPr>
            <a:r>
              <a:rPr lang="en-US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Sursa:</a:t>
            </a:r>
            <a:r>
              <a:rPr lang="en-US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  <a:hlinkClick r:id="rId2"/>
              </a:rPr>
              <a:t> https://ev-database.uk/car/1087/Volkswagen-e-Golf#charge-table</a:t>
            </a:r>
            <a:r>
              <a:rPr lang="ro-RO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/>
            </a:r>
            <a:br>
              <a:rPr lang="ro-RO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</a:br>
            <a:endParaRPr lang="en-US" smtClean="0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0" marL="0">
              <a:buNone/>
              <a:defRPr/>
            </a:pPr>
            <a:r>
              <a:rPr lang="en-US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Mai jos gasi</a:t>
            </a:r>
            <a:r>
              <a:rPr lang="ro-RO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lang="en-US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un exemplu cu durata de </a:t>
            </a:r>
            <a:r>
              <a:rPr lang="ro-RO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lang="en-US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lang="ro-RO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lang="en-US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 pentru un vehicul</a:t>
            </a:r>
            <a:r>
              <a:rPr lang="ro-RO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lang="en-US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electric care poate </a:t>
            </a:r>
            <a:r>
              <a:rPr lang="ro-RO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lang="en-US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ncarca cu 22 kW.</a:t>
            </a:r>
            <a:endParaRPr lang="ro-RO" smtClean="0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just" indent="0" marL="0">
              <a:buNone/>
              <a:defRPr/>
            </a:pPr>
            <a:endParaRPr b="1" dirty="0" lang="it-IT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just" indent="0" marL="0">
              <a:buNone/>
              <a:defRPr/>
            </a:pP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Durata de 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rcare, baterie 40 kW: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344C94-9753-46AB-B734-1376828D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" y="7664328"/>
            <a:ext cx="5915025" cy="204986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DA4C0B4-7BAE-44AD-977E-AF1E071D69CA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C44FA6-4644-4838-AFDC-AEA04AD6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b="1" dirty="0" lang="ro-RO" sz="4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2. Duratele de încarcare</a:t>
            </a:r>
            <a:r>
              <a:rPr dirty="0" lang="en-US" sz="4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/>
            </a:r>
            <a:br>
              <a:rPr dirty="0" lang="en-US" sz="4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</a:br>
            <a:endParaRPr dirty="0" lang="en-US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6878850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48F4-FADF-4C52-A783-02A165FC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01" y="1777756"/>
            <a:ext cx="7010558" cy="7884404"/>
          </a:xfrm>
        </p:spPr>
        <p:txBody>
          <a:bodyPr>
            <a:noAutofit/>
          </a:bodyPr>
          <a:lstStyle/>
          <a:p>
            <a:pPr indent="0" marL="0">
              <a:lnSpc>
                <a:spcPct val="200000"/>
              </a:lnSpc>
              <a:buNone/>
            </a:pPr>
            <a:r>
              <a:rPr b="1" dirty="0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Rapid </a:t>
            </a:r>
            <a:r>
              <a:rPr b="1" dirty="0" err="1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</a:t>
            </a:r>
            <a:r>
              <a:rPr b="1" dirty="0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sigur</a:t>
            </a:r>
            <a:endParaRPr b="1" dirty="0" lang="en-US" sz="13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0" marL="0">
              <a:lnSpc>
                <a:spcPct val="100000"/>
              </a:lnSpc>
              <a:buNone/>
            </a:pP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p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â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 8 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ori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mai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repede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decat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o 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priza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normal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ă.</a:t>
            </a:r>
            <a:endParaRPr dirty="0" lang="en-US" sz="13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0" marL="0">
              <a:lnSpc>
                <a:spcPct val="100000"/>
              </a:lnSpc>
              <a:buNone/>
            </a:pP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Certificare CE, certificare prote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cț</a:t>
            </a: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 IP54 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IK10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protocoale de comunicare OCPP 1.2, 1.5 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1.6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Garan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 2 ani, cu posibilitate de prelungire la 5 ani</a:t>
            </a:r>
            <a:endParaRPr dirty="0" lang="ro-RO" sz="13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0" marL="0">
              <a:lnSpc>
                <a:spcPct val="200000"/>
              </a:lnSpc>
              <a:buNone/>
            </a:pPr>
            <a:r>
              <a:rPr b="1" dirty="0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</a:t>
            </a:r>
            <a:r>
              <a:rPr b="1" dirty="0" lang="ro-RO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b="1" dirty="0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or de </a:t>
            </a:r>
            <a:r>
              <a:rPr b="1" dirty="0" err="1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folosit</a:t>
            </a:r>
            <a:endParaRPr b="1" dirty="0" lang="en-US" sz="13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0" marL="0">
              <a:lnSpc>
                <a:spcPct val="100000"/>
              </a:lnSpc>
              <a:buNone/>
            </a:pP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Datorit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indicatorului de stare LED 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a unei simple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glis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 cu cardul RFID pentru a 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ncarca</a:t>
            </a:r>
            <a:endParaRPr dirty="0" lang="ro-RO" sz="13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0" marL="0">
              <a:lnSpc>
                <a:spcPct val="200000"/>
              </a:lnSpc>
              <a:buNone/>
            </a:pPr>
            <a:r>
              <a:rPr b="1" dirty="0" err="1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Potrivit</a:t>
            </a:r>
            <a:r>
              <a:rPr b="1" dirty="0" lang="ro-RO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b="1" dirty="0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orice</a:t>
            </a:r>
            <a:r>
              <a:rPr b="1" dirty="0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marca</a:t>
            </a:r>
            <a:r>
              <a:rPr b="1" dirty="0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lang="ro-RO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b="1" dirty="0" err="1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b="1" dirty="0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model de</a:t>
            </a:r>
            <a:r>
              <a:rPr b="1" dirty="0" lang="ro-RO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</a:t>
            </a:r>
            <a:r>
              <a:rPr b="1" dirty="0" lang="ro-RO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b="1" dirty="0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</a:t>
            </a:r>
            <a:r>
              <a:rPr b="1" dirty="0" lang="ro-RO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endParaRPr b="1" dirty="0" lang="en-US" sz="13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0" marL="0">
              <a:lnSpc>
                <a:spcPct val="100000"/>
              </a:lnSpc>
              <a:buNone/>
            </a:pP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Gam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complet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puteri 3,7kW- 22kW</a:t>
            </a:r>
            <a:endParaRPr dirty="0" lang="ro-RO" sz="13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0" marL="0">
              <a:lnSpc>
                <a:spcPct val="200000"/>
              </a:lnSpc>
              <a:buNone/>
            </a:pPr>
            <a:r>
              <a:rPr b="1" dirty="0" err="1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Simplu</a:t>
            </a:r>
            <a:r>
              <a:rPr b="1" dirty="0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b="1" dirty="0" err="1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gestionat</a:t>
            </a:r>
            <a:endParaRPr b="1" dirty="0" lang="ro-RO" sz="13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0" marL="0">
              <a:lnSpc>
                <a:spcPct val="100000"/>
              </a:lnSpc>
              <a:buNone/>
            </a:pP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Platform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management online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(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consum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rcari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pla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etc.)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Actualiz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online automate de software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Costuri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configurabile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</a:t>
            </a:r>
            <a:endParaRPr dirty="0" lang="en-US" sz="13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0" marL="0">
              <a:lnSpc>
                <a:spcPct val="100000"/>
              </a:lnSpc>
              <a:buNone/>
            </a:pP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Pla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automate</a:t>
            </a:r>
            <a:endParaRPr dirty="0" lang="ro-RO" sz="13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0" marL="0">
              <a:lnSpc>
                <a:spcPct val="200000"/>
              </a:lnSpc>
              <a:buNone/>
            </a:pPr>
            <a:r>
              <a:rPr b="1" dirty="0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Op</a:t>
            </a:r>
            <a:r>
              <a:rPr b="1" dirty="0" lang="ro-RO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</a:t>
            </a:r>
            <a:r>
              <a:rPr b="1" dirty="0" err="1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iuni</a:t>
            </a:r>
            <a:r>
              <a:rPr b="1" dirty="0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3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personalizate</a:t>
            </a:r>
            <a:endParaRPr b="1" dirty="0" lang="en-US" sz="13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0" marL="0">
              <a:lnSpc>
                <a:spcPct val="100000"/>
              </a:lnSpc>
              <a:buNone/>
            </a:pPr>
            <a:r>
              <a:rPr dirty="0" lang="pt-BR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Disponibil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pt-BR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cu o priza sau cablu fix, internet, culoare 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carcas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orice nuan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ță</a:t>
            </a:r>
            <a:r>
              <a:rPr dirty="0" lang="it-IT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RAL, etichete plasare logo firm</a:t>
            </a:r>
            <a:r>
              <a:rPr dirty="0" lang="ro-RO" sz="13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endParaRPr dirty="0" lang="en-US" sz="13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B504524-AC53-4315-AEFD-20465EE2E654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51923C-87C9-4405-93E3-9B49C0D845D8}"/>
              </a:ext>
            </a:extLst>
          </p:cNvPr>
          <p:cNvSpPr txBox="1">
            <a:spLocks/>
          </p:cNvSpPr>
          <p:nvPr/>
        </p:nvSpPr>
        <p:spPr>
          <a:xfrm>
            <a:off x="1019968" y="1111180"/>
            <a:ext cx="5915025" cy="808967"/>
          </a:xfrm>
          <a:prstGeom prst="rect">
            <a:avLst/>
          </a:prstGeom>
        </p:spPr>
        <p:txBody>
          <a:bodyPr anchor="ctr" bIns="45720" lIns="91440" rIns="91440" rtlCol="0" tIns="45720" vert="horz">
            <a:normAutofit fontScale="97500"/>
          </a:bodyPr>
          <a:lstStyle>
            <a:lvl1pPr algn="l" defTabSz="795528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kern="1200" sz="3828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b="1" dirty="0" lang="ro-RO" sz="3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3. Stațiile Home Line</a:t>
            </a:r>
            <a:endParaRPr dirty="0" lang="en-US" sz="3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0D788-1018-4392-808D-BB9AC5A4B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r="3311"/>
          <a:stretch/>
        </p:blipFill>
        <p:spPr>
          <a:xfrm>
            <a:off x="4342288" y="2856783"/>
            <a:ext cx="3612675" cy="439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62393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0561"/>
            <a:ext cx="7954963" cy="1177186"/>
          </a:xfrm>
        </p:spPr>
        <p:txBody>
          <a:bodyPr>
            <a:normAutofit/>
          </a:bodyPr>
          <a:lstStyle/>
          <a:p>
            <a:pPr algn="ctr"/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4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 Sta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Home Line I cu 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priz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endParaRPr dirty="0" lang="en-US" sz="3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391241"/>
              </p:ext>
            </p:extLst>
          </p:nvPr>
        </p:nvGraphicFramePr>
        <p:xfrm>
          <a:off x="502681" y="2442106"/>
          <a:ext cx="6949600" cy="5058099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568939"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COD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cmpd="sng" w="12700">
                      <a:noFill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cmpd="sng" w="12700">
                      <a:noFill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PRODUS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INTRARE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IEȘIRE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PREȚ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H1161 -0020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 Autostart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3.7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3.7kWh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(230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priză Type 2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3,7kWh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(230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683 €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H1321-0020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 Autostart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7,4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7</a:t>
                      </a:r>
                      <a:r>
                        <a:rPr dirty="0" lang="en-US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.</a:t>
                      </a: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4kWh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(230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priză Type 2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7</a:t>
                      </a:r>
                      <a:r>
                        <a:rPr dirty="0" lang="en-US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.</a:t>
                      </a: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4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798 €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H3161-0020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Autostart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11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11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priză Type 2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11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855 €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H3321-0020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Autostart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22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22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32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priză Type 2 </a:t>
                      </a:r>
                    </a:p>
                    <a:p>
                      <a:pPr algn="ctr"/>
                      <a:r>
                        <a:rPr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</a:t>
                      </a: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22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32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970 €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141302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655162" y="8084542"/>
            <a:ext cx="6279833" cy="73866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Modelele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Autostart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nu se pot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conecta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 internet, nu au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contor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kWh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nu se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poate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restri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iona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accesul la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 pe baza unui card RFID</a:t>
            </a:r>
          </a:p>
          <a:p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** Pre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urile nu con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140257364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70" y="1264920"/>
            <a:ext cx="5915025" cy="1177186"/>
          </a:xfrm>
        </p:spPr>
        <p:txBody>
          <a:bodyPr>
            <a:normAutofit/>
          </a:bodyPr>
          <a:lstStyle/>
          <a:p>
            <a:pPr algn="ctr"/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4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 Sta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Home Line cu 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cablu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ata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at</a:t>
            </a:r>
            <a:endParaRPr dirty="0" lang="en-US" sz="3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574587"/>
              </p:ext>
            </p:extLst>
          </p:nvPr>
        </p:nvGraphicFramePr>
        <p:xfrm>
          <a:off x="502680" y="2988463"/>
          <a:ext cx="6949600" cy="3154363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COD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cmpd="sng" w="12700">
                      <a:noFill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cmpd="sng" w="12700">
                      <a:noFill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PRODUS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INTRARE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IEȘIRE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PREȚ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H1160 -00262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 Autostart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3.7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3</a:t>
                      </a:r>
                      <a:r>
                        <a:rPr dirty="0" lang="en-US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.</a:t>
                      </a: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7kWh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(230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3</a:t>
                      </a:r>
                      <a:r>
                        <a:rPr dirty="0" lang="en-US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.</a:t>
                      </a: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7kWh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(230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740 €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H3160-00262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 Autostart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11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11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11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970 €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H3320-00262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Autostart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22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22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32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22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32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r>
                        <a:rPr dirty="0" lang="en-US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.</a:t>
                      </a: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085 €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837564" y="6689183"/>
            <a:ext cx="6279833" cy="95410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   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Modelele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Autostart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nu se pot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conecta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 internet, nu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au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contor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kWh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nu se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poate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restri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iona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accesul la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 pe baza unui card RFID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</a:t>
            </a:r>
            <a:endParaRPr dirty="0" lang="it-IT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 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**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Cablul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at are o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lungime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6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metri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inclus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in pre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ul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</a:t>
            </a:r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*** Pre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urile nu con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3307927836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70" y="1254886"/>
            <a:ext cx="5915025" cy="634770"/>
          </a:xfrm>
        </p:spPr>
        <p:txBody>
          <a:bodyPr>
            <a:normAutofit/>
          </a:bodyPr>
          <a:lstStyle/>
          <a:p>
            <a:pPr algn="ctr"/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5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 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Accesorii</a:t>
            </a:r>
            <a:endParaRPr dirty="0" lang="en-US" sz="3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81BFA9F9-30F4-45B5-BEBE-A8ACA2122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577440"/>
              </p:ext>
            </p:extLst>
          </p:nvPr>
        </p:nvGraphicFramePr>
        <p:xfrm>
          <a:off x="148432" y="2245915"/>
          <a:ext cx="7658098" cy="5852749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400349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2246156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542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24903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219643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COD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cmpd="sng" w="12700">
                      <a:noFill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cmpd="sng" w="12700">
                      <a:noFill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PRODUS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PRE</a:t>
                      </a:r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Ț UNITAR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CANTITATE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PREȚ TOTAL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290150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Picior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metalic</a:t>
                      </a:r>
                      <a:endParaRPr b="0" baseline="0" dirty="0" i="0" kern="1200" lang="en-US" strike="noStrike" sz="1400" u="none">
                        <a:solidFill>
                          <a:schemeClr val="dk1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Prindere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: In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pamant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290305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Picior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metalic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: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Prindere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: pe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podea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C1164-T2T2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Cablu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de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lncarcare</a:t>
                      </a:r>
                      <a:endParaRPr b="0" baseline="0" dirty="0" i="0" kern="1200" lang="en-US" strike="noStrike" sz="1400" u="none">
                        <a:solidFill>
                          <a:schemeClr val="dk1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r>
                        <a:rPr b="0" baseline="0" dirty="0" i="0" kern="1200" lang="pl-PL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Type 2 (4m) - 3, 7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C1324-T2T2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Cablu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de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lncarcare</a:t>
                      </a:r>
                      <a:endParaRPr b="0" baseline="0" dirty="0" i="0" kern="1200" lang="en-US" strike="noStrike" sz="1400" u="none">
                        <a:solidFill>
                          <a:schemeClr val="dk1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r>
                        <a:rPr b="0" baseline="0" dirty="0" i="0" kern="1200" lang="pl-PL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Type 2 (4m) - 7,4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237</a:t>
                      </a:r>
                      <a:r>
                        <a:rPr b="0" baseline="0" dirty="0" i="0" kern="1200" lang="ro-RO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237</a:t>
                      </a:r>
                      <a:r>
                        <a:rPr b="0" baseline="0" dirty="0" i="0" kern="1200" lang="ro-RO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717331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C3164-T2T2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Cablu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de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lncarcare</a:t>
                      </a:r>
                      <a:endParaRPr b="0" baseline="0" dirty="0" i="0" kern="1200" lang="en-US" strike="noStrike" sz="1400" u="none">
                        <a:solidFill>
                          <a:schemeClr val="dk1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r>
                        <a:rPr b="0" baseline="0" dirty="0" i="0" kern="1200" lang="pl-PL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Type 2 ( 4m) - 11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215 €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215 €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83458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C3324-T2T2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Cablu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de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lncarcare</a:t>
                      </a:r>
                      <a:endParaRPr b="0" baseline="0" dirty="0" i="0" kern="1200" lang="en-US" strike="noStrike" sz="1400" u="none">
                        <a:solidFill>
                          <a:schemeClr val="dk1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r>
                        <a:rPr b="0" baseline="0" dirty="0" i="0" kern="1200" lang="pl-PL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Type 2 (4m) - 22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291 €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291 €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17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A6C46-80E0-495F-A48B-C5497EE1467B}"/>
              </a:ext>
            </a:extLst>
          </p:cNvPr>
          <p:cNvSpPr txBox="1"/>
          <p:nvPr/>
        </p:nvSpPr>
        <p:spPr>
          <a:xfrm>
            <a:off x="666750" y="8372475"/>
            <a:ext cx="6648450" cy="30777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 Pre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urile nu con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2388790820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6FD14-DDAC-40E7-8D25-1124C9239E33}"/>
              </a:ext>
            </a:extLst>
          </p:cNvPr>
          <p:cNvSpPr txBox="1"/>
          <p:nvPr/>
        </p:nvSpPr>
        <p:spPr>
          <a:xfrm>
            <a:off x="247332" y="1934587"/>
            <a:ext cx="7464107" cy="747897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indent="-285750" marL="285750">
              <a:buFont charset="0" panose="020B0604020202020204" pitchFamily="34" typeface="Arial"/>
              <a:buChar char="•"/>
            </a:pPr>
            <a:endParaRPr b="1" dirty="0" lang="en-US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Montajul sta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 cost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100 Euro+ TVA 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per sta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ș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nu este inclus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pretul sta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iei. La cerere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putem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asigura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ntregul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proiect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racord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electric al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</a:t>
            </a:r>
            <a:endParaRPr dirty="0" lang="en-US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Condi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plat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avans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40% din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valoare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 data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semn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contractului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60% se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va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pl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data livr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rii echipamentelor pe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antier, la cursul de schimb euro/lei al BNR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Termenul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livrare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standard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de 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maxim 3 s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pt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â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la data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comenzii</a:t>
            </a:r>
            <a:endParaRPr dirty="0" lang="en-US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Termenul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garan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24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Iuni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recunoscut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condi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stipulate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certificatul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de garan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 cu condi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ia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ntre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inerii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conformitate cu specifica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 produc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torului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Suportul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mentenan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sunt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gratuite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pe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perioada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garan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</a:t>
            </a:r>
            <a:endParaRPr dirty="0" lang="en-US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Produsul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nso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it de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documenta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tehnic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certificat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garan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certificate de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calitate</a:t>
            </a:r>
            <a:endParaRPr dirty="0" lang="ro-RO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endParaRPr b="1" dirty="0" lang="en-US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b="1"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oferta</a:t>
            </a:r>
            <a:r>
              <a:rPr b="1"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prezent</a:t>
            </a:r>
            <a:r>
              <a:rPr b="1"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sunt 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incluse</a:t>
            </a:r>
            <a:r>
              <a:rPr b="1"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urmatoarele</a:t>
            </a:r>
            <a:r>
              <a:rPr b="1"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activita</a:t>
            </a:r>
            <a:r>
              <a:rPr b="1"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b="1"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materiale</a:t>
            </a:r>
            <a:r>
              <a:rPr b="1"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Consultan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implementarea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sistemului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</a:t>
            </a:r>
            <a:r>
              <a:rPr dirty="0" lang="pt-BR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ransportul materialelor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pt-BR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echipamentelor pe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pt-BR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antier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Training personal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utilizarea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sistemului</a:t>
            </a:r>
            <a:endParaRPr dirty="0" lang="ro-RO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endParaRPr b="1" dirty="0" lang="en-US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b="1"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oferta</a:t>
            </a:r>
            <a:r>
              <a:rPr b="1"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prezent</a:t>
            </a:r>
            <a:r>
              <a:rPr b="1"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nu sunt 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incluse</a:t>
            </a:r>
            <a:r>
              <a:rPr b="1"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urmatoarele</a:t>
            </a:r>
            <a:r>
              <a:rPr b="1"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activit</a:t>
            </a:r>
            <a:r>
              <a:rPr b="1"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ăț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b="1"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și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materiale</a:t>
            </a:r>
            <a:r>
              <a:rPr b="1"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acestea</a:t>
            </a:r>
            <a:r>
              <a:rPr b="1"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cad </a:t>
            </a:r>
            <a:r>
              <a:rPr b="1"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în 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sarcina</a:t>
            </a:r>
            <a:r>
              <a:rPr b="1"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beneficiarului</a:t>
            </a:r>
            <a:r>
              <a:rPr b="1"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Ob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inerea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autoriza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necesare</a:t>
            </a:r>
            <a:endParaRPr dirty="0" lang="en-US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pt-BR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Furnizarea energiei electrice pentru echipamente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lnstalare, montaj, trasee cabluri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cablare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turi, asfaltare, repara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 betoane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asfalt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Mobilier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beton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instalarea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dispozitivelor</a:t>
            </a:r>
            <a:endParaRPr dirty="0" lang="en-US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Orice altceva ce nu este specificat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ofert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 </a:t>
            </a:r>
            <a:endParaRPr dirty="0" lang="en-US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F9E6373-E49E-424B-ABD4-E682CF854674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7320B4-D9A6-47EF-9C3A-1F78058CA476}"/>
              </a:ext>
            </a:extLst>
          </p:cNvPr>
          <p:cNvSpPr txBox="1"/>
          <p:nvPr/>
        </p:nvSpPr>
        <p:spPr>
          <a:xfrm>
            <a:off x="1634331" y="1331584"/>
            <a:ext cx="5429250" cy="615553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6. Condi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 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generale</a:t>
            </a:r>
            <a:endParaRPr b="1" dirty="0" lang="en-US" sz="3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3436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1423</Words>
  <Application>Microsoft Office PowerPoint</Application>
  <PresentationFormat>Custom</PresentationFormat>
  <Paragraphs>210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Wingdings</vt:lpstr>
      <vt:lpstr>Office Theme</vt:lpstr>
      <vt:lpstr>OFERTĂ STAȚll DE ÎNCĂRCARE PENTRU MAȘINI ELECTRICE</vt:lpstr>
      <vt:lpstr>1. Prezentare generală a stațiilor de încarcare VOLT</vt:lpstr>
      <vt:lpstr>2. Duratele de încarcare </vt:lpstr>
      <vt:lpstr>PowerPoint Presentation</vt:lpstr>
      <vt:lpstr>4. Stațiile Home Line I cu priză</vt:lpstr>
      <vt:lpstr>4. Stațiile Home Line cu cablu atașat</vt:lpstr>
      <vt:lpstr>5. Accesorii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2018-11-02T12:10:46Z</dcterms:created>
  <dc:creator>Cristian Balint</dc:creator>
  <cp:lastModifiedBy>Adrian Sacuiu</cp:lastModifiedBy>
  <dcterms:modified xsi:type="dcterms:W3CDTF">2018-12-12T00:19:15Z</dcterms:modified>
  <cp:revision>45</cp:revision>
  <dc:title>OFERTĂ STAȚll DE ÎNCĂRCARE PENTRU MAȘINI ELECTRICE</dc:title>
</cp:coreProperties>
</file>