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2" r:id="rId9"/>
  </p:sldIdLst>
  <p:sldSz cx="7954963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82A61A-BD4B-445B-AF37-4CDE6E06A62E}">
          <p14:sldIdLst>
            <p14:sldId id="256"/>
            <p14:sldId id="257"/>
            <p14:sldId id="258"/>
            <p14:sldId id="259"/>
          </p14:sldIdLst>
        </p14:section>
        <p14:section name="Untitled Section" id="{F13F6017-722C-4EA9-89BE-D20D635278C1}">
          <p14:sldIdLst>
            <p14:sldId id="263"/>
            <p14:sldId id="260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 Balint" initials="CB" lastIdx="1" clrIdx="0">
    <p:extLst>
      <p:ext uri="{19B8F6BF-5375-455C-9EA6-DF929625EA0E}">
        <p15:presenceInfo xmlns:p15="http://schemas.microsoft.com/office/powerpoint/2012/main" userId="b7ac4b866d0fce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17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622" y="1621191"/>
            <a:ext cx="6761719" cy="3448756"/>
          </a:xfrm>
        </p:spPr>
        <p:txBody>
          <a:bodyPr anchor="b"/>
          <a:lstStyle>
            <a:lvl1pPr algn="ctr">
              <a:defRPr sz="52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4371" y="5202944"/>
            <a:ext cx="5966222" cy="2391656"/>
          </a:xfrm>
        </p:spPr>
        <p:txBody>
          <a:bodyPr/>
          <a:lstStyle>
            <a:lvl1pPr marL="0" indent="0" algn="ctr">
              <a:buNone/>
              <a:defRPr sz="2088"/>
            </a:lvl1pPr>
            <a:lvl2pPr marL="397764" indent="0" algn="ctr">
              <a:buNone/>
              <a:defRPr sz="1740"/>
            </a:lvl2pPr>
            <a:lvl3pPr marL="795528" indent="0" algn="ctr">
              <a:buNone/>
              <a:defRPr sz="1566"/>
            </a:lvl3pPr>
            <a:lvl4pPr marL="1193292" indent="0" algn="ctr">
              <a:buNone/>
              <a:defRPr sz="1392"/>
            </a:lvl4pPr>
            <a:lvl5pPr marL="1591056" indent="0" algn="ctr">
              <a:buNone/>
              <a:defRPr sz="1392"/>
            </a:lvl5pPr>
            <a:lvl6pPr marL="1988820" indent="0" algn="ctr">
              <a:buNone/>
              <a:defRPr sz="1392"/>
            </a:lvl6pPr>
            <a:lvl7pPr marL="2386584" indent="0" algn="ctr">
              <a:buNone/>
              <a:defRPr sz="1392"/>
            </a:lvl7pPr>
            <a:lvl8pPr marL="2784348" indent="0" algn="ctr">
              <a:buNone/>
              <a:defRPr sz="1392"/>
            </a:lvl8pPr>
            <a:lvl9pPr marL="3182112" indent="0" algn="ctr">
              <a:buNone/>
              <a:defRPr sz="13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4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9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92771" y="527403"/>
            <a:ext cx="1715289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904" y="527403"/>
            <a:ext cx="5046430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2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761" y="2469624"/>
            <a:ext cx="6861156" cy="4120620"/>
          </a:xfrm>
        </p:spPr>
        <p:txBody>
          <a:bodyPr anchor="b"/>
          <a:lstStyle>
            <a:lvl1pPr>
              <a:defRPr sz="52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761" y="6629226"/>
            <a:ext cx="6861156" cy="2166937"/>
          </a:xfrm>
        </p:spPr>
        <p:txBody>
          <a:bodyPr/>
          <a:lstStyle>
            <a:lvl1pPr marL="0" indent="0">
              <a:buNone/>
              <a:defRPr sz="2088">
                <a:solidFill>
                  <a:schemeClr val="tx1"/>
                </a:solidFill>
              </a:defRPr>
            </a:lvl1pPr>
            <a:lvl2pPr marL="397764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2pPr>
            <a:lvl3pPr marL="795528" indent="0">
              <a:buNone/>
              <a:defRPr sz="1566">
                <a:solidFill>
                  <a:schemeClr val="tx1">
                    <a:tint val="75000"/>
                  </a:schemeClr>
                </a:solidFill>
              </a:defRPr>
            </a:lvl3pPr>
            <a:lvl4pPr marL="1193292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4pPr>
            <a:lvl5pPr marL="1591056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5pPr>
            <a:lvl6pPr marL="1988820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6pPr>
            <a:lvl7pPr marL="2386584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7pPr>
            <a:lvl8pPr marL="2784348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8pPr>
            <a:lvl9pPr marL="3182112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904" y="2637014"/>
            <a:ext cx="3380859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7200" y="2637014"/>
            <a:ext cx="3380859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0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527405"/>
            <a:ext cx="6861156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941" y="2428347"/>
            <a:ext cx="3365322" cy="1190095"/>
          </a:xfrm>
        </p:spPr>
        <p:txBody>
          <a:bodyPr anchor="b"/>
          <a:lstStyle>
            <a:lvl1pPr marL="0" indent="0">
              <a:buNone/>
              <a:defRPr sz="2088" b="1"/>
            </a:lvl1pPr>
            <a:lvl2pPr marL="397764" indent="0">
              <a:buNone/>
              <a:defRPr sz="1740" b="1"/>
            </a:lvl2pPr>
            <a:lvl3pPr marL="795528" indent="0">
              <a:buNone/>
              <a:defRPr sz="1566" b="1"/>
            </a:lvl3pPr>
            <a:lvl4pPr marL="1193292" indent="0">
              <a:buNone/>
              <a:defRPr sz="1392" b="1"/>
            </a:lvl4pPr>
            <a:lvl5pPr marL="1591056" indent="0">
              <a:buNone/>
              <a:defRPr sz="1392" b="1"/>
            </a:lvl5pPr>
            <a:lvl6pPr marL="1988820" indent="0">
              <a:buNone/>
              <a:defRPr sz="1392" b="1"/>
            </a:lvl6pPr>
            <a:lvl7pPr marL="2386584" indent="0">
              <a:buNone/>
              <a:defRPr sz="1392" b="1"/>
            </a:lvl7pPr>
            <a:lvl8pPr marL="2784348" indent="0">
              <a:buNone/>
              <a:defRPr sz="1392" b="1"/>
            </a:lvl8pPr>
            <a:lvl9pPr marL="3182112" indent="0">
              <a:buNone/>
              <a:defRPr sz="13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941" y="3618442"/>
            <a:ext cx="3365322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7201" y="2428347"/>
            <a:ext cx="3381895" cy="1190095"/>
          </a:xfrm>
        </p:spPr>
        <p:txBody>
          <a:bodyPr anchor="b"/>
          <a:lstStyle>
            <a:lvl1pPr marL="0" indent="0">
              <a:buNone/>
              <a:defRPr sz="2088" b="1"/>
            </a:lvl1pPr>
            <a:lvl2pPr marL="397764" indent="0">
              <a:buNone/>
              <a:defRPr sz="1740" b="1"/>
            </a:lvl2pPr>
            <a:lvl3pPr marL="795528" indent="0">
              <a:buNone/>
              <a:defRPr sz="1566" b="1"/>
            </a:lvl3pPr>
            <a:lvl4pPr marL="1193292" indent="0">
              <a:buNone/>
              <a:defRPr sz="1392" b="1"/>
            </a:lvl4pPr>
            <a:lvl5pPr marL="1591056" indent="0">
              <a:buNone/>
              <a:defRPr sz="1392" b="1"/>
            </a:lvl5pPr>
            <a:lvl6pPr marL="1988820" indent="0">
              <a:buNone/>
              <a:defRPr sz="1392" b="1"/>
            </a:lvl6pPr>
            <a:lvl7pPr marL="2386584" indent="0">
              <a:buNone/>
              <a:defRPr sz="1392" b="1"/>
            </a:lvl7pPr>
            <a:lvl8pPr marL="2784348" indent="0">
              <a:buNone/>
              <a:defRPr sz="1392" b="1"/>
            </a:lvl8pPr>
            <a:lvl9pPr marL="3182112" indent="0">
              <a:buNone/>
              <a:defRPr sz="13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7201" y="3618442"/>
            <a:ext cx="338189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5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4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660400"/>
            <a:ext cx="2565683" cy="2311400"/>
          </a:xfrm>
        </p:spPr>
        <p:txBody>
          <a:bodyPr anchor="b"/>
          <a:lstStyle>
            <a:lvl1pPr>
              <a:defRPr sz="27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895" y="1426283"/>
            <a:ext cx="4027200" cy="7039681"/>
          </a:xfrm>
        </p:spPr>
        <p:txBody>
          <a:bodyPr/>
          <a:lstStyle>
            <a:lvl1pPr>
              <a:defRPr sz="2784"/>
            </a:lvl1pPr>
            <a:lvl2pPr>
              <a:defRPr sz="2436"/>
            </a:lvl2pPr>
            <a:lvl3pPr>
              <a:defRPr sz="2088"/>
            </a:lvl3pPr>
            <a:lvl4pPr>
              <a:defRPr sz="1740"/>
            </a:lvl4pPr>
            <a:lvl5pPr>
              <a:defRPr sz="1740"/>
            </a:lvl5pPr>
            <a:lvl6pPr>
              <a:defRPr sz="1740"/>
            </a:lvl6pPr>
            <a:lvl7pPr>
              <a:defRPr sz="1740"/>
            </a:lvl7pPr>
            <a:lvl8pPr>
              <a:defRPr sz="1740"/>
            </a:lvl8pPr>
            <a:lvl9pPr>
              <a:defRPr sz="17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940" y="2971800"/>
            <a:ext cx="2565683" cy="5505627"/>
          </a:xfrm>
        </p:spPr>
        <p:txBody>
          <a:bodyPr/>
          <a:lstStyle>
            <a:lvl1pPr marL="0" indent="0">
              <a:buNone/>
              <a:defRPr sz="1392"/>
            </a:lvl1pPr>
            <a:lvl2pPr marL="397764" indent="0">
              <a:buNone/>
              <a:defRPr sz="1218"/>
            </a:lvl2pPr>
            <a:lvl3pPr marL="795528" indent="0">
              <a:buNone/>
              <a:defRPr sz="1044"/>
            </a:lvl3pPr>
            <a:lvl4pPr marL="1193292" indent="0">
              <a:buNone/>
              <a:defRPr sz="870"/>
            </a:lvl4pPr>
            <a:lvl5pPr marL="1591056" indent="0">
              <a:buNone/>
              <a:defRPr sz="870"/>
            </a:lvl5pPr>
            <a:lvl6pPr marL="1988820" indent="0">
              <a:buNone/>
              <a:defRPr sz="870"/>
            </a:lvl6pPr>
            <a:lvl7pPr marL="2386584" indent="0">
              <a:buNone/>
              <a:defRPr sz="870"/>
            </a:lvl7pPr>
            <a:lvl8pPr marL="2784348" indent="0">
              <a:buNone/>
              <a:defRPr sz="870"/>
            </a:lvl8pPr>
            <a:lvl9pPr marL="3182112" indent="0">
              <a:buNone/>
              <a:defRPr sz="8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9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660400"/>
            <a:ext cx="2565683" cy="2311400"/>
          </a:xfrm>
        </p:spPr>
        <p:txBody>
          <a:bodyPr anchor="b"/>
          <a:lstStyle>
            <a:lvl1pPr>
              <a:defRPr sz="27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81895" y="1426283"/>
            <a:ext cx="4027200" cy="7039681"/>
          </a:xfrm>
        </p:spPr>
        <p:txBody>
          <a:bodyPr anchor="t"/>
          <a:lstStyle>
            <a:lvl1pPr marL="0" indent="0">
              <a:buNone/>
              <a:defRPr sz="2784"/>
            </a:lvl1pPr>
            <a:lvl2pPr marL="397764" indent="0">
              <a:buNone/>
              <a:defRPr sz="2436"/>
            </a:lvl2pPr>
            <a:lvl3pPr marL="795528" indent="0">
              <a:buNone/>
              <a:defRPr sz="2088"/>
            </a:lvl3pPr>
            <a:lvl4pPr marL="1193292" indent="0">
              <a:buNone/>
              <a:defRPr sz="1740"/>
            </a:lvl4pPr>
            <a:lvl5pPr marL="1591056" indent="0">
              <a:buNone/>
              <a:defRPr sz="1740"/>
            </a:lvl5pPr>
            <a:lvl6pPr marL="1988820" indent="0">
              <a:buNone/>
              <a:defRPr sz="1740"/>
            </a:lvl6pPr>
            <a:lvl7pPr marL="2386584" indent="0">
              <a:buNone/>
              <a:defRPr sz="1740"/>
            </a:lvl7pPr>
            <a:lvl8pPr marL="2784348" indent="0">
              <a:buNone/>
              <a:defRPr sz="1740"/>
            </a:lvl8pPr>
            <a:lvl9pPr marL="3182112" indent="0">
              <a:buNone/>
              <a:defRPr sz="17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940" y="2971800"/>
            <a:ext cx="2565683" cy="5505627"/>
          </a:xfrm>
        </p:spPr>
        <p:txBody>
          <a:bodyPr/>
          <a:lstStyle>
            <a:lvl1pPr marL="0" indent="0">
              <a:buNone/>
              <a:defRPr sz="1392"/>
            </a:lvl1pPr>
            <a:lvl2pPr marL="397764" indent="0">
              <a:buNone/>
              <a:defRPr sz="1218"/>
            </a:lvl2pPr>
            <a:lvl3pPr marL="795528" indent="0">
              <a:buNone/>
              <a:defRPr sz="1044"/>
            </a:lvl3pPr>
            <a:lvl4pPr marL="1193292" indent="0">
              <a:buNone/>
              <a:defRPr sz="870"/>
            </a:lvl4pPr>
            <a:lvl5pPr marL="1591056" indent="0">
              <a:buNone/>
              <a:defRPr sz="870"/>
            </a:lvl5pPr>
            <a:lvl6pPr marL="1988820" indent="0">
              <a:buNone/>
              <a:defRPr sz="870"/>
            </a:lvl6pPr>
            <a:lvl7pPr marL="2386584" indent="0">
              <a:buNone/>
              <a:defRPr sz="870"/>
            </a:lvl7pPr>
            <a:lvl8pPr marL="2784348" indent="0">
              <a:buNone/>
              <a:defRPr sz="870"/>
            </a:lvl8pPr>
            <a:lvl9pPr marL="3182112" indent="0">
              <a:buNone/>
              <a:defRPr sz="8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0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904" y="527405"/>
            <a:ext cx="6861156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904" y="2637014"/>
            <a:ext cx="6861156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6904" y="9181397"/>
            <a:ext cx="178986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A0583-4DD2-4447-BB98-703DF4A5531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5082" y="9181397"/>
            <a:ext cx="2684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18192" y="9181397"/>
            <a:ext cx="178986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95528" rtl="0" eaLnBrk="1" latinLnBrk="0" hangingPunct="1">
        <a:lnSpc>
          <a:spcPct val="90000"/>
        </a:lnSpc>
        <a:spcBef>
          <a:spcPct val="0"/>
        </a:spcBef>
        <a:buNone/>
        <a:defRPr sz="3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882" indent="-198882" algn="l" defTabSz="795528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36" kern="1200">
          <a:solidFill>
            <a:schemeClr val="tx1"/>
          </a:solidFill>
          <a:latin typeface="+mn-lt"/>
          <a:ea typeface="+mn-ea"/>
          <a:cs typeface="+mn-cs"/>
        </a:defRPr>
      </a:lvl1pPr>
      <a:lvl2pPr marL="596646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2pPr>
      <a:lvl3pPr marL="994410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3pPr>
      <a:lvl4pPr marL="1392174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4pPr>
      <a:lvl5pPr marL="1789938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5pPr>
      <a:lvl6pPr marL="2187702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6pPr>
      <a:lvl7pPr marL="2585466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7pPr>
      <a:lvl8pPr marL="2983230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8pPr>
      <a:lvl9pPr marL="3380994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1pPr>
      <a:lvl2pPr marL="397764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2pPr>
      <a:lvl3pPr marL="795528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3pPr>
      <a:lvl4pPr marL="1193292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4pPr>
      <a:lvl5pPr marL="1591056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5pPr>
      <a:lvl6pPr marL="1988820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6pPr>
      <a:lvl7pPr marL="2386584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7pPr>
      <a:lvl8pPr marL="2784348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8pPr>
      <a:lvl9pPr marL="3182112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v-database.u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CD24-37FA-4CA0-AB35-33C7DC683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259" y="1454953"/>
            <a:ext cx="6880446" cy="1147726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OFERT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ll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b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 MA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 ELECTRICE</a:t>
            </a:r>
            <a:endParaRPr lang="en-US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11ECA13-4934-46C4-90F3-A2C32BB43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2956" y="3405936"/>
            <a:ext cx="3550920" cy="263533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fr-F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la</a:t>
            </a:r>
            <a:r>
              <a:rPr lang="fr-FR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VOLT EVSE DISTRIBUTION S.R.L.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Sediu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social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Str.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lntrarea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Paharnicul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it-IT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Turturea, nr. 12, Corp C2, Camera 5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CUI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RO 36597270</a:t>
            </a:r>
            <a:endParaRPr lang="ro-RO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Nr. de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ordine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RC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40/13036/04.10.2016</a:t>
            </a:r>
          </a:p>
          <a:p>
            <a:pPr algn="l">
              <a:lnSpc>
                <a:spcPct val="100000"/>
              </a:lnSpc>
            </a:pPr>
            <a:r>
              <a:rPr lang="nb-N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Telefon</a:t>
            </a:r>
            <a:r>
              <a:rPr lang="nb-N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+40 754 554 865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E-mail: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contact@volt.com.ro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933E0AA-6541-41A3-AD9C-A84EEC350A86}"/>
              </a:ext>
            </a:extLst>
          </p:cNvPr>
          <p:cNvSpPr txBox="1">
            <a:spLocks/>
          </p:cNvSpPr>
          <p:nvPr/>
        </p:nvSpPr>
        <p:spPr>
          <a:xfrm>
            <a:off x="525876" y="3398835"/>
            <a:ext cx="3429000" cy="1268247"/>
          </a:xfrm>
          <a:prstGeom prst="rect">
            <a:avLst/>
          </a:prstGeom>
        </p:spPr>
        <p:txBody>
          <a:bodyPr vert="horz" lIns="132080" tIns="66040" rIns="132080" bIns="6604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aten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 domnului</a:t>
            </a:r>
            <a:r>
              <a:rPr lang="it-IT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Cristian Sova</a:t>
            </a:r>
          </a:p>
          <a:p>
            <a:pPr algn="l"/>
            <a:r>
              <a:rPr lang="nb-N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Telefon</a:t>
            </a:r>
            <a:r>
              <a:rPr lang="nb-N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+40 726 179 575</a:t>
            </a:r>
          </a:p>
          <a:p>
            <a:pPr algn="l"/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E-maiI</a:t>
            </a:r>
            <a:r>
              <a:rPr lang="it-IT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cristisova@yahoo.com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1620F20-31B9-4A20-A069-F6E2FECCE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D6FD5C-4380-483D-9E94-9EB02C8A0FD9}"/>
              </a:ext>
            </a:extLst>
          </p:cNvPr>
          <p:cNvSpPr/>
          <p:nvPr/>
        </p:nvSpPr>
        <p:spPr>
          <a:xfrm>
            <a:off x="525876" y="6844532"/>
            <a:ext cx="6858000" cy="2391656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4529E5-7CC8-451F-B95E-ED27BEDC4E38}"/>
              </a:ext>
            </a:extLst>
          </p:cNvPr>
          <p:cNvSpPr/>
          <p:nvPr/>
        </p:nvSpPr>
        <p:spPr>
          <a:xfrm>
            <a:off x="627873" y="7062859"/>
            <a:ext cx="6789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Prezentare general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sta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 de 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ncarcare VOLT</a:t>
            </a: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Duratele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Sta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Home Line cu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priz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Sta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Home Line cu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cablu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Accesorii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 Condi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generale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70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D4FD-6EAD-4986-AE47-8B2A483D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68" y="1216741"/>
            <a:ext cx="5915025" cy="116194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Prezentare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general</a:t>
            </a:r>
            <a:r>
              <a:rPr lang="ro-RO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</a:t>
            </a:r>
            <a:b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ncarcare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VOLT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DE6E-B325-4E89-BF0B-5CFEEF05C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970" y="2637014"/>
            <a:ext cx="5915025" cy="6933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Apreciem interesul dumneavoastr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de produsele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noastre. V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asiguram ca 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luat decizia cea mai buna odat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instalarea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noastre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 noastre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ncarcare sunt cele mai 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spandite din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lume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50.000+ de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instalate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30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 980 orașe.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Furnizorul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EVBox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liderul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global de pia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in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domeniul 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 pentru ma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 electrice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hibride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ntreaga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infrastructur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ma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inilor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electrice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din marile ora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ale Olandei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ara cu cea mai dezvoltat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infrastructur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mobiliate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electric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format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doar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EVBox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folosesc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servicii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Smart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Charging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 permit comunicarea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 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 amplasate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aceea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eficienta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energiei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reducerea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costurilor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D2702A-9FD9-4624-ACEA-48F984224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1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9CF6F-7F7B-40D6-9674-A4D9AC928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81" y="2186188"/>
            <a:ext cx="6861156" cy="43517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afla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care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durata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unei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trebuie s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avem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vedere cele 2 aspecte care influen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eaz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mod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acest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lucru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anume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rata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ma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regim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curent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alternativ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(AC)</a:t>
            </a:r>
          </a:p>
          <a:p>
            <a:pPr algn="just"/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puterea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buNone/>
            </a:pP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Exemplu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ro-RO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Nissan Leaf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 maxim 6,6 kW,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indiferent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acesta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conectat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o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7,4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sau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22 kW.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Sursa: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://ev-database.uk/</a:t>
            </a:r>
            <a:b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jos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gasi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exemplu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durata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vehicul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 care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poate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 22 kW.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buNone/>
            </a:pP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Durata de 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rcare, baterie 40 kW: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344C94-9753-46AB-B734-1376828DC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26" y="6694881"/>
            <a:ext cx="5915025" cy="2049862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4DA4C0B4-7BAE-44AD-977E-AF1E071D6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AC44FA6-4644-4838-AFDC-AEA04AD6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68" y="1216741"/>
            <a:ext cx="5915025" cy="1161946"/>
          </a:xfrm>
        </p:spPr>
        <p:txBody>
          <a:bodyPr>
            <a:normAutofit fontScale="90000"/>
          </a:bodyPr>
          <a:lstStyle/>
          <a:p>
            <a:pPr algn="ctr"/>
            <a:r>
              <a:rPr lang="ro-RO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Duratele de încarcare</a:t>
            </a:r>
            <a:b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78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F48F4-FADF-4C52-A783-02A165FC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81" y="1808236"/>
            <a:ext cx="7010558" cy="788440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Rapid </a:t>
            </a: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</a:t>
            </a: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sigur</a:t>
            </a:r>
            <a:endParaRPr lang="en-US" sz="16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p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â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8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repede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decat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priza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ă.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Certificare CE, certificare prote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 IP54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IK10</a:t>
            </a:r>
          </a:p>
          <a:p>
            <a:pPr>
              <a:lnSpc>
                <a:spcPct val="120000"/>
              </a:lnSpc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protocoale de comunicare OCPP 1.2, 1.5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1.6</a:t>
            </a:r>
          </a:p>
          <a:p>
            <a:pPr>
              <a:lnSpc>
                <a:spcPct val="120000"/>
              </a:lnSpc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 2 ani, cu posibilitate de prelungire la 5 ani</a:t>
            </a:r>
            <a:endParaRPr lang="ro-RO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ro-RO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de </a:t>
            </a: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folosit</a:t>
            </a:r>
            <a:endParaRPr lang="en-US" sz="16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Datorit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indicatorului de stare LED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a unei simple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glis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 cu cardul RFID pentru a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</a:t>
            </a:r>
            <a:endParaRPr lang="ro-RO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Potrivit</a:t>
            </a:r>
            <a:r>
              <a:rPr lang="ro-RO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orice</a:t>
            </a: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marca</a:t>
            </a: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model de</a:t>
            </a:r>
            <a:r>
              <a:rPr lang="ro-RO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</a:t>
            </a:r>
            <a:r>
              <a:rPr lang="ro-RO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ro-RO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endParaRPr lang="en-US" sz="16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complet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puteri 3,7kW- 22kW</a:t>
            </a:r>
            <a:endParaRPr lang="ro-RO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Simplu</a:t>
            </a: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gestionat</a:t>
            </a:r>
            <a:endParaRPr lang="ro-RO" sz="16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Platform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management online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consum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etc.)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Actualiz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online automate de software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Costuri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configurabile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automate</a:t>
            </a:r>
            <a:endParaRPr lang="ro-RO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</a:t>
            </a:r>
            <a:r>
              <a:rPr lang="ro-RO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iuni</a:t>
            </a: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personalizate</a:t>
            </a:r>
            <a:endParaRPr lang="en-US" sz="16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Disponibil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 o priza sau cablu fix, internet, culoare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carcas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orice nuan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RAL, etichete plasare logo firm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endParaRPr lang="en-US" sz="1600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B504524-AC53-4315-AEFD-20465EE2E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F51923C-87C9-4405-93E3-9B49C0D845D8}"/>
              </a:ext>
            </a:extLst>
          </p:cNvPr>
          <p:cNvSpPr txBox="1">
            <a:spLocks/>
          </p:cNvSpPr>
          <p:nvPr/>
        </p:nvSpPr>
        <p:spPr>
          <a:xfrm>
            <a:off x="1019968" y="1111180"/>
            <a:ext cx="5915025" cy="808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7955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Stațiile Home Line</a:t>
            </a:r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36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5838-A465-42BC-B4EF-0A1798E7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0561"/>
            <a:ext cx="7954963" cy="1177186"/>
          </a:xfrm>
        </p:spPr>
        <p:txBody>
          <a:bodyPr>
            <a:normAutofit/>
          </a:bodyPr>
          <a:lstStyle/>
          <a:p>
            <a:pPr algn="ctr"/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Sta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Home Line I cu 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priz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endParaRPr lang="en-US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B351FB4-2B0C-473D-B7DD-DFC0A8A39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496844"/>
              </p:ext>
            </p:extLst>
          </p:nvPr>
        </p:nvGraphicFramePr>
        <p:xfrm>
          <a:off x="502681" y="2442106"/>
          <a:ext cx="6949600" cy="5058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920">
                  <a:extLst>
                    <a:ext uri="{9D8B030D-6E8A-4147-A177-3AD203B41FA5}">
                      <a16:colId xmlns:a16="http://schemas.microsoft.com/office/drawing/2014/main" val="178067181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4194835402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670133668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3491137731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1657598158"/>
                    </a:ext>
                  </a:extLst>
                </a:gridCol>
              </a:tblGrid>
              <a:tr h="568939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COD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PRODUS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INTRARE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IEȘIRE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PREȚ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12357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H1161 -0020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Home Line Autostart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3.7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3.7kWh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(230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Type 2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3,7kWh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(230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683 €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171452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H1321-0020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Home Line Autostart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7,4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7</a:t>
                      </a: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(230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Type 2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7</a:t>
                      </a: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798 €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409273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H3161-0020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Home Line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Autostart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11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11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Type 2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11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855 €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044044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H3321-0020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Home Line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Autostart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22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22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32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Type 2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22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32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970 €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141302"/>
                  </a:ext>
                </a:extLst>
              </a:tr>
            </a:tbl>
          </a:graphicData>
        </a:graphic>
      </p:graphicFrame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F7DD9D8-2055-4E6B-8EC8-5E6EF0785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9F5768-79AB-4262-BED4-291B25A4C2CE}"/>
              </a:ext>
            </a:extLst>
          </p:cNvPr>
          <p:cNvSpPr txBox="1"/>
          <p:nvPr/>
        </p:nvSpPr>
        <p:spPr>
          <a:xfrm>
            <a:off x="655162" y="8084542"/>
            <a:ext cx="62798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Modelele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Autostart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 se pot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conecta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internet, nu au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contor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kWh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 se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poate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restri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iona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accesul la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 pe baza unui card RFID</a:t>
            </a:r>
          </a:p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** Pre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urile nu con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TVA</a:t>
            </a:r>
          </a:p>
        </p:txBody>
      </p:sp>
    </p:spTree>
    <p:extLst>
      <p:ext uri="{BB962C8B-B14F-4D97-AF65-F5344CB8AC3E}">
        <p14:creationId xmlns:p14="http://schemas.microsoft.com/office/powerpoint/2010/main" val="140257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5838-A465-42BC-B4EF-0A1798E7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70" y="1264920"/>
            <a:ext cx="5915025" cy="1177186"/>
          </a:xfrm>
        </p:spPr>
        <p:txBody>
          <a:bodyPr>
            <a:normAutofit/>
          </a:bodyPr>
          <a:lstStyle/>
          <a:p>
            <a:pPr algn="ctr"/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Sta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Home Line cu 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cablu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</a:t>
            </a:r>
            <a:endParaRPr lang="en-US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B351FB4-2B0C-473D-B7DD-DFC0A8A39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574587"/>
              </p:ext>
            </p:extLst>
          </p:nvPr>
        </p:nvGraphicFramePr>
        <p:xfrm>
          <a:off x="502680" y="2988463"/>
          <a:ext cx="6949600" cy="3154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920">
                  <a:extLst>
                    <a:ext uri="{9D8B030D-6E8A-4147-A177-3AD203B41FA5}">
                      <a16:colId xmlns:a16="http://schemas.microsoft.com/office/drawing/2014/main" val="178067181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4194835402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670133668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3491137731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1657598158"/>
                    </a:ext>
                  </a:extLst>
                </a:gridCol>
              </a:tblGrid>
              <a:tr h="455977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COD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PRODUS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INTRARE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IEȘIRE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PREȚ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12357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H1160 -00262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Home Line Autostart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3.7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3</a:t>
                      </a: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(230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Type 2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3</a:t>
                      </a: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(230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740 €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171452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H3160-00262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Home Line Autostart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11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11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Type 2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11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970 €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409273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H3320-00262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Home Line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Autostart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22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22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32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Type 2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22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32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085 €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044044"/>
                  </a:ext>
                </a:extLst>
              </a:tr>
            </a:tbl>
          </a:graphicData>
        </a:graphic>
      </p:graphicFrame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F7DD9D8-2055-4E6B-8EC8-5E6EF0785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9F5768-79AB-4262-BED4-291B25A4C2CE}"/>
              </a:ext>
            </a:extLst>
          </p:cNvPr>
          <p:cNvSpPr txBox="1"/>
          <p:nvPr/>
        </p:nvSpPr>
        <p:spPr>
          <a:xfrm>
            <a:off x="837564" y="6689183"/>
            <a:ext cx="6279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Modelele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Autostart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 se pot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conecta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internet, nu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contor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kWh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 se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poate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restri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iona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accesul la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 pe baza unui card RFID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it-IT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**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Cablul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are o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lungime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6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metri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inclus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pre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*** Pre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urile nu con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TVA</a:t>
            </a:r>
          </a:p>
        </p:txBody>
      </p:sp>
    </p:spTree>
    <p:extLst>
      <p:ext uri="{BB962C8B-B14F-4D97-AF65-F5344CB8AC3E}">
        <p14:creationId xmlns:p14="http://schemas.microsoft.com/office/powerpoint/2010/main" val="330792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5838-A465-42BC-B4EF-0A1798E7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70" y="1254886"/>
            <a:ext cx="5915025" cy="634770"/>
          </a:xfrm>
        </p:spPr>
        <p:txBody>
          <a:bodyPr>
            <a:normAutofit/>
          </a:bodyPr>
          <a:lstStyle/>
          <a:p>
            <a:pPr algn="ctr"/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Accesorii</a:t>
            </a:r>
            <a:endParaRPr lang="en-US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F7DD9D8-2055-4E6B-8EC8-5E6EF0785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81BFA9F9-30F4-45B5-BEBE-A8ACA2122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577440"/>
              </p:ext>
            </p:extLst>
          </p:nvPr>
        </p:nvGraphicFramePr>
        <p:xfrm>
          <a:off x="148432" y="2245915"/>
          <a:ext cx="7658098" cy="5852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349">
                  <a:extLst>
                    <a:ext uri="{9D8B030D-6E8A-4147-A177-3AD203B41FA5}">
                      <a16:colId xmlns:a16="http://schemas.microsoft.com/office/drawing/2014/main" val="178067181"/>
                    </a:ext>
                  </a:extLst>
                </a:gridCol>
                <a:gridCol w="2246156">
                  <a:extLst>
                    <a:ext uri="{9D8B030D-6E8A-4147-A177-3AD203B41FA5}">
                      <a16:colId xmlns:a16="http://schemas.microsoft.com/office/drawing/2014/main" val="4194835402"/>
                    </a:ext>
                  </a:extLst>
                </a:gridCol>
                <a:gridCol w="1542920">
                  <a:extLst>
                    <a:ext uri="{9D8B030D-6E8A-4147-A177-3AD203B41FA5}">
                      <a16:colId xmlns:a16="http://schemas.microsoft.com/office/drawing/2014/main" val="670133668"/>
                    </a:ext>
                  </a:extLst>
                </a:gridCol>
                <a:gridCol w="1249030">
                  <a:extLst>
                    <a:ext uri="{9D8B030D-6E8A-4147-A177-3AD203B41FA5}">
                      <a16:colId xmlns:a16="http://schemas.microsoft.com/office/drawing/2014/main" val="3491137731"/>
                    </a:ext>
                  </a:extLst>
                </a:gridCol>
                <a:gridCol w="1219643">
                  <a:extLst>
                    <a:ext uri="{9D8B030D-6E8A-4147-A177-3AD203B41FA5}">
                      <a16:colId xmlns:a16="http://schemas.microsoft.com/office/drawing/2014/main" val="1657598158"/>
                    </a:ext>
                  </a:extLst>
                </a:gridCol>
              </a:tblGrid>
              <a:tr h="455977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COD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PRODUS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</a:t>
                      </a:r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Ț UNITAR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CANTITATE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PREȚ TOTAL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12357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290150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Picior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metalic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Prindere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In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pamant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171452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290305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Picior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metalic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Prindere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pe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podea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409273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C1164-T2T2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Cablu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lncarcare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pl-PL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2 (4m) - 3, 7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044044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C1324-T2T2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Cablu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lncarcare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pl-PL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2 (4m) - 7,4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237</a:t>
                      </a:r>
                      <a:r>
                        <a:rPr lang="ro-RO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237</a:t>
                      </a:r>
                      <a:r>
                        <a:rPr lang="ro-RO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717331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C3164-T2T2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Cablu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lncarcare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pl-PL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2 ( 4m) - 11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834582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C3324-T2T2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Cablu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lncarcare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pl-PL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2 (4m) - 22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291 €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291 €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117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0A6C46-80E0-495F-A48B-C5497EE1467B}"/>
              </a:ext>
            </a:extLst>
          </p:cNvPr>
          <p:cNvSpPr txBox="1"/>
          <p:nvPr/>
        </p:nvSpPr>
        <p:spPr>
          <a:xfrm>
            <a:off x="666750" y="8372475"/>
            <a:ext cx="6648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Pre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urile nu con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TVA</a:t>
            </a:r>
          </a:p>
        </p:txBody>
      </p:sp>
    </p:spTree>
    <p:extLst>
      <p:ext uri="{BB962C8B-B14F-4D97-AF65-F5344CB8AC3E}">
        <p14:creationId xmlns:p14="http://schemas.microsoft.com/office/powerpoint/2010/main" val="238879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66FD14-DDAC-40E7-8D25-1124C9239E33}"/>
              </a:ext>
            </a:extLst>
          </p:cNvPr>
          <p:cNvSpPr txBox="1"/>
          <p:nvPr/>
        </p:nvSpPr>
        <p:spPr>
          <a:xfrm>
            <a:off x="824706" y="2018775"/>
            <a:ext cx="6172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Montajul sta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 cost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 Euro+ TVA 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 sta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ș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nu este inclus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pretul sta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iei. La cerere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putem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asigura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ntregul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proiect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racord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electric al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plat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avans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40% din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valoare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data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contractului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60% se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pl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livr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rii echipamentelor pe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antier, la cursul de schimb euro/lei al BNR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Termenul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livrare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standard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 3 s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pt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â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la data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comenzii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Termenul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24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Iuni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recunoscut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stipulate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certificatul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garan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 cu condi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inerii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conformitate cu specifica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 produc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torului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Suportul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mentenan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sunt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gratuite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perioada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Produsul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nso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de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tehnic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certificat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certificate de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calitate</a:t>
            </a:r>
            <a:endParaRPr lang="ro-RO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oferta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sunt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incluse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urmatoarele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activita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materiale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Consultan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implementarea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sistemului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pt-B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ransportul materialelor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pt-B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echipamentelor pe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pt-B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personal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utilizarea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sistemului</a:t>
            </a:r>
            <a:endParaRPr lang="ro-RO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oferta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 sunt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incluse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urmatoarele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activit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ăț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și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materiale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acestea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cad 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în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sarcina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beneficiarului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inerea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autoriza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necesare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Furnizarea energiei electrice pentru echipamente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lnstalare, montaj, trasee cabluri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cablare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turi, asfaltare, repara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betoane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asfalt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Mobilier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beton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instalarea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dispozitivelor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Orice altceva ce nu este specificat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ofert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 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F9E6373-E49E-424B-ABD4-E682CF854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7320B4-D9A6-47EF-9C3A-1F78058CA476}"/>
              </a:ext>
            </a:extLst>
          </p:cNvPr>
          <p:cNvSpPr txBox="1"/>
          <p:nvPr/>
        </p:nvSpPr>
        <p:spPr>
          <a:xfrm>
            <a:off x="1634331" y="1331584"/>
            <a:ext cx="54292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 Condi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generale</a:t>
            </a:r>
            <a:endParaRPr lang="en-US" sz="3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36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1450</Words>
  <Application>Microsoft Office PowerPoint</Application>
  <PresentationFormat>Custom</PresentationFormat>
  <Paragraphs>204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Wingdings</vt:lpstr>
      <vt:lpstr>Office Theme</vt:lpstr>
      <vt:lpstr>OFERTĂ STAȚll DE ÎNCĂRCARE PENTRU MAȘINI ELECTRICE</vt:lpstr>
      <vt:lpstr>1. Prezentare generală a stațiilor de încarcare VOLT</vt:lpstr>
      <vt:lpstr>2. Duratele de încarcare </vt:lpstr>
      <vt:lpstr>PowerPoint Presentation</vt:lpstr>
      <vt:lpstr>4. Stațiile Home Line I cu priză</vt:lpstr>
      <vt:lpstr>4. Stațiile Home Line cu cablu atașat</vt:lpstr>
      <vt:lpstr>5. Accesorii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OFERTĂ STAȚll DE ÎNCĂRCARE PENTRU MAȘINI ELECTRICE</dc:title>
  <dc:creator>Cristian Balint</dc:creator>
  <cp:lastModifiedBy>Cristian Balint</cp:lastModifiedBy>
  <cp:revision>33</cp:revision>
  <dcterms:created xsi:type="dcterms:W3CDTF">2018-11-02T12:10:46Z</dcterms:created>
  <dcterms:modified xsi:type="dcterms:W3CDTF">2018-11-16T11:45:03Z</dcterms:modified>
</cp:coreProperties>
</file>