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5" r:id="rId8"/>
    <p:sldId id="262" r:id="rId9"/>
  </p:sldIdLst>
  <p:sldSz cx="7954963" cy="990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782A61A-BD4B-445B-AF37-4CDE6E06A62E}">
          <p14:sldIdLst>
            <p14:sldId id="256"/>
            <p14:sldId id="257"/>
            <p14:sldId id="258"/>
            <p14:sldId id="259"/>
          </p14:sldIdLst>
        </p14:section>
        <p14:section name="Untitled Section" id="{F13F6017-722C-4EA9-89BE-D20D635278C1}">
          <p14:sldIdLst>
            <p14:sldId id="263"/>
            <p14:sldId id="260"/>
            <p14:sldId id="265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ristian Balint" initials="CB" lastIdx="1" clrIdx="0">
    <p:extLst>
      <p:ext uri="{19B8F6BF-5375-455C-9EA6-DF929625EA0E}">
        <p15:presenceInfo xmlns:p15="http://schemas.microsoft.com/office/powerpoint/2012/main" userId="b7ac4b866d0fce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77" d="100"/>
          <a:sy n="77" d="100"/>
        </p:scale>
        <p:origin x="1512" y="-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622" y="1621191"/>
            <a:ext cx="6761719" cy="3448756"/>
          </a:xfrm>
        </p:spPr>
        <p:txBody>
          <a:bodyPr anchor="b"/>
          <a:lstStyle>
            <a:lvl1pPr algn="ctr">
              <a:defRPr sz="52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4371" y="5202944"/>
            <a:ext cx="5966222" cy="2391656"/>
          </a:xfrm>
        </p:spPr>
        <p:txBody>
          <a:bodyPr/>
          <a:lstStyle>
            <a:lvl1pPr marL="0" indent="0" algn="ctr">
              <a:buNone/>
              <a:defRPr sz="2088"/>
            </a:lvl1pPr>
            <a:lvl2pPr marL="397764" indent="0" algn="ctr">
              <a:buNone/>
              <a:defRPr sz="1740"/>
            </a:lvl2pPr>
            <a:lvl3pPr marL="795528" indent="0" algn="ctr">
              <a:buNone/>
              <a:defRPr sz="1566"/>
            </a:lvl3pPr>
            <a:lvl4pPr marL="1193292" indent="0" algn="ctr">
              <a:buNone/>
              <a:defRPr sz="1392"/>
            </a:lvl4pPr>
            <a:lvl5pPr marL="1591056" indent="0" algn="ctr">
              <a:buNone/>
              <a:defRPr sz="1392"/>
            </a:lvl5pPr>
            <a:lvl6pPr marL="1988820" indent="0" algn="ctr">
              <a:buNone/>
              <a:defRPr sz="1392"/>
            </a:lvl6pPr>
            <a:lvl7pPr marL="2386584" indent="0" algn="ctr">
              <a:buNone/>
              <a:defRPr sz="1392"/>
            </a:lvl7pPr>
            <a:lvl8pPr marL="2784348" indent="0" algn="ctr">
              <a:buNone/>
              <a:defRPr sz="1392"/>
            </a:lvl8pPr>
            <a:lvl9pPr marL="3182112" indent="0" algn="ctr">
              <a:buNone/>
              <a:defRPr sz="139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583-4DD2-4447-BB98-703DF4A55311}" type="datetimeFigureOut">
              <a:rPr lang="en-US" smtClean="0"/>
              <a:t>07-Dec-18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40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583-4DD2-4447-BB98-703DF4A55311}" type="datetimeFigureOut">
              <a:rPr lang="en-US" smtClean="0"/>
              <a:t>07-Dec-18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93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92771" y="527403"/>
            <a:ext cx="1715289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6904" y="527403"/>
            <a:ext cx="5046430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583-4DD2-4447-BB98-703DF4A55311}" type="datetimeFigureOut">
              <a:rPr lang="en-US" smtClean="0"/>
              <a:t>07-Dec-18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24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583-4DD2-4447-BB98-703DF4A55311}" type="datetimeFigureOut">
              <a:rPr lang="en-US" smtClean="0"/>
              <a:t>07-Dec-18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622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761" y="2469624"/>
            <a:ext cx="6861156" cy="4120620"/>
          </a:xfrm>
        </p:spPr>
        <p:txBody>
          <a:bodyPr anchor="b"/>
          <a:lstStyle>
            <a:lvl1pPr>
              <a:defRPr sz="52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2761" y="6629226"/>
            <a:ext cx="6861156" cy="2166937"/>
          </a:xfrm>
        </p:spPr>
        <p:txBody>
          <a:bodyPr/>
          <a:lstStyle>
            <a:lvl1pPr marL="0" indent="0">
              <a:buNone/>
              <a:defRPr sz="2088">
                <a:solidFill>
                  <a:schemeClr val="tx1"/>
                </a:solidFill>
              </a:defRPr>
            </a:lvl1pPr>
            <a:lvl2pPr marL="397764" indent="0">
              <a:buNone/>
              <a:defRPr sz="1740">
                <a:solidFill>
                  <a:schemeClr val="tx1">
                    <a:tint val="75000"/>
                  </a:schemeClr>
                </a:solidFill>
              </a:defRPr>
            </a:lvl2pPr>
            <a:lvl3pPr marL="795528" indent="0">
              <a:buNone/>
              <a:defRPr sz="1566">
                <a:solidFill>
                  <a:schemeClr val="tx1">
                    <a:tint val="75000"/>
                  </a:schemeClr>
                </a:solidFill>
              </a:defRPr>
            </a:lvl3pPr>
            <a:lvl4pPr marL="1193292" indent="0">
              <a:buNone/>
              <a:defRPr sz="1392">
                <a:solidFill>
                  <a:schemeClr val="tx1">
                    <a:tint val="75000"/>
                  </a:schemeClr>
                </a:solidFill>
              </a:defRPr>
            </a:lvl4pPr>
            <a:lvl5pPr marL="1591056" indent="0">
              <a:buNone/>
              <a:defRPr sz="1392">
                <a:solidFill>
                  <a:schemeClr val="tx1">
                    <a:tint val="75000"/>
                  </a:schemeClr>
                </a:solidFill>
              </a:defRPr>
            </a:lvl5pPr>
            <a:lvl6pPr marL="1988820" indent="0">
              <a:buNone/>
              <a:defRPr sz="1392">
                <a:solidFill>
                  <a:schemeClr val="tx1">
                    <a:tint val="75000"/>
                  </a:schemeClr>
                </a:solidFill>
              </a:defRPr>
            </a:lvl6pPr>
            <a:lvl7pPr marL="2386584" indent="0">
              <a:buNone/>
              <a:defRPr sz="1392">
                <a:solidFill>
                  <a:schemeClr val="tx1">
                    <a:tint val="75000"/>
                  </a:schemeClr>
                </a:solidFill>
              </a:defRPr>
            </a:lvl7pPr>
            <a:lvl8pPr marL="2784348" indent="0">
              <a:buNone/>
              <a:defRPr sz="1392">
                <a:solidFill>
                  <a:schemeClr val="tx1">
                    <a:tint val="75000"/>
                  </a:schemeClr>
                </a:solidFill>
              </a:defRPr>
            </a:lvl8pPr>
            <a:lvl9pPr marL="3182112" indent="0">
              <a:buNone/>
              <a:defRPr sz="13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583-4DD2-4447-BB98-703DF4A55311}" type="datetimeFigureOut">
              <a:rPr lang="en-US" smtClean="0"/>
              <a:t>07-Dec-18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5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6904" y="2637014"/>
            <a:ext cx="3380859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27200" y="2637014"/>
            <a:ext cx="3380859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583-4DD2-4447-BB98-703DF4A55311}" type="datetimeFigureOut">
              <a:rPr lang="en-US" smtClean="0"/>
              <a:t>07-Dec-18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409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940" y="527405"/>
            <a:ext cx="6861156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7941" y="2428347"/>
            <a:ext cx="3365322" cy="1190095"/>
          </a:xfrm>
        </p:spPr>
        <p:txBody>
          <a:bodyPr anchor="b"/>
          <a:lstStyle>
            <a:lvl1pPr marL="0" indent="0">
              <a:buNone/>
              <a:defRPr sz="2088" b="1"/>
            </a:lvl1pPr>
            <a:lvl2pPr marL="397764" indent="0">
              <a:buNone/>
              <a:defRPr sz="1740" b="1"/>
            </a:lvl2pPr>
            <a:lvl3pPr marL="795528" indent="0">
              <a:buNone/>
              <a:defRPr sz="1566" b="1"/>
            </a:lvl3pPr>
            <a:lvl4pPr marL="1193292" indent="0">
              <a:buNone/>
              <a:defRPr sz="1392" b="1"/>
            </a:lvl4pPr>
            <a:lvl5pPr marL="1591056" indent="0">
              <a:buNone/>
              <a:defRPr sz="1392" b="1"/>
            </a:lvl5pPr>
            <a:lvl6pPr marL="1988820" indent="0">
              <a:buNone/>
              <a:defRPr sz="1392" b="1"/>
            </a:lvl6pPr>
            <a:lvl7pPr marL="2386584" indent="0">
              <a:buNone/>
              <a:defRPr sz="1392" b="1"/>
            </a:lvl7pPr>
            <a:lvl8pPr marL="2784348" indent="0">
              <a:buNone/>
              <a:defRPr sz="1392" b="1"/>
            </a:lvl8pPr>
            <a:lvl9pPr marL="3182112" indent="0">
              <a:buNone/>
              <a:defRPr sz="139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7941" y="3618442"/>
            <a:ext cx="3365322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27201" y="2428347"/>
            <a:ext cx="3381895" cy="1190095"/>
          </a:xfrm>
        </p:spPr>
        <p:txBody>
          <a:bodyPr anchor="b"/>
          <a:lstStyle>
            <a:lvl1pPr marL="0" indent="0">
              <a:buNone/>
              <a:defRPr sz="2088" b="1"/>
            </a:lvl1pPr>
            <a:lvl2pPr marL="397764" indent="0">
              <a:buNone/>
              <a:defRPr sz="1740" b="1"/>
            </a:lvl2pPr>
            <a:lvl3pPr marL="795528" indent="0">
              <a:buNone/>
              <a:defRPr sz="1566" b="1"/>
            </a:lvl3pPr>
            <a:lvl4pPr marL="1193292" indent="0">
              <a:buNone/>
              <a:defRPr sz="1392" b="1"/>
            </a:lvl4pPr>
            <a:lvl5pPr marL="1591056" indent="0">
              <a:buNone/>
              <a:defRPr sz="1392" b="1"/>
            </a:lvl5pPr>
            <a:lvl6pPr marL="1988820" indent="0">
              <a:buNone/>
              <a:defRPr sz="1392" b="1"/>
            </a:lvl6pPr>
            <a:lvl7pPr marL="2386584" indent="0">
              <a:buNone/>
              <a:defRPr sz="1392" b="1"/>
            </a:lvl7pPr>
            <a:lvl8pPr marL="2784348" indent="0">
              <a:buNone/>
              <a:defRPr sz="1392" b="1"/>
            </a:lvl8pPr>
            <a:lvl9pPr marL="3182112" indent="0">
              <a:buNone/>
              <a:defRPr sz="139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27201" y="3618442"/>
            <a:ext cx="338189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583-4DD2-4447-BB98-703DF4A55311}" type="datetimeFigureOut">
              <a:rPr lang="en-US" smtClean="0"/>
              <a:t>07-Dec-18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81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583-4DD2-4447-BB98-703DF4A55311}" type="datetimeFigureOut">
              <a:rPr lang="en-US" smtClean="0"/>
              <a:t>07-Dec-18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58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583-4DD2-4447-BB98-703DF4A55311}" type="datetimeFigureOut">
              <a:rPr lang="en-US" smtClean="0"/>
              <a:t>07-Dec-18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443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940" y="660400"/>
            <a:ext cx="2565683" cy="2311400"/>
          </a:xfrm>
        </p:spPr>
        <p:txBody>
          <a:bodyPr anchor="b"/>
          <a:lstStyle>
            <a:lvl1pPr>
              <a:defRPr sz="27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1895" y="1426283"/>
            <a:ext cx="4027200" cy="7039681"/>
          </a:xfrm>
        </p:spPr>
        <p:txBody>
          <a:bodyPr/>
          <a:lstStyle>
            <a:lvl1pPr>
              <a:defRPr sz="2784"/>
            </a:lvl1pPr>
            <a:lvl2pPr>
              <a:defRPr sz="2436"/>
            </a:lvl2pPr>
            <a:lvl3pPr>
              <a:defRPr sz="2088"/>
            </a:lvl3pPr>
            <a:lvl4pPr>
              <a:defRPr sz="1740"/>
            </a:lvl4pPr>
            <a:lvl5pPr>
              <a:defRPr sz="1740"/>
            </a:lvl5pPr>
            <a:lvl6pPr>
              <a:defRPr sz="1740"/>
            </a:lvl6pPr>
            <a:lvl7pPr>
              <a:defRPr sz="1740"/>
            </a:lvl7pPr>
            <a:lvl8pPr>
              <a:defRPr sz="1740"/>
            </a:lvl8pPr>
            <a:lvl9pPr>
              <a:defRPr sz="174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7940" y="2971800"/>
            <a:ext cx="2565683" cy="5505627"/>
          </a:xfrm>
        </p:spPr>
        <p:txBody>
          <a:bodyPr/>
          <a:lstStyle>
            <a:lvl1pPr marL="0" indent="0">
              <a:buNone/>
              <a:defRPr sz="1392"/>
            </a:lvl1pPr>
            <a:lvl2pPr marL="397764" indent="0">
              <a:buNone/>
              <a:defRPr sz="1218"/>
            </a:lvl2pPr>
            <a:lvl3pPr marL="795528" indent="0">
              <a:buNone/>
              <a:defRPr sz="1044"/>
            </a:lvl3pPr>
            <a:lvl4pPr marL="1193292" indent="0">
              <a:buNone/>
              <a:defRPr sz="870"/>
            </a:lvl4pPr>
            <a:lvl5pPr marL="1591056" indent="0">
              <a:buNone/>
              <a:defRPr sz="870"/>
            </a:lvl5pPr>
            <a:lvl6pPr marL="1988820" indent="0">
              <a:buNone/>
              <a:defRPr sz="870"/>
            </a:lvl6pPr>
            <a:lvl7pPr marL="2386584" indent="0">
              <a:buNone/>
              <a:defRPr sz="870"/>
            </a:lvl7pPr>
            <a:lvl8pPr marL="2784348" indent="0">
              <a:buNone/>
              <a:defRPr sz="870"/>
            </a:lvl8pPr>
            <a:lvl9pPr marL="3182112" indent="0">
              <a:buNone/>
              <a:defRPr sz="87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583-4DD2-4447-BB98-703DF4A55311}" type="datetimeFigureOut">
              <a:rPr lang="en-US" smtClean="0"/>
              <a:t>07-Dec-18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294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940" y="660400"/>
            <a:ext cx="2565683" cy="2311400"/>
          </a:xfrm>
        </p:spPr>
        <p:txBody>
          <a:bodyPr anchor="b"/>
          <a:lstStyle>
            <a:lvl1pPr>
              <a:defRPr sz="27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81895" y="1426283"/>
            <a:ext cx="4027200" cy="7039681"/>
          </a:xfrm>
        </p:spPr>
        <p:txBody>
          <a:bodyPr anchor="t"/>
          <a:lstStyle>
            <a:lvl1pPr marL="0" indent="0">
              <a:buNone/>
              <a:defRPr sz="2784"/>
            </a:lvl1pPr>
            <a:lvl2pPr marL="397764" indent="0">
              <a:buNone/>
              <a:defRPr sz="2436"/>
            </a:lvl2pPr>
            <a:lvl3pPr marL="795528" indent="0">
              <a:buNone/>
              <a:defRPr sz="2088"/>
            </a:lvl3pPr>
            <a:lvl4pPr marL="1193292" indent="0">
              <a:buNone/>
              <a:defRPr sz="1740"/>
            </a:lvl4pPr>
            <a:lvl5pPr marL="1591056" indent="0">
              <a:buNone/>
              <a:defRPr sz="1740"/>
            </a:lvl5pPr>
            <a:lvl6pPr marL="1988820" indent="0">
              <a:buNone/>
              <a:defRPr sz="1740"/>
            </a:lvl6pPr>
            <a:lvl7pPr marL="2386584" indent="0">
              <a:buNone/>
              <a:defRPr sz="1740"/>
            </a:lvl7pPr>
            <a:lvl8pPr marL="2784348" indent="0">
              <a:buNone/>
              <a:defRPr sz="1740"/>
            </a:lvl8pPr>
            <a:lvl9pPr marL="3182112" indent="0">
              <a:buNone/>
              <a:defRPr sz="17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7940" y="2971800"/>
            <a:ext cx="2565683" cy="5505627"/>
          </a:xfrm>
        </p:spPr>
        <p:txBody>
          <a:bodyPr/>
          <a:lstStyle>
            <a:lvl1pPr marL="0" indent="0">
              <a:buNone/>
              <a:defRPr sz="1392"/>
            </a:lvl1pPr>
            <a:lvl2pPr marL="397764" indent="0">
              <a:buNone/>
              <a:defRPr sz="1218"/>
            </a:lvl2pPr>
            <a:lvl3pPr marL="795528" indent="0">
              <a:buNone/>
              <a:defRPr sz="1044"/>
            </a:lvl3pPr>
            <a:lvl4pPr marL="1193292" indent="0">
              <a:buNone/>
              <a:defRPr sz="870"/>
            </a:lvl4pPr>
            <a:lvl5pPr marL="1591056" indent="0">
              <a:buNone/>
              <a:defRPr sz="870"/>
            </a:lvl5pPr>
            <a:lvl6pPr marL="1988820" indent="0">
              <a:buNone/>
              <a:defRPr sz="870"/>
            </a:lvl6pPr>
            <a:lvl7pPr marL="2386584" indent="0">
              <a:buNone/>
              <a:defRPr sz="870"/>
            </a:lvl7pPr>
            <a:lvl8pPr marL="2784348" indent="0">
              <a:buNone/>
              <a:defRPr sz="870"/>
            </a:lvl8pPr>
            <a:lvl9pPr marL="3182112" indent="0">
              <a:buNone/>
              <a:defRPr sz="87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583-4DD2-4447-BB98-703DF4A55311}" type="datetimeFigureOut">
              <a:rPr lang="en-US" smtClean="0"/>
              <a:t>07-Dec-18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100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6904" y="527405"/>
            <a:ext cx="6861156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6904" y="2637014"/>
            <a:ext cx="6861156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6904" y="9181397"/>
            <a:ext cx="1789867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A0583-4DD2-4447-BB98-703DF4A55311}" type="datetimeFigureOut">
              <a:rPr lang="en-US" smtClean="0"/>
              <a:t>07-Dec-18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35082" y="9181397"/>
            <a:ext cx="26848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18192" y="9181397"/>
            <a:ext cx="1789867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5D793-B93F-492A-8465-CA92F506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11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795528" rtl="0" eaLnBrk="1" latinLnBrk="0" hangingPunct="1">
        <a:lnSpc>
          <a:spcPct val="90000"/>
        </a:lnSpc>
        <a:spcBef>
          <a:spcPct val="0"/>
        </a:spcBef>
        <a:buNone/>
        <a:defRPr sz="38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8882" indent="-198882" algn="l" defTabSz="795528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36" kern="1200">
          <a:solidFill>
            <a:schemeClr val="tx1"/>
          </a:solidFill>
          <a:latin typeface="+mn-lt"/>
          <a:ea typeface="+mn-ea"/>
          <a:cs typeface="+mn-cs"/>
        </a:defRPr>
      </a:lvl1pPr>
      <a:lvl2pPr marL="596646" indent="-198882" algn="l" defTabSz="795528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88" kern="1200">
          <a:solidFill>
            <a:schemeClr val="tx1"/>
          </a:solidFill>
          <a:latin typeface="+mn-lt"/>
          <a:ea typeface="+mn-ea"/>
          <a:cs typeface="+mn-cs"/>
        </a:defRPr>
      </a:lvl2pPr>
      <a:lvl3pPr marL="994410" indent="-198882" algn="l" defTabSz="795528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0" kern="1200">
          <a:solidFill>
            <a:schemeClr val="tx1"/>
          </a:solidFill>
          <a:latin typeface="+mn-lt"/>
          <a:ea typeface="+mn-ea"/>
          <a:cs typeface="+mn-cs"/>
        </a:defRPr>
      </a:lvl3pPr>
      <a:lvl4pPr marL="1392174" indent="-198882" algn="l" defTabSz="795528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66" kern="1200">
          <a:solidFill>
            <a:schemeClr val="tx1"/>
          </a:solidFill>
          <a:latin typeface="+mn-lt"/>
          <a:ea typeface="+mn-ea"/>
          <a:cs typeface="+mn-cs"/>
        </a:defRPr>
      </a:lvl4pPr>
      <a:lvl5pPr marL="1789938" indent="-198882" algn="l" defTabSz="795528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66" kern="1200">
          <a:solidFill>
            <a:schemeClr val="tx1"/>
          </a:solidFill>
          <a:latin typeface="+mn-lt"/>
          <a:ea typeface="+mn-ea"/>
          <a:cs typeface="+mn-cs"/>
        </a:defRPr>
      </a:lvl5pPr>
      <a:lvl6pPr marL="2187702" indent="-198882" algn="l" defTabSz="795528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66" kern="1200">
          <a:solidFill>
            <a:schemeClr val="tx1"/>
          </a:solidFill>
          <a:latin typeface="+mn-lt"/>
          <a:ea typeface="+mn-ea"/>
          <a:cs typeface="+mn-cs"/>
        </a:defRPr>
      </a:lvl6pPr>
      <a:lvl7pPr marL="2585466" indent="-198882" algn="l" defTabSz="795528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66" kern="1200">
          <a:solidFill>
            <a:schemeClr val="tx1"/>
          </a:solidFill>
          <a:latin typeface="+mn-lt"/>
          <a:ea typeface="+mn-ea"/>
          <a:cs typeface="+mn-cs"/>
        </a:defRPr>
      </a:lvl7pPr>
      <a:lvl8pPr marL="2983230" indent="-198882" algn="l" defTabSz="795528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66" kern="1200">
          <a:solidFill>
            <a:schemeClr val="tx1"/>
          </a:solidFill>
          <a:latin typeface="+mn-lt"/>
          <a:ea typeface="+mn-ea"/>
          <a:cs typeface="+mn-cs"/>
        </a:defRPr>
      </a:lvl8pPr>
      <a:lvl9pPr marL="3380994" indent="-198882" algn="l" defTabSz="795528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5528" rtl="0" eaLnBrk="1" latinLnBrk="0" hangingPunct="1">
        <a:defRPr sz="1566" kern="1200">
          <a:solidFill>
            <a:schemeClr val="tx1"/>
          </a:solidFill>
          <a:latin typeface="+mn-lt"/>
          <a:ea typeface="+mn-ea"/>
          <a:cs typeface="+mn-cs"/>
        </a:defRPr>
      </a:lvl1pPr>
      <a:lvl2pPr marL="397764" algn="l" defTabSz="795528" rtl="0" eaLnBrk="1" latinLnBrk="0" hangingPunct="1">
        <a:defRPr sz="1566" kern="1200">
          <a:solidFill>
            <a:schemeClr val="tx1"/>
          </a:solidFill>
          <a:latin typeface="+mn-lt"/>
          <a:ea typeface="+mn-ea"/>
          <a:cs typeface="+mn-cs"/>
        </a:defRPr>
      </a:lvl2pPr>
      <a:lvl3pPr marL="795528" algn="l" defTabSz="795528" rtl="0" eaLnBrk="1" latinLnBrk="0" hangingPunct="1">
        <a:defRPr sz="1566" kern="1200">
          <a:solidFill>
            <a:schemeClr val="tx1"/>
          </a:solidFill>
          <a:latin typeface="+mn-lt"/>
          <a:ea typeface="+mn-ea"/>
          <a:cs typeface="+mn-cs"/>
        </a:defRPr>
      </a:lvl3pPr>
      <a:lvl4pPr marL="1193292" algn="l" defTabSz="795528" rtl="0" eaLnBrk="1" latinLnBrk="0" hangingPunct="1">
        <a:defRPr sz="1566" kern="1200">
          <a:solidFill>
            <a:schemeClr val="tx1"/>
          </a:solidFill>
          <a:latin typeface="+mn-lt"/>
          <a:ea typeface="+mn-ea"/>
          <a:cs typeface="+mn-cs"/>
        </a:defRPr>
      </a:lvl4pPr>
      <a:lvl5pPr marL="1591056" algn="l" defTabSz="795528" rtl="0" eaLnBrk="1" latinLnBrk="0" hangingPunct="1">
        <a:defRPr sz="1566" kern="1200">
          <a:solidFill>
            <a:schemeClr val="tx1"/>
          </a:solidFill>
          <a:latin typeface="+mn-lt"/>
          <a:ea typeface="+mn-ea"/>
          <a:cs typeface="+mn-cs"/>
        </a:defRPr>
      </a:lvl5pPr>
      <a:lvl6pPr marL="1988820" algn="l" defTabSz="795528" rtl="0" eaLnBrk="1" latinLnBrk="0" hangingPunct="1">
        <a:defRPr sz="1566" kern="1200">
          <a:solidFill>
            <a:schemeClr val="tx1"/>
          </a:solidFill>
          <a:latin typeface="+mn-lt"/>
          <a:ea typeface="+mn-ea"/>
          <a:cs typeface="+mn-cs"/>
        </a:defRPr>
      </a:lvl6pPr>
      <a:lvl7pPr marL="2386584" algn="l" defTabSz="795528" rtl="0" eaLnBrk="1" latinLnBrk="0" hangingPunct="1">
        <a:defRPr sz="1566" kern="1200">
          <a:solidFill>
            <a:schemeClr val="tx1"/>
          </a:solidFill>
          <a:latin typeface="+mn-lt"/>
          <a:ea typeface="+mn-ea"/>
          <a:cs typeface="+mn-cs"/>
        </a:defRPr>
      </a:lvl7pPr>
      <a:lvl8pPr marL="2784348" algn="l" defTabSz="795528" rtl="0" eaLnBrk="1" latinLnBrk="0" hangingPunct="1">
        <a:defRPr sz="1566" kern="1200">
          <a:solidFill>
            <a:schemeClr val="tx1"/>
          </a:solidFill>
          <a:latin typeface="+mn-lt"/>
          <a:ea typeface="+mn-ea"/>
          <a:cs typeface="+mn-cs"/>
        </a:defRPr>
      </a:lvl8pPr>
      <a:lvl9pPr marL="3182112" algn="l" defTabSz="795528" rtl="0" eaLnBrk="1" latinLnBrk="0" hangingPunct="1">
        <a:defRPr sz="15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v-database.uk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A9CD24-37FA-4CA0-AB35-33C7DC683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259" y="1454953"/>
            <a:ext cx="6880446" cy="1147726"/>
          </a:xfrm>
        </p:spPr>
        <p:txBody>
          <a:bodyPr>
            <a:normAutofit/>
          </a:bodyPr>
          <a:lstStyle/>
          <a:p>
            <a: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OFERT</a:t>
            </a:r>
            <a:r>
              <a:rPr lang="ro-RO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STA</a:t>
            </a:r>
            <a:r>
              <a:rPr lang="ro-RO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3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ll</a:t>
            </a:r>
            <a: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ro-RO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</a:t>
            </a:r>
            <a:r>
              <a:rPr lang="ro-RO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RCARE</a:t>
            </a:r>
            <a:b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PENTRU MA</a:t>
            </a:r>
            <a:r>
              <a:rPr lang="ro-RO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INI ELECTRICE</a:t>
            </a:r>
            <a:endParaRPr lang="en-US" sz="3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911ECA13-4934-46C4-90F3-A2C32BB43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0959" y="3405936"/>
            <a:ext cx="3502750" cy="2635339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fr-FR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 la</a:t>
            </a:r>
            <a:r>
              <a:rPr lang="fr-FR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VOLT EVSE DISTRIBUTION S.R.L.</a:t>
            </a:r>
          </a:p>
          <a:p>
            <a:pPr algn="l">
              <a:lnSpc>
                <a:spcPct val="100000"/>
              </a:lnSpc>
            </a:pP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Sediu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social</a:t>
            </a: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Str. </a:t>
            </a:r>
            <a:r>
              <a:rPr lang="en-US" sz="1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lntrarea</a:t>
            </a: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Paharnicul</a:t>
            </a:r>
            <a:endParaRPr lang="en-US" sz="1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it-IT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Turturea, nr. 12, Corp C2, Camera 5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CUI</a:t>
            </a: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RO 36597270</a:t>
            </a:r>
            <a:endParaRPr lang="ro-RO" sz="1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Nr. de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ordine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RC</a:t>
            </a: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r>
              <a:rPr lang="ro-RO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</a:t>
            </a: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40/13036/04.10.2016</a:t>
            </a:r>
          </a:p>
          <a:p>
            <a:pPr algn="l">
              <a:lnSpc>
                <a:spcPct val="100000"/>
              </a:lnSpc>
            </a:pPr>
            <a:r>
              <a:rPr lang="nb-N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Telefon</a:t>
            </a:r>
            <a:r>
              <a:rPr lang="nb-NO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+40 754 554 865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E-mail:</a:t>
            </a: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contact@volt.com.ro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xmlns="" id="{1933E0AA-6541-41A3-AD9C-A84EEC350A86}"/>
              </a:ext>
            </a:extLst>
          </p:cNvPr>
          <p:cNvSpPr txBox="1">
            <a:spLocks/>
          </p:cNvSpPr>
          <p:nvPr/>
        </p:nvSpPr>
        <p:spPr>
          <a:xfrm>
            <a:off x="525876" y="3398835"/>
            <a:ext cx="3870760" cy="1565051"/>
          </a:xfrm>
          <a:prstGeom prst="rect">
            <a:avLst/>
          </a:prstGeom>
        </p:spPr>
        <p:txBody>
          <a:bodyPr vert="horz" lIns="132080" tIns="66040" rIns="132080" bIns="6604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</a:t>
            </a:r>
            <a:r>
              <a:rPr lang="ro-RO" sz="14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ătre</a:t>
            </a:r>
            <a:r>
              <a:rPr lang="it-IT" sz="14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ro-RO" sz="14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placeholder_company</a:t>
            </a:r>
            <a:endParaRPr lang="it-IT" sz="1400" b="1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ro-RO"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it-IT"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 aten</a:t>
            </a:r>
            <a:r>
              <a:rPr lang="ro-RO"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ia domnului</a:t>
            </a:r>
            <a:r>
              <a:rPr lang="it-IT" sz="14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 </a:t>
            </a:r>
            <a:r>
              <a:rPr lang="ro-RO" sz="14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placeholder_name</a:t>
            </a:r>
          </a:p>
          <a:p>
            <a:pPr algn="l"/>
            <a:r>
              <a:rPr lang="nb-NO" sz="14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Telefon</a:t>
            </a:r>
            <a:r>
              <a:rPr lang="nb-NO" sz="14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ro-RO" sz="14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placeholder_phone</a:t>
            </a:r>
            <a:endParaRPr lang="nb-NO" sz="1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E-maiI</a:t>
            </a:r>
            <a:r>
              <a:rPr lang="it-IT" sz="14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ro-RO" sz="14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placeholder_email</a:t>
            </a:r>
            <a:endParaRPr lang="en-US" sz="1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xmlns="" id="{A1620F20-31B9-4A20-A069-F6E2FECCE0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1" y="0"/>
            <a:ext cx="2058352" cy="1398189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EAD6FD5C-4380-483D-9E94-9EB02C8A0FD9}"/>
              </a:ext>
            </a:extLst>
          </p:cNvPr>
          <p:cNvSpPr/>
          <p:nvPr/>
        </p:nvSpPr>
        <p:spPr>
          <a:xfrm>
            <a:off x="525876" y="6844532"/>
            <a:ext cx="6858000" cy="2391656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84529E5-7CC8-451F-B95E-ED27BEDC4E38}"/>
              </a:ext>
            </a:extLst>
          </p:cNvPr>
          <p:cNvSpPr/>
          <p:nvPr/>
        </p:nvSpPr>
        <p:spPr>
          <a:xfrm>
            <a:off x="627873" y="7062859"/>
            <a:ext cx="67898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it-IT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Prezentare general</a:t>
            </a:r>
            <a:r>
              <a:rPr lang="ro-RO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sta</a:t>
            </a:r>
            <a:r>
              <a:rPr lang="ro-RO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iilor de </a:t>
            </a:r>
            <a:r>
              <a:rPr lang="ro-RO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it-IT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ncarcare VOLT</a:t>
            </a:r>
          </a:p>
          <a:p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</a:t>
            </a:r>
            <a:r>
              <a:rPr lang="ro-RO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Duratele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ro-RO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20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</a:t>
            </a:r>
            <a:r>
              <a:rPr lang="ro-RO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20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rcare</a:t>
            </a:r>
            <a:endParaRPr lang="en-US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3. Sta</a:t>
            </a:r>
            <a:r>
              <a:rPr lang="ro-RO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20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iile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Home Line cu </a:t>
            </a:r>
            <a:r>
              <a:rPr lang="en-US" sz="20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priz</a:t>
            </a:r>
            <a:r>
              <a:rPr lang="ro-RO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endParaRPr lang="en-US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4. Sta</a:t>
            </a:r>
            <a:r>
              <a:rPr lang="ro-RO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20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iile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Home Line cu </a:t>
            </a:r>
            <a:r>
              <a:rPr lang="en-US" sz="20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cablu</a:t>
            </a:r>
            <a:endParaRPr lang="en-US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5. </a:t>
            </a:r>
            <a:r>
              <a:rPr lang="en-US" sz="20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Accesorii</a:t>
            </a:r>
            <a:endParaRPr lang="en-US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6. Condi</a:t>
            </a:r>
            <a:r>
              <a:rPr lang="ro-RO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 </a:t>
            </a:r>
            <a:r>
              <a:rPr lang="en-US" sz="20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generale</a:t>
            </a:r>
            <a:endParaRPr lang="en-US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707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33D4FD-6EAD-4986-AE47-8B2A483D9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968" y="1216741"/>
            <a:ext cx="5915025" cy="116194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Prezentare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general</a:t>
            </a:r>
            <a:r>
              <a:rPr lang="ro-RO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</a:t>
            </a:r>
            <a:b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</a:t>
            </a:r>
            <a:r>
              <a:rPr lang="ro-RO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iilor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ro-RO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ncarcare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VOLT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B11DE6E-B325-4E89-BF0B-5CFEEF05C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9970" y="2637014"/>
            <a:ext cx="5915025" cy="69337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Apreciem interesul dumneavoastr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pt-B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pt-B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de produsele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noastre. V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asiguram ca 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luat decizia cea mai buna odat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 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instalarea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iilor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noastre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rcare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De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  <a:endParaRPr lang="ro-RO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iile noastre de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ncarcare sunt cele mai r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spandite din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lume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50.000+ de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instalate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peste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30 de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ță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și 980 orașe.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Furnizorul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nostru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EVBox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liderul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global de pia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in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domeniul sta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iilor de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rcare pentru ma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ini electrice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și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hibride</a:t>
            </a:r>
            <a:endParaRPr lang="ro-RO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ntreaga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infrastructur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rcare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ma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inilor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electrice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din marile ora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 ale Olandei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ț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ara cu cea mai dezvoltat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infrastructur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mobiliate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electric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format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doar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din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EVBox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fr-FR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iile</a:t>
            </a:r>
            <a:r>
              <a:rPr lang="fr-F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fr-FR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fr-FR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rcare</a:t>
            </a:r>
            <a:r>
              <a:rPr lang="fr-F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folosesc</a:t>
            </a:r>
            <a:r>
              <a:rPr lang="fr-F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servicii</a:t>
            </a:r>
            <a:r>
              <a:rPr lang="fr-F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Smart </a:t>
            </a:r>
            <a:r>
              <a:rPr lang="fr-FR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Charging</a:t>
            </a:r>
            <a:r>
              <a:rPr lang="fr-F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 permit comunicarea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ntre sta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iile amplasate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 aceea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și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pentru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distribu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eficienta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energiei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reducerea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costurilor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40D2702A-9FD9-4624-ACEA-48F9842241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1" y="0"/>
            <a:ext cx="2058352" cy="139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714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839CF6F-7F7B-40D6-9674-A4D9AC928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81" y="2186188"/>
            <a:ext cx="6861156" cy="435177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Pentru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afla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care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durata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rcare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unei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ini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electrice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trebuie s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avem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 vedere cele 2 aspecte care influen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eaz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it-IT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 mod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direct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acest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lucru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anume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endParaRPr lang="ro-RO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rata de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rcare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ma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inii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regim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curent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alternativ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(AC)</a:t>
            </a:r>
          </a:p>
          <a:p>
            <a:pPr algn="just"/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puterea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iei</a:t>
            </a: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just">
              <a:buNone/>
            </a:pPr>
            <a:r>
              <a:rPr lang="en-US" sz="20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Exemplu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endParaRPr lang="ro-RO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Nissan Leaf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ncarc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cu maxim 6,6 kW,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indiferent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dac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acesta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este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conectat</a:t>
            </a:r>
            <a:r>
              <a:rPr lang="fr-F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la o </a:t>
            </a:r>
            <a:r>
              <a:rPr lang="fr-FR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fr-FR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</a:t>
            </a:r>
            <a:r>
              <a:rPr lang="fr-F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7,4 </a:t>
            </a:r>
            <a:r>
              <a:rPr lang="fr-FR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sau</a:t>
            </a:r>
            <a:r>
              <a:rPr lang="fr-F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22 kW.</a:t>
            </a:r>
            <a:endParaRPr lang="ro-RO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Sursa: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https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://ev-database.uk/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jos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gasi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un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exemplu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cu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durata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rcare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pentru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un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vehicul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electric care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poate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ncarca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cu 22 kW.</a:t>
            </a:r>
            <a:endParaRPr lang="ro-RO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just">
              <a:buNone/>
            </a:pPr>
            <a:r>
              <a:rPr lang="it-IT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Durata de </a:t>
            </a:r>
            <a:r>
              <a:rPr lang="ro-RO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it-IT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</a:t>
            </a:r>
            <a:r>
              <a:rPr lang="ro-RO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rcare, baterie 40 kW:</a:t>
            </a:r>
            <a:endParaRPr lang="en-US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C2344C94-9753-46AB-B734-1376828DC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326" y="6694881"/>
            <a:ext cx="5915025" cy="2049862"/>
          </a:xfrm>
          <a:prstGeom prst="rect">
            <a:avLst/>
          </a:prstGeom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xmlns="" id="{4DA4C0B4-7BAE-44AD-977E-AF1E071D69C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1" y="0"/>
            <a:ext cx="2058352" cy="139818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FAC44FA6-4644-4838-AFDC-AEA04AD60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968" y="1216741"/>
            <a:ext cx="5915025" cy="1161946"/>
          </a:xfrm>
        </p:spPr>
        <p:txBody>
          <a:bodyPr>
            <a:normAutofit fontScale="90000"/>
          </a:bodyPr>
          <a:lstStyle/>
          <a:p>
            <a:pPr algn="ctr"/>
            <a:r>
              <a:rPr lang="ro-RO" sz="4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Duratele de încarcare</a:t>
            </a: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788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5F48F4-FADF-4C52-A783-02A165FCD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81" y="1808236"/>
            <a:ext cx="7010558" cy="7884404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16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Rapid </a:t>
            </a:r>
            <a:r>
              <a:rPr lang="en-US" sz="1600" b="1" dirty="0" err="1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</a:t>
            </a:r>
            <a:r>
              <a:rPr lang="en-US" sz="16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b="1" dirty="0" err="1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sigur</a:t>
            </a:r>
            <a:endParaRPr lang="en-US" sz="1600" b="1" dirty="0">
              <a:solidFill>
                <a:srgbClr val="92D05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20000"/>
              </a:lnSpc>
            </a:pP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ncarc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p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â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la 8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ori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repede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decat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priza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normal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ă.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20000"/>
              </a:lnSpc>
            </a:pP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Certificare CE, certificare prote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cț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 IP54 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IK10</a:t>
            </a:r>
          </a:p>
          <a:p>
            <a:pPr>
              <a:lnSpc>
                <a:spcPct val="120000"/>
              </a:lnSpc>
            </a:pP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protocoale de comunicare OCPP 1.2, 1.5 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1.6</a:t>
            </a:r>
          </a:p>
          <a:p>
            <a:pPr>
              <a:lnSpc>
                <a:spcPct val="120000"/>
              </a:lnSpc>
            </a:pP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Garan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 2 ani, cu posibilitate de prelungire la 5 ani</a:t>
            </a:r>
            <a:endParaRPr lang="ro-RO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6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</a:t>
            </a:r>
            <a:r>
              <a:rPr lang="ro-RO" sz="16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en-US" sz="16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 de </a:t>
            </a:r>
            <a:r>
              <a:rPr lang="en-US" sz="1600" b="1" dirty="0" err="1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folosit</a:t>
            </a:r>
            <a:endParaRPr lang="en-US" sz="1600" b="1" dirty="0">
              <a:solidFill>
                <a:srgbClr val="92D05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20000"/>
              </a:lnSpc>
            </a:pP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Datorit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indicatorului de stare LED 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a unei simple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glis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 cu cardul RFID pentru a 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ncarca</a:t>
            </a:r>
            <a:endParaRPr lang="ro-RO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600" b="1" dirty="0" err="1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Potrivit</a:t>
            </a:r>
            <a:r>
              <a:rPr lang="ro-RO" sz="16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6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b="1" dirty="0" err="1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pentru</a:t>
            </a:r>
            <a:r>
              <a:rPr lang="en-US" sz="16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b="1" dirty="0" err="1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orice</a:t>
            </a:r>
            <a:r>
              <a:rPr lang="en-US" sz="16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b="1" dirty="0" err="1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marca</a:t>
            </a:r>
            <a:r>
              <a:rPr lang="en-US" sz="16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16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en-US" sz="1600" b="1" dirty="0" err="1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6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model de</a:t>
            </a:r>
            <a:r>
              <a:rPr lang="ro-RO" sz="16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</a:t>
            </a:r>
            <a:r>
              <a:rPr lang="ro-RO" sz="16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en-US" sz="16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</a:t>
            </a:r>
            <a:r>
              <a:rPr lang="ro-RO" sz="16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endParaRPr lang="en-US" sz="1600" b="1" dirty="0">
              <a:solidFill>
                <a:srgbClr val="92D05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20000"/>
              </a:lnSpc>
            </a:pP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Gam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complet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puteri 3,7kW- 22kW</a:t>
            </a:r>
            <a:endParaRPr lang="ro-RO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600" b="1" dirty="0" err="1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Simplu</a:t>
            </a:r>
            <a:r>
              <a:rPr lang="en-US" sz="16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en-US" sz="1600" b="1" dirty="0" err="1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gestionat</a:t>
            </a:r>
            <a:endParaRPr lang="ro-RO" sz="1600" b="1" dirty="0">
              <a:solidFill>
                <a:srgbClr val="92D05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Platform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management online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consum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rcari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etc.)</a:t>
            </a:r>
          </a:p>
          <a:p>
            <a:pPr>
              <a:lnSpc>
                <a:spcPct val="120000"/>
              </a:lnSpc>
            </a:pP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Actualiz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online automate de software</a:t>
            </a:r>
          </a:p>
          <a:p>
            <a:pPr>
              <a:lnSpc>
                <a:spcPct val="120000"/>
              </a:lnSpc>
            </a:pP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Costuri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configurabile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pentru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rc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automate</a:t>
            </a:r>
            <a:endParaRPr lang="ro-RO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6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</a:t>
            </a:r>
            <a:r>
              <a:rPr lang="ro-RO" sz="16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en-US" sz="1600" b="1" dirty="0" err="1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iuni</a:t>
            </a:r>
            <a:r>
              <a:rPr lang="en-US" sz="1600" b="1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b="1" dirty="0" err="1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personalizate</a:t>
            </a:r>
            <a:endParaRPr lang="en-US" sz="1600" b="1" dirty="0">
              <a:solidFill>
                <a:srgbClr val="92D05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20000"/>
              </a:lnSpc>
            </a:pPr>
            <a:r>
              <a:rPr lang="pt-BR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Disponibil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pt-BR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cu o priza sau cablu fix, internet, culoare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carcas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orice nuan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ță</a:t>
            </a:r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RAL, etichete plasare logo firm</a:t>
            </a:r>
            <a:r>
              <a:rPr lang="ro-RO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endParaRPr lang="en-US" sz="1600" dirty="0">
              <a:solidFill>
                <a:srgbClr val="92D05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xmlns="" id="{0B504524-AC53-4315-AEFD-20465EE2E6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1" y="0"/>
            <a:ext cx="2058352" cy="139818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DF51923C-87C9-4405-93E3-9B49C0D845D8}"/>
              </a:ext>
            </a:extLst>
          </p:cNvPr>
          <p:cNvSpPr txBox="1">
            <a:spLocks/>
          </p:cNvSpPr>
          <p:nvPr/>
        </p:nvSpPr>
        <p:spPr>
          <a:xfrm>
            <a:off x="1019968" y="1111180"/>
            <a:ext cx="5915025" cy="808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79552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o-RO" sz="3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3. Stațiile Home Line</a:t>
            </a:r>
            <a:endParaRPr lang="en-US" sz="3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362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7C5838-A465-42BC-B4EF-0A1798E71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00561"/>
            <a:ext cx="7954963" cy="1177186"/>
          </a:xfrm>
        </p:spPr>
        <p:txBody>
          <a:bodyPr>
            <a:normAutofit/>
          </a:bodyPr>
          <a:lstStyle/>
          <a:p>
            <a:pPr algn="ctr"/>
            <a:r>
              <a:rPr lang="ro-RO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  <a: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Sta</a:t>
            </a:r>
            <a:r>
              <a:rPr lang="ro-RO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3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iile</a:t>
            </a:r>
            <a: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Home Line I cu </a:t>
            </a:r>
            <a:r>
              <a:rPr lang="en-US" sz="3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priz</a:t>
            </a:r>
            <a:r>
              <a:rPr lang="ro-RO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endParaRPr lang="en-US" sz="3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xmlns="" id="{9B351FB4-2B0C-473D-B7DD-DFC0A8A395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3496844"/>
              </p:ext>
            </p:extLst>
          </p:nvPr>
        </p:nvGraphicFramePr>
        <p:xfrm>
          <a:off x="502681" y="2442106"/>
          <a:ext cx="6949600" cy="5058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9920">
                  <a:extLst>
                    <a:ext uri="{9D8B030D-6E8A-4147-A177-3AD203B41FA5}">
                      <a16:colId xmlns:a16="http://schemas.microsoft.com/office/drawing/2014/main" xmlns="" val="178067181"/>
                    </a:ext>
                  </a:extLst>
                </a:gridCol>
                <a:gridCol w="1389920">
                  <a:extLst>
                    <a:ext uri="{9D8B030D-6E8A-4147-A177-3AD203B41FA5}">
                      <a16:colId xmlns:a16="http://schemas.microsoft.com/office/drawing/2014/main" xmlns="" val="4194835402"/>
                    </a:ext>
                  </a:extLst>
                </a:gridCol>
                <a:gridCol w="1389920">
                  <a:extLst>
                    <a:ext uri="{9D8B030D-6E8A-4147-A177-3AD203B41FA5}">
                      <a16:colId xmlns:a16="http://schemas.microsoft.com/office/drawing/2014/main" xmlns="" val="670133668"/>
                    </a:ext>
                  </a:extLst>
                </a:gridCol>
                <a:gridCol w="1389920">
                  <a:extLst>
                    <a:ext uri="{9D8B030D-6E8A-4147-A177-3AD203B41FA5}">
                      <a16:colId xmlns:a16="http://schemas.microsoft.com/office/drawing/2014/main" xmlns="" val="3491137731"/>
                    </a:ext>
                  </a:extLst>
                </a:gridCol>
                <a:gridCol w="1389920">
                  <a:extLst>
                    <a:ext uri="{9D8B030D-6E8A-4147-A177-3AD203B41FA5}">
                      <a16:colId xmlns:a16="http://schemas.microsoft.com/office/drawing/2014/main" xmlns="" val="1657598158"/>
                    </a:ext>
                  </a:extLst>
                </a:gridCol>
              </a:tblGrid>
              <a:tr h="568939"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solidFill>
                            <a:srgbClr val="92D05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COD</a:t>
                      </a:r>
                      <a:endParaRPr lang="en-US" sz="1400" dirty="0">
                        <a:solidFill>
                          <a:srgbClr val="92D05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solidFill>
                            <a:srgbClr val="92D05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PRODUS</a:t>
                      </a:r>
                      <a:endParaRPr lang="en-US" sz="1400" dirty="0">
                        <a:solidFill>
                          <a:srgbClr val="92D05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solidFill>
                            <a:srgbClr val="92D05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INTRARE</a:t>
                      </a:r>
                      <a:endParaRPr lang="en-US" sz="1400" dirty="0">
                        <a:solidFill>
                          <a:srgbClr val="92D05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solidFill>
                            <a:srgbClr val="92D05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IEȘIRE</a:t>
                      </a:r>
                      <a:endParaRPr lang="en-US" sz="1400" dirty="0">
                        <a:solidFill>
                          <a:srgbClr val="92D05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solidFill>
                            <a:srgbClr val="92D05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PREȚ</a:t>
                      </a:r>
                      <a:endParaRPr lang="en-US" sz="1400" dirty="0">
                        <a:solidFill>
                          <a:srgbClr val="92D05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73612357"/>
                  </a:ext>
                </a:extLst>
              </a:tr>
              <a:tr h="112229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H1161 -0020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Home Line Autostart 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x 3.7 kW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cablu 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 3.7kWh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(230 V x 16 A)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cablu Type 2 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 3,7kWh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(230 V x 16 A)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683 €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17171452"/>
                  </a:ext>
                </a:extLst>
              </a:tr>
              <a:tr h="112229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H1321-0020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Home Line Autostart 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x 7,4 kW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cablu 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 7</a:t>
                      </a:r>
                      <a:r>
                        <a:rPr lang="en-US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4kWh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(230 V x 16 A)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algn="ctr"/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cablu Type 2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 7</a:t>
                      </a:r>
                      <a:r>
                        <a:rPr lang="en-US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 kWh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(380 V x 16 A)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algn="ctr"/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798 €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92409273"/>
                  </a:ext>
                </a:extLst>
              </a:tr>
              <a:tr h="112229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H3161-0020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Home Line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Autostart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x 11 kW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cablu 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 11 kWh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(380 V x 16 A)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algn="ctr"/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cablu Type 2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 11 kWh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(380 V x 16 A)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algn="ctr"/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855 €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83044044"/>
                  </a:ext>
                </a:extLst>
              </a:tr>
              <a:tr h="112229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H3321-0020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Home Line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Autostart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x 22 kW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algn="ctr"/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cablu 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 22 kWh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(380 V x 32 A)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algn="ctr"/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cablu Type 2 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 22 kWh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(380 V x 32 A)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algn="ctr"/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970 €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42141302"/>
                  </a:ext>
                </a:extLst>
              </a:tr>
            </a:tbl>
          </a:graphicData>
        </a:graphic>
      </p:graphicFrame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xmlns="" id="{0F7DD9D8-2055-4E6B-8EC8-5E6EF07859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1" y="0"/>
            <a:ext cx="2058352" cy="139818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79F5768-79AB-4262-BED4-291B25A4C2CE}"/>
              </a:ext>
            </a:extLst>
          </p:cNvPr>
          <p:cNvSpPr txBox="1"/>
          <p:nvPr/>
        </p:nvSpPr>
        <p:spPr>
          <a:xfrm>
            <a:off x="655162" y="8084542"/>
            <a:ext cx="62798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Modelele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Autostart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nu se pot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conecta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la internet, nu au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contor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kWh 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nu se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poate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restri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cț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iona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accesul la 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rc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 pe baza unui card RFID</a:t>
            </a:r>
          </a:p>
          <a:p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** Pre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urile nu con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TVA</a:t>
            </a:r>
          </a:p>
        </p:txBody>
      </p:sp>
    </p:spTree>
    <p:extLst>
      <p:ext uri="{BB962C8B-B14F-4D97-AF65-F5344CB8AC3E}">
        <p14:creationId xmlns:p14="http://schemas.microsoft.com/office/powerpoint/2010/main" val="1402573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7C5838-A465-42BC-B4EF-0A1798E71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970" y="1264920"/>
            <a:ext cx="5915025" cy="1177186"/>
          </a:xfrm>
        </p:spPr>
        <p:txBody>
          <a:bodyPr>
            <a:normAutofit/>
          </a:bodyPr>
          <a:lstStyle/>
          <a:p>
            <a:pPr algn="ctr"/>
            <a:r>
              <a:rPr lang="ro-RO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  <a: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Sta</a:t>
            </a:r>
            <a:r>
              <a:rPr lang="ro-RO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3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iile</a:t>
            </a:r>
            <a: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Home Line cu </a:t>
            </a:r>
            <a:r>
              <a:rPr lang="en-US" sz="3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cablu</a:t>
            </a:r>
            <a: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ata</a:t>
            </a:r>
            <a:r>
              <a:rPr lang="ro-RO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</a:t>
            </a:r>
            <a:endParaRPr lang="en-US" sz="3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xmlns="" id="{9B351FB4-2B0C-473D-B7DD-DFC0A8A395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9574587"/>
              </p:ext>
            </p:extLst>
          </p:nvPr>
        </p:nvGraphicFramePr>
        <p:xfrm>
          <a:off x="502680" y="2988463"/>
          <a:ext cx="6949600" cy="3154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9920">
                  <a:extLst>
                    <a:ext uri="{9D8B030D-6E8A-4147-A177-3AD203B41FA5}">
                      <a16:colId xmlns:a16="http://schemas.microsoft.com/office/drawing/2014/main" xmlns="" val="178067181"/>
                    </a:ext>
                  </a:extLst>
                </a:gridCol>
                <a:gridCol w="1389920">
                  <a:extLst>
                    <a:ext uri="{9D8B030D-6E8A-4147-A177-3AD203B41FA5}">
                      <a16:colId xmlns:a16="http://schemas.microsoft.com/office/drawing/2014/main" xmlns="" val="4194835402"/>
                    </a:ext>
                  </a:extLst>
                </a:gridCol>
                <a:gridCol w="1389920">
                  <a:extLst>
                    <a:ext uri="{9D8B030D-6E8A-4147-A177-3AD203B41FA5}">
                      <a16:colId xmlns:a16="http://schemas.microsoft.com/office/drawing/2014/main" xmlns="" val="670133668"/>
                    </a:ext>
                  </a:extLst>
                </a:gridCol>
                <a:gridCol w="1389920">
                  <a:extLst>
                    <a:ext uri="{9D8B030D-6E8A-4147-A177-3AD203B41FA5}">
                      <a16:colId xmlns:a16="http://schemas.microsoft.com/office/drawing/2014/main" xmlns="" val="3491137731"/>
                    </a:ext>
                  </a:extLst>
                </a:gridCol>
                <a:gridCol w="1389920">
                  <a:extLst>
                    <a:ext uri="{9D8B030D-6E8A-4147-A177-3AD203B41FA5}">
                      <a16:colId xmlns:a16="http://schemas.microsoft.com/office/drawing/2014/main" xmlns="" val="1657598158"/>
                    </a:ext>
                  </a:extLst>
                </a:gridCol>
              </a:tblGrid>
              <a:tr h="455977"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solidFill>
                            <a:srgbClr val="92D05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COD</a:t>
                      </a:r>
                      <a:endParaRPr lang="en-US" sz="1400" dirty="0">
                        <a:solidFill>
                          <a:srgbClr val="92D05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solidFill>
                            <a:srgbClr val="92D05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PRODUS</a:t>
                      </a:r>
                      <a:endParaRPr lang="en-US" sz="1400" dirty="0">
                        <a:solidFill>
                          <a:srgbClr val="92D05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solidFill>
                            <a:srgbClr val="92D05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INTRARE</a:t>
                      </a:r>
                      <a:endParaRPr lang="en-US" sz="1400" dirty="0">
                        <a:solidFill>
                          <a:srgbClr val="92D05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solidFill>
                            <a:srgbClr val="92D05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IEȘIRE</a:t>
                      </a:r>
                      <a:endParaRPr lang="en-US" sz="1400" dirty="0">
                        <a:solidFill>
                          <a:srgbClr val="92D05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solidFill>
                            <a:srgbClr val="92D05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PREȚ</a:t>
                      </a:r>
                      <a:endParaRPr lang="en-US" sz="1400" dirty="0">
                        <a:solidFill>
                          <a:srgbClr val="92D05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73612357"/>
                  </a:ext>
                </a:extLst>
              </a:tr>
              <a:tr h="89946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H1160 -00262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Home Line Autostart 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x 3.7 kW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cablu 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 3</a:t>
                      </a:r>
                      <a:r>
                        <a:rPr lang="en-US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7kWh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(230 V x 16 A)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cablu Type 2 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 3</a:t>
                      </a:r>
                      <a:r>
                        <a:rPr lang="en-US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7kWh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(230 V x 16 A)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740 €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17171452"/>
                  </a:ext>
                </a:extLst>
              </a:tr>
              <a:tr h="89946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H3160-00262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Home Line Autostart 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x 11 kW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cablu 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 11 kWh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(380 V x 16 A)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cablu Type 2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 11 kWh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(380 V x 16 A)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970 €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92409273"/>
                  </a:ext>
                </a:extLst>
              </a:tr>
              <a:tr h="89946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H3320-00262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Home Line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Autostart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x 22 kW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cablu 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 22 kWh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(380 V x 32 A)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cablu Type 2 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 22 kWh</a:t>
                      </a:r>
                    </a:p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(380 V x 32 A)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  <a:r>
                        <a:rPr lang="en-US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085 €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83044044"/>
                  </a:ext>
                </a:extLst>
              </a:tr>
            </a:tbl>
          </a:graphicData>
        </a:graphic>
      </p:graphicFrame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xmlns="" id="{0F7DD9D8-2055-4E6B-8EC8-5E6EF07859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1" y="0"/>
            <a:ext cx="2058352" cy="139818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79F5768-79AB-4262-BED4-291B25A4C2CE}"/>
              </a:ext>
            </a:extLst>
          </p:cNvPr>
          <p:cNvSpPr txBox="1"/>
          <p:nvPr/>
        </p:nvSpPr>
        <p:spPr>
          <a:xfrm>
            <a:off x="837564" y="6689183"/>
            <a:ext cx="62798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Modelele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Autostart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nu se pot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conecta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la internet, nu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contor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kWh 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nu se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poate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restri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cț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iona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accesul la 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rc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 pe baza unui card RFID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it-IT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**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Cablul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ata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 are o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lungime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6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metri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este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inclus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pre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ul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iei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*** Pre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urile nu con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TVA</a:t>
            </a:r>
          </a:p>
        </p:txBody>
      </p:sp>
    </p:spTree>
    <p:extLst>
      <p:ext uri="{BB962C8B-B14F-4D97-AF65-F5344CB8AC3E}">
        <p14:creationId xmlns:p14="http://schemas.microsoft.com/office/powerpoint/2010/main" val="3307927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7C5838-A465-42BC-B4EF-0A1798E71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770" y="1254886"/>
            <a:ext cx="5915025" cy="634770"/>
          </a:xfrm>
        </p:spPr>
        <p:txBody>
          <a:bodyPr>
            <a:normAutofit/>
          </a:bodyPr>
          <a:lstStyle/>
          <a:p>
            <a:pPr algn="ctr"/>
            <a:r>
              <a:rPr lang="ro-RO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</a:t>
            </a:r>
            <a: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3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Accesorii</a:t>
            </a:r>
            <a:endParaRPr lang="en-US" sz="3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xmlns="" id="{0F7DD9D8-2055-4E6B-8EC8-5E6EF07859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1" y="0"/>
            <a:ext cx="2058352" cy="1398189"/>
          </a:xfrm>
          <a:prstGeom prst="rect">
            <a:avLst/>
          </a:prstGeom>
        </p:spPr>
      </p:pic>
      <p:graphicFrame>
        <p:nvGraphicFramePr>
          <p:cNvPr id="8" name="Content Placeholder 11">
            <a:extLst>
              <a:ext uri="{FF2B5EF4-FFF2-40B4-BE49-F238E27FC236}">
                <a16:creationId xmlns:a16="http://schemas.microsoft.com/office/drawing/2014/main" xmlns="" id="{81BFA9F9-30F4-45B5-BEBE-A8ACA2122B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8577440"/>
              </p:ext>
            </p:extLst>
          </p:nvPr>
        </p:nvGraphicFramePr>
        <p:xfrm>
          <a:off x="148432" y="2245915"/>
          <a:ext cx="7658098" cy="5852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0349">
                  <a:extLst>
                    <a:ext uri="{9D8B030D-6E8A-4147-A177-3AD203B41FA5}">
                      <a16:colId xmlns:a16="http://schemas.microsoft.com/office/drawing/2014/main" xmlns="" val="178067181"/>
                    </a:ext>
                  </a:extLst>
                </a:gridCol>
                <a:gridCol w="2246156">
                  <a:extLst>
                    <a:ext uri="{9D8B030D-6E8A-4147-A177-3AD203B41FA5}">
                      <a16:colId xmlns:a16="http://schemas.microsoft.com/office/drawing/2014/main" xmlns="" val="4194835402"/>
                    </a:ext>
                  </a:extLst>
                </a:gridCol>
                <a:gridCol w="1542920">
                  <a:extLst>
                    <a:ext uri="{9D8B030D-6E8A-4147-A177-3AD203B41FA5}">
                      <a16:colId xmlns:a16="http://schemas.microsoft.com/office/drawing/2014/main" xmlns="" val="670133668"/>
                    </a:ext>
                  </a:extLst>
                </a:gridCol>
                <a:gridCol w="1249030">
                  <a:extLst>
                    <a:ext uri="{9D8B030D-6E8A-4147-A177-3AD203B41FA5}">
                      <a16:colId xmlns:a16="http://schemas.microsoft.com/office/drawing/2014/main" xmlns="" val="3491137731"/>
                    </a:ext>
                  </a:extLst>
                </a:gridCol>
                <a:gridCol w="1219643">
                  <a:extLst>
                    <a:ext uri="{9D8B030D-6E8A-4147-A177-3AD203B41FA5}">
                      <a16:colId xmlns:a16="http://schemas.microsoft.com/office/drawing/2014/main" xmlns="" val="1657598158"/>
                    </a:ext>
                  </a:extLst>
                </a:gridCol>
              </a:tblGrid>
              <a:tr h="455977"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solidFill>
                            <a:srgbClr val="92D05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COD</a:t>
                      </a:r>
                      <a:endParaRPr lang="en-US" sz="1400" dirty="0">
                        <a:solidFill>
                          <a:srgbClr val="92D05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solidFill>
                            <a:srgbClr val="92D05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PRODUS</a:t>
                      </a:r>
                      <a:endParaRPr lang="en-US" sz="1400" dirty="0">
                        <a:solidFill>
                          <a:srgbClr val="92D05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92D05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PRE</a:t>
                      </a:r>
                      <a:r>
                        <a:rPr lang="ro-RO" sz="1400" dirty="0">
                          <a:solidFill>
                            <a:srgbClr val="92D05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Ț UNITAR</a:t>
                      </a:r>
                      <a:endParaRPr lang="en-US" sz="1400" dirty="0">
                        <a:solidFill>
                          <a:srgbClr val="92D05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solidFill>
                            <a:srgbClr val="92D05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CANTITATE</a:t>
                      </a:r>
                      <a:endParaRPr lang="en-US" sz="1400" dirty="0">
                        <a:solidFill>
                          <a:srgbClr val="92D05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solidFill>
                            <a:srgbClr val="92D05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PREȚ TOTAL</a:t>
                      </a:r>
                      <a:endParaRPr lang="en-US" sz="1400" dirty="0">
                        <a:solidFill>
                          <a:srgbClr val="92D05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73612357"/>
                  </a:ext>
                </a:extLst>
              </a:tr>
              <a:tr h="89946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290150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Picior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metalic</a:t>
                      </a:r>
                      <a:endParaRPr lang="en-US" sz="1400" b="0" i="0" u="none" strike="noStrike" kern="1200" baseline="0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algn="ctr"/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Prindere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: In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pamant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195 €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195 €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17171452"/>
                  </a:ext>
                </a:extLst>
              </a:tr>
              <a:tr h="89946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290305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Picior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metalic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: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Prindere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: pe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podea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195 €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195 €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92409273"/>
                  </a:ext>
                </a:extLst>
              </a:tr>
              <a:tr h="89946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C1164-T2T2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Cablu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de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lncarcare</a:t>
                      </a:r>
                      <a:endParaRPr lang="en-US" sz="1400" b="0" i="0" u="none" strike="noStrike" kern="1200" baseline="0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algn="ctr"/>
                      <a:r>
                        <a:rPr lang="pl-PL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Type 2 (4m) - 3, 7 kW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195 €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195 €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83044044"/>
                  </a:ext>
                </a:extLst>
              </a:tr>
              <a:tr h="89946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C1324-T2T2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Cablu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de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lncarcare</a:t>
                      </a:r>
                      <a:endParaRPr lang="en-US" sz="1400" b="0" i="0" u="none" strike="noStrike" kern="1200" baseline="0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algn="ctr"/>
                      <a:r>
                        <a:rPr lang="pl-PL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Type 2 (4m) - 7,4 kW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237</a:t>
                      </a:r>
                      <a:r>
                        <a:rPr lang="ro-RO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€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237</a:t>
                      </a:r>
                      <a:r>
                        <a:rPr lang="ro-RO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€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81717331"/>
                  </a:ext>
                </a:extLst>
              </a:tr>
              <a:tr h="89946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C3164-T2T2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Cablu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de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lncarcare</a:t>
                      </a:r>
                      <a:endParaRPr lang="en-US" sz="1400" b="0" i="0" u="none" strike="noStrike" kern="1200" baseline="0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algn="ctr"/>
                      <a:r>
                        <a:rPr lang="pl-PL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Type 2 ( 4m) - 11 kW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215 €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215 €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30834582"/>
                  </a:ext>
                </a:extLst>
              </a:tr>
              <a:tr h="89946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C3324-T2T2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Cablu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de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lncarcare</a:t>
                      </a:r>
                      <a:endParaRPr lang="en-US" sz="1400" b="0" i="0" u="none" strike="noStrike" kern="1200" baseline="0" dirty="0">
                        <a:solidFill>
                          <a:schemeClr val="dk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algn="ctr"/>
                      <a:r>
                        <a:rPr lang="pl-PL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Type 2 (4m) - 22 kW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291 €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291 €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8011768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70A6C46-80E0-495F-A48B-C5497EE1467B}"/>
              </a:ext>
            </a:extLst>
          </p:cNvPr>
          <p:cNvSpPr txBox="1"/>
          <p:nvPr/>
        </p:nvSpPr>
        <p:spPr>
          <a:xfrm>
            <a:off x="666750" y="8372475"/>
            <a:ext cx="6648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 Pre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urile nu con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TVA</a:t>
            </a:r>
          </a:p>
        </p:txBody>
      </p:sp>
    </p:spTree>
    <p:extLst>
      <p:ext uri="{BB962C8B-B14F-4D97-AF65-F5344CB8AC3E}">
        <p14:creationId xmlns:p14="http://schemas.microsoft.com/office/powerpoint/2010/main" val="2388790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166FD14-DDAC-40E7-8D25-1124C9239E33}"/>
              </a:ext>
            </a:extLst>
          </p:cNvPr>
          <p:cNvSpPr txBox="1"/>
          <p:nvPr/>
        </p:nvSpPr>
        <p:spPr>
          <a:xfrm>
            <a:off x="824706" y="2018775"/>
            <a:ext cx="61722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Montajul sta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iei cost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100 Euro+ TVA </a:t>
            </a:r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 sta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ș</a:t>
            </a:r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nu este inclus 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 pretul sta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iei. La cerere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putem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asigura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ntregul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proiect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racord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electric al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iei</a:t>
            </a:r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Condi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iile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plat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avans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40% din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valoare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la data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semn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rii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contractului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60% se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pl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la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livr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rii echipamentelor pe 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antier, la cursul de schimb euro/lei al BNR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Termenul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livrare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standard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este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 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maxim 3 s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pt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â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la data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comenzii</a:t>
            </a:r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Termenul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garan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este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24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Iuni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este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recunoscut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condi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iile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stipulate 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certificatul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 garan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 cu condi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ia 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ntre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inerii 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 conformitate cu specifica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iile produc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torului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Suportul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mentenan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iilor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sunt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gratuite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pe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perioada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garan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iei</a:t>
            </a:r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Produsul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este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nso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de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documenta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tehnic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certificat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garan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certificate de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calitate</a:t>
            </a:r>
            <a:endParaRPr lang="ro-RO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 </a:t>
            </a:r>
            <a:r>
              <a:rPr lang="en-US" sz="1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oferta</a:t>
            </a: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prezent</a:t>
            </a:r>
            <a:r>
              <a:rPr lang="ro-RO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sunt </a:t>
            </a:r>
            <a:r>
              <a:rPr lang="en-US" sz="1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incluse</a:t>
            </a: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urmatoarele</a:t>
            </a: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activita</a:t>
            </a:r>
            <a:r>
              <a:rPr lang="ro-RO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și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materiale</a:t>
            </a: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Consultan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pentru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implementarea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sistemului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pt-BR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ransportul materialelor 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pt-BR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echipamentelor pe 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pt-BR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Training personal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pentru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utilizarea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sistemului</a:t>
            </a:r>
            <a:endParaRPr lang="ro-RO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 </a:t>
            </a:r>
            <a:r>
              <a:rPr lang="en-US" sz="1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oferta</a:t>
            </a: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prezent</a:t>
            </a:r>
            <a:r>
              <a:rPr lang="ro-RO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nu sunt </a:t>
            </a:r>
            <a:r>
              <a:rPr lang="en-US" sz="1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incluse</a:t>
            </a: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urmatoarele</a:t>
            </a: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activit</a:t>
            </a:r>
            <a:r>
              <a:rPr lang="ro-RO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ăț</a:t>
            </a:r>
            <a:r>
              <a:rPr lang="en-US" sz="1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ro-RO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și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materiale</a:t>
            </a: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acestea</a:t>
            </a: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cad </a:t>
            </a:r>
            <a:r>
              <a:rPr lang="ro-RO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în </a:t>
            </a:r>
            <a:r>
              <a:rPr lang="en-US" sz="1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sarcina</a:t>
            </a: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beneficiarului</a:t>
            </a: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inerea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autoriza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iilor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necesare</a:t>
            </a:r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Furnizarea energiei electrice pentru echipamente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lnstalare, montaj, trasee cabluri 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cablare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Să</a:t>
            </a:r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</a:t>
            </a:r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turi, asfaltare, repara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 betoane 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ș</a:t>
            </a:r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asfalt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Mobilier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beton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pentru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instalarea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dispozitivelor</a:t>
            </a:r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Orice altceva ce nu este specificat 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î</a:t>
            </a:r>
            <a:r>
              <a:rPr lang="it-IT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 ofert</a:t>
            </a:r>
            <a:r>
              <a:rPr lang="ro-R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ă </a:t>
            </a:r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xmlns="" id="{AF9E6373-E49E-424B-ABD4-E682CF8546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1" y="0"/>
            <a:ext cx="2058352" cy="13981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37320B4-D9A6-47EF-9C3A-1F78058CA476}"/>
              </a:ext>
            </a:extLst>
          </p:cNvPr>
          <p:cNvSpPr txBox="1"/>
          <p:nvPr/>
        </p:nvSpPr>
        <p:spPr>
          <a:xfrm>
            <a:off x="1634331" y="1331584"/>
            <a:ext cx="542925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6. Condi</a:t>
            </a:r>
            <a:r>
              <a:rPr lang="ro-RO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ț</a:t>
            </a:r>
            <a:r>
              <a:rPr lang="en-US" sz="3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 </a:t>
            </a:r>
            <a:r>
              <a:rPr lang="en-US" sz="3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generale</a:t>
            </a:r>
            <a:endParaRPr lang="en-US" sz="3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369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319</TotalTime>
  <Words>1428</Words>
  <Application>Microsoft Office PowerPoint</Application>
  <PresentationFormat>Custom</PresentationFormat>
  <Paragraphs>205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Open Sans</vt:lpstr>
      <vt:lpstr>Wingdings</vt:lpstr>
      <vt:lpstr>Office Theme</vt:lpstr>
      <vt:lpstr>OFERTĂ STAȚll DE ÎNCĂRCARE PENTRU MAȘINI ELECTRICE</vt:lpstr>
      <vt:lpstr>1. Prezentare generală a stațiilor de încarcare VOLT</vt:lpstr>
      <vt:lpstr>2. Duratele de încarcare </vt:lpstr>
      <vt:lpstr>PowerPoint Presentation</vt:lpstr>
      <vt:lpstr>4. Stațiile Home Line I cu priză</vt:lpstr>
      <vt:lpstr>4. Stațiile Home Line cu cablu atașat</vt:lpstr>
      <vt:lpstr>5. Accesorii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OFERTĂ STAȚll DE ÎNCĂRCARE PENTRU MAȘINI ELECTRICE</dc:title>
  <dc:creator>Cristian Balint</dc:creator>
  <cp:lastModifiedBy>Adrian Sacuiu</cp:lastModifiedBy>
  <cp:revision>34</cp:revision>
  <dcterms:created xsi:type="dcterms:W3CDTF">2018-11-02T12:10:46Z</dcterms:created>
  <dcterms:modified xsi:type="dcterms:W3CDTF">2018-12-07T21:16:54Z</dcterms:modified>
</cp:coreProperties>
</file>