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98" r:id="rId5"/>
    <p:sldId id="283" r:id="rId6"/>
    <p:sldId id="300" r:id="rId7"/>
    <p:sldId id="292" r:id="rId8"/>
    <p:sldId id="293" r:id="rId9"/>
    <p:sldId id="301" r:id="rId10"/>
    <p:sldId id="302" r:id="rId11"/>
    <p:sldId id="303" r:id="rId12"/>
    <p:sldId id="297" r:id="rId13"/>
    <p:sldId id="296" r:id="rId14"/>
    <p:sldId id="29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12" autoAdjust="0"/>
  </p:normalViewPr>
  <p:slideViewPr>
    <p:cSldViewPr snapToGrid="0">
      <p:cViewPr varScale="1">
        <p:scale>
          <a:sx n="113" d="100"/>
          <a:sy n="113" d="100"/>
        </p:scale>
        <p:origin x="456" y="84"/>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11/6/2023</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11/6/2023</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8.xml"/><Relationship Id="rId5" Type="http://schemas.openxmlformats.org/officeDocument/2006/relationships/image" Target="../media/image8.svg"/><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0" y="-40107"/>
            <a:ext cx="9780588" cy="6804025"/>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799744"/>
            <a:ext cx="8991600" cy="1261295"/>
          </a:xfrm>
        </p:spPr>
        <p:txBody>
          <a:bodyPr/>
          <a:lstStyle/>
          <a:p>
            <a:r>
              <a:rPr lang="en-US" dirty="0"/>
              <a:t>Task Management System.</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44828"/>
          </a:xfrm>
        </p:spPr>
        <p:txBody>
          <a:bodyPr/>
          <a:lstStyle/>
          <a:p>
            <a:pPr algn="l"/>
            <a:r>
              <a:rPr lang="en-US" dirty="0" err="1"/>
              <a:t>TaskMaster</a:t>
            </a:r>
            <a:endParaRPr lang="en-US" dirty="0"/>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a:xfrm>
            <a:off x="8373533" y="5789667"/>
            <a:ext cx="3733800" cy="1013684"/>
          </a:xfrm>
        </p:spPr>
        <p:txBody>
          <a:bodyPr/>
          <a:lstStyle/>
          <a:p>
            <a:r>
              <a:rPr lang="en-US"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xfrm>
            <a:off x="8458200" y="5109171"/>
            <a:ext cx="2910342" cy="316800"/>
          </a:xfrm>
          <a:solidFill>
            <a:schemeClr val="tx1">
              <a:lumMod val="75000"/>
              <a:lumOff val="25000"/>
            </a:schemeClr>
          </a:solidFill>
        </p:spPr>
        <p:txBody>
          <a:bodyPr/>
          <a:lstStyle/>
          <a:p>
            <a:r>
              <a:rPr lang="en-US" dirty="0"/>
              <a:t>Adrian Satentes</a:t>
            </a:r>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431650" y="5164736"/>
            <a:ext cx="218900" cy="218900"/>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a:xfrm>
            <a:off x="8458200" y="5449419"/>
            <a:ext cx="2910342" cy="316800"/>
          </a:xfrm>
          <a:solidFill>
            <a:schemeClr val="tx1">
              <a:lumMod val="75000"/>
              <a:lumOff val="25000"/>
            </a:schemeClr>
          </a:solidFill>
        </p:spPr>
        <p:txBody>
          <a:bodyPr/>
          <a:lstStyle/>
          <a:p>
            <a:r>
              <a:rPr lang="en-US" dirty="0" err="1"/>
              <a:t>Hezron</a:t>
            </a:r>
            <a:r>
              <a:rPr lang="en-US" dirty="0"/>
              <a:t> A. </a:t>
            </a:r>
            <a:r>
              <a:rPr lang="en-US" dirty="0" err="1"/>
              <a:t>Nallos</a:t>
            </a:r>
            <a:endParaRPr lang="en-US" dirty="0"/>
          </a:p>
        </p:txBody>
      </p:sp>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10</a:t>
            </a:fld>
            <a:endParaRPr lang="en-US" dirty="0"/>
          </a:p>
        </p:txBody>
      </p:sp>
      <p:pic>
        <p:nvPicPr>
          <p:cNvPr id="18" name="Graphic 17" descr="User" title="Icon - Presenter Name">
            <a:extLst>
              <a:ext uri="{FF2B5EF4-FFF2-40B4-BE49-F238E27FC236}">
                <a16:creationId xmlns:a16="http://schemas.microsoft.com/office/drawing/2014/main" id="{03995AE9-F30A-00DB-3F1A-9809EBB2245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431650" y="5505572"/>
            <a:ext cx="218900" cy="218900"/>
          </a:xfrm>
          <a:prstGeom prst="rect">
            <a:avLst/>
          </a:prstGeom>
        </p:spPr>
      </p:pic>
    </p:spTree>
    <p:extLst>
      <p:ext uri="{BB962C8B-B14F-4D97-AF65-F5344CB8AC3E}">
        <p14:creationId xmlns:p14="http://schemas.microsoft.com/office/powerpoint/2010/main" val="4153678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4873B6D-429A-5275-727C-12ECE97F4FEE}"/>
              </a:ext>
            </a:extLst>
          </p:cNvPr>
          <p:cNvSpPr>
            <a:spLocks noGrp="1"/>
          </p:cNvSpPr>
          <p:nvPr>
            <p:ph type="pic" sz="quarter" idx="14"/>
          </p:nvPr>
        </p:nvSpPr>
        <p:spPr>
          <a:xfrm>
            <a:off x="0" y="0"/>
            <a:ext cx="12192000" cy="10473451"/>
          </a:xfrm>
        </p:spPr>
      </p:sp>
      <p:sp>
        <p:nvSpPr>
          <p:cNvPr id="4" name="Footer Placeholder 3">
            <a:extLst>
              <a:ext uri="{FF2B5EF4-FFF2-40B4-BE49-F238E27FC236}">
                <a16:creationId xmlns:a16="http://schemas.microsoft.com/office/drawing/2014/main" id="{44618116-0635-14DD-9714-D4EE1E51BE91}"/>
              </a:ext>
            </a:extLst>
          </p:cNvPr>
          <p:cNvSpPr>
            <a:spLocks noGrp="1"/>
          </p:cNvSpPr>
          <p:nvPr>
            <p:ph type="ftr" sz="quarter" idx="13"/>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67BCDB5A-14BD-D49A-8BD5-CD5D12FB1DD6}"/>
              </a:ext>
            </a:extLst>
          </p:cNvPr>
          <p:cNvSpPr>
            <a:spLocks noGrp="1"/>
          </p:cNvSpPr>
          <p:nvPr>
            <p:ph type="sldNum" sz="quarter" idx="15"/>
          </p:nvPr>
        </p:nvSpPr>
        <p:spPr/>
        <p:txBody>
          <a:bodyPr/>
          <a:lstStyle/>
          <a:p>
            <a:fld id="{19B51A1E-902D-48AF-9020-955120F399B6}" type="slidenum">
              <a:rPr lang="en-US" noProof="0" smtClean="0"/>
              <a:pPr/>
              <a:t>11</a:t>
            </a:fld>
            <a:endParaRPr lang="en-US" noProof="0" dirty="0"/>
          </a:p>
        </p:txBody>
      </p:sp>
      <p:sp>
        <p:nvSpPr>
          <p:cNvPr id="6" name="Title 5">
            <a:extLst>
              <a:ext uri="{FF2B5EF4-FFF2-40B4-BE49-F238E27FC236}">
                <a16:creationId xmlns:a16="http://schemas.microsoft.com/office/drawing/2014/main" id="{46C90622-073D-2758-D1CA-810EF768DD70}"/>
              </a:ext>
            </a:extLst>
          </p:cNvPr>
          <p:cNvSpPr>
            <a:spLocks noGrp="1"/>
          </p:cNvSpPr>
          <p:nvPr>
            <p:ph type="title"/>
          </p:nvPr>
        </p:nvSpPr>
        <p:spPr>
          <a:xfrm>
            <a:off x="3264000" y="2701251"/>
            <a:ext cx="7835750" cy="432000"/>
          </a:xfrm>
        </p:spPr>
        <p:txBody>
          <a:bodyPr/>
          <a:lstStyle/>
          <a:p>
            <a:r>
              <a:rPr lang="en-PH" sz="6000" dirty="0"/>
              <a:t>PROGRAM  SAMPLE</a:t>
            </a:r>
          </a:p>
        </p:txBody>
      </p:sp>
    </p:spTree>
    <p:extLst>
      <p:ext uri="{BB962C8B-B14F-4D97-AF65-F5344CB8AC3E}">
        <p14:creationId xmlns:p14="http://schemas.microsoft.com/office/powerpoint/2010/main" val="522913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82133" y="123609"/>
            <a:ext cx="4004534"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660300" y="231333"/>
            <a:ext cx="4648200" cy="985000"/>
          </a:xfrm>
        </p:spPr>
        <p:txBody>
          <a:bodyPr/>
          <a:lstStyle/>
          <a:p>
            <a:r>
              <a:rPr lang="en-US" dirty="0"/>
              <a:t>About Us</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313267" y="1138767"/>
            <a:ext cx="5460999" cy="4804833"/>
          </a:xfrm>
        </p:spPr>
        <p:txBody>
          <a:bodyPr/>
          <a:lstStyle/>
          <a:p>
            <a:pPr algn="just">
              <a:lnSpc>
                <a:spcPct val="150000"/>
              </a:lnSpc>
            </a:pPr>
            <a:r>
              <a:rPr lang="en-US" sz="1600" b="1" i="0" dirty="0">
                <a:solidFill>
                  <a:srgbClr val="D1D5DB"/>
                </a:solidFill>
                <a:effectLst/>
                <a:latin typeface="Söhne"/>
              </a:rPr>
              <a:t>We introduce the "Task Tracking Management System" designed to help organizations improve project management and productivity. It emphasizes the challenges in managing projects and offers a user-friendly solution with real-time collaboration features. The application is suitable for various industries and caters to project managers, department heads, and company executives. It highlights its features like project timelines, task tracking, and resource management, inviting users to explore its potential for enhancing project management efficiency.</a:t>
            </a:r>
            <a:endParaRPr lang="en-US" sz="1600" b="1"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0" y="-40107"/>
            <a:ext cx="9780588" cy="6804025"/>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799744"/>
            <a:ext cx="8991600" cy="1261295"/>
          </a:xfrm>
        </p:spPr>
        <p:txBody>
          <a:bodyPr/>
          <a:lstStyle/>
          <a:p>
            <a:pPr algn="l"/>
            <a:r>
              <a:rPr lang="en-US" dirty="0"/>
              <a:t>Abstract Data Type used</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44828"/>
          </a:xfrm>
        </p:spPr>
        <p:txBody>
          <a:bodyPr/>
          <a:lstStyle/>
          <a:p>
            <a:pPr algn="l"/>
            <a:r>
              <a:rPr lang="en-US" dirty="0"/>
              <a:t>FIRST IN FIRST OUT (FIFO) / QUEUE</a:t>
            </a:r>
          </a:p>
        </p:txBody>
      </p:sp>
    </p:spTree>
    <p:extLst>
      <p:ext uri="{BB962C8B-B14F-4D97-AF65-F5344CB8AC3E}">
        <p14:creationId xmlns:p14="http://schemas.microsoft.com/office/powerpoint/2010/main" val="330551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3124200" y="0"/>
            <a:ext cx="9780588" cy="6371351"/>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6656388" y="3429000"/>
            <a:ext cx="5535612" cy="1553926"/>
          </a:xfrm>
        </p:spPr>
        <p:txBody>
          <a:bodyPr/>
          <a:lstStyle/>
          <a:p>
            <a:pPr algn="l" rtl="0" fontAlgn="base"/>
            <a:r>
              <a:rPr lang="en-US" sz="3600" dirty="0">
                <a:solidFill>
                  <a:srgbClr val="000000"/>
                </a:solidFill>
                <a:latin typeface="Segoe UI" panose="020B0502040204020203" pitchFamily="34" charset="0"/>
              </a:rPr>
              <a:t>Company</a:t>
            </a:r>
            <a:br>
              <a:rPr lang="en-US" sz="3600" dirty="0">
                <a:solidFill>
                  <a:srgbClr val="000000"/>
                </a:solidFill>
                <a:latin typeface="Segoe UI" panose="020B0502040204020203" pitchFamily="34" charset="0"/>
              </a:rPr>
            </a:br>
            <a:r>
              <a:rPr lang="en-US" sz="3600" dirty="0" err="1">
                <a:solidFill>
                  <a:srgbClr val="000000"/>
                </a:solidFill>
                <a:latin typeface="Segoe UI" panose="020B0502040204020203" pitchFamily="34" charset="0"/>
              </a:rPr>
              <a:t>TechMach</a:t>
            </a:r>
            <a:r>
              <a:rPr lang="en-US" sz="3600" dirty="0">
                <a:solidFill>
                  <a:srgbClr val="000000"/>
                </a:solidFill>
                <a:latin typeface="Segoe UI" panose="020B0502040204020203" pitchFamily="34" charset="0"/>
              </a:rPr>
              <a:t> Innovations, LLC</a:t>
            </a:r>
            <a:endParaRPr lang="en-US" sz="3600" dirty="0"/>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13"/>
          </p:nvPr>
        </p:nvSpPr>
        <p:spPr>
          <a:xfrm>
            <a:off x="6656388" y="4775200"/>
            <a:ext cx="5535612" cy="596900"/>
          </a:xfrm>
        </p:spPr>
        <p:txBody>
          <a:bodyPr/>
          <a:lstStyle/>
          <a:p>
            <a:pPr algn="l" rtl="0" fontAlgn="base"/>
            <a:endParaRPr lang="en-US" b="0" i="0" dirty="0">
              <a:effectLst/>
              <a:latin typeface="Segoe UI" panose="020B0502040204020203" pitchFamily="34" charset="0"/>
            </a:endParaRP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4</a:t>
            </a:fld>
            <a:endParaRPr lang="en-US" dirty="0"/>
          </a:p>
        </p:txBody>
      </p:sp>
    </p:spTree>
    <p:extLst>
      <p:ext uri="{BB962C8B-B14F-4D97-AF65-F5344CB8AC3E}">
        <p14:creationId xmlns:p14="http://schemas.microsoft.com/office/powerpoint/2010/main" val="409167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1700" y="2156226"/>
            <a:ext cx="4903599" cy="1958400"/>
          </a:xfrm>
        </p:spPr>
        <p:txBody>
          <a:bodyPr/>
          <a:lstStyle/>
          <a:p>
            <a:r>
              <a:rPr lang="en-US" dirty="0"/>
              <a:t>Section Divider Option 2</a:t>
            </a:r>
          </a:p>
        </p:txBody>
      </p:sp>
      <p:sp>
        <p:nvSpPr>
          <p:cNvPr id="10" name="Text Placeholder 9">
            <a:extLst>
              <a:ext uri="{FF2B5EF4-FFF2-40B4-BE49-F238E27FC236}">
                <a16:creationId xmlns:a16="http://schemas.microsoft.com/office/drawing/2014/main" id="{2972F17A-D965-40B9-8ABB-C634072DBCC0}"/>
              </a:ext>
            </a:extLst>
          </p:cNvPr>
          <p:cNvSpPr>
            <a:spLocks noGrp="1"/>
          </p:cNvSpPr>
          <p:nvPr>
            <p:ph type="body" sz="quarter" idx="13"/>
          </p:nvPr>
        </p:nvSpPr>
        <p:spPr>
          <a:xfrm>
            <a:off x="0" y="4110760"/>
            <a:ext cx="4902200" cy="1100565"/>
          </a:xfrm>
        </p:spPr>
        <p:txBody>
          <a:bodyPr/>
          <a:lstStyle/>
          <a:p>
            <a:r>
              <a:rPr lang="en-US" dirty="0"/>
              <a:t>Lorem ipsum dolor sit amet, consectetur adipiscing elit</a:t>
            </a:r>
          </a:p>
          <a:p>
            <a:endParaRPr lang="en-US" dirty="0"/>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5</a:t>
            </a:fld>
            <a:endParaRPr lang="en-US" dirty="0"/>
          </a:p>
        </p:txBody>
      </p:sp>
      <p:pic>
        <p:nvPicPr>
          <p:cNvPr id="7" name="Picture Placeholder 11" descr="Hands coming together in circle">
            <a:extLst>
              <a:ext uri="{FF2B5EF4-FFF2-40B4-BE49-F238E27FC236}">
                <a16:creationId xmlns:a16="http://schemas.microsoft.com/office/drawing/2014/main" id="{DF223935-AB9E-8948-3038-D2273A4272E6}"/>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t="3191" b="3191"/>
          <a:stretch>
            <a:fillRect/>
          </a:stretch>
        </p:blipFill>
        <p:spPr>
          <a:xfrm>
            <a:off x="-1348200" y="713"/>
            <a:ext cx="6250100" cy="6370638"/>
          </a:xfrm>
        </p:spPr>
      </p:pic>
      <p:sp>
        <p:nvSpPr>
          <p:cNvPr id="8" name="TextBox 7">
            <a:extLst>
              <a:ext uri="{FF2B5EF4-FFF2-40B4-BE49-F238E27FC236}">
                <a16:creationId xmlns:a16="http://schemas.microsoft.com/office/drawing/2014/main" id="{70B16313-3084-BF73-9C2C-638F6DC3A750}"/>
              </a:ext>
            </a:extLst>
          </p:cNvPr>
          <p:cNvSpPr txBox="1"/>
          <p:nvPr/>
        </p:nvSpPr>
        <p:spPr>
          <a:xfrm>
            <a:off x="5156200" y="486649"/>
            <a:ext cx="6502400" cy="4154984"/>
          </a:xfrm>
          <a:prstGeom prst="rect">
            <a:avLst/>
          </a:prstGeom>
          <a:noFill/>
        </p:spPr>
        <p:txBody>
          <a:bodyPr wrap="square" rtlCol="0">
            <a:spAutoFit/>
          </a:bodyPr>
          <a:lstStyle/>
          <a:p>
            <a:r>
              <a:rPr lang="en-US" sz="2400" b="1" i="0" dirty="0" err="1">
                <a:solidFill>
                  <a:srgbClr val="D1D5DB"/>
                </a:solidFill>
                <a:effectLst/>
                <a:latin typeface="Söhne"/>
              </a:rPr>
              <a:t>TechMach</a:t>
            </a:r>
            <a:r>
              <a:rPr lang="en-US" sz="2400" b="1" i="0" dirty="0">
                <a:solidFill>
                  <a:srgbClr val="D1D5DB"/>
                </a:solidFill>
                <a:effectLst/>
                <a:latin typeface="Söhne"/>
              </a:rPr>
              <a:t> Innovations, LLC. is a manufacturing company specializing in industrial machinery and equipment. They face challenges related to managing  manufacturing projects and optimizing productivity due to their diverse product lines and numerous projects. The main challenges include a lack of task organization, leading to disorganization and workflow bottlenecks, and an ongoing issue with maintaining high productivity and resource efficiency across different projects and teams.</a:t>
            </a:r>
            <a:endParaRPr lang="en-PH" sz="2400" b="1" dirty="0"/>
          </a:p>
        </p:txBody>
      </p:sp>
    </p:spTree>
    <p:extLst>
      <p:ext uri="{BB962C8B-B14F-4D97-AF65-F5344CB8AC3E}">
        <p14:creationId xmlns:p14="http://schemas.microsoft.com/office/powerpoint/2010/main" val="2117695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1700" y="2156226"/>
            <a:ext cx="4903599" cy="1958400"/>
          </a:xfrm>
        </p:spPr>
        <p:txBody>
          <a:bodyPr/>
          <a:lstStyle/>
          <a:p>
            <a:r>
              <a:rPr lang="en-US" dirty="0"/>
              <a:t>Section Divider Option 2</a:t>
            </a:r>
          </a:p>
        </p:txBody>
      </p:sp>
      <p:sp>
        <p:nvSpPr>
          <p:cNvPr id="10" name="Text Placeholder 9">
            <a:extLst>
              <a:ext uri="{FF2B5EF4-FFF2-40B4-BE49-F238E27FC236}">
                <a16:creationId xmlns:a16="http://schemas.microsoft.com/office/drawing/2014/main" id="{2972F17A-D965-40B9-8ABB-C634072DBCC0}"/>
              </a:ext>
            </a:extLst>
          </p:cNvPr>
          <p:cNvSpPr>
            <a:spLocks noGrp="1"/>
          </p:cNvSpPr>
          <p:nvPr>
            <p:ph type="body" sz="quarter" idx="13"/>
          </p:nvPr>
        </p:nvSpPr>
        <p:spPr>
          <a:xfrm>
            <a:off x="0" y="4110760"/>
            <a:ext cx="4902200" cy="1100565"/>
          </a:xfrm>
        </p:spPr>
        <p:txBody>
          <a:bodyPr/>
          <a:lstStyle/>
          <a:p>
            <a:r>
              <a:rPr lang="en-US" dirty="0"/>
              <a:t>Lorem ipsum dolor sit amet, consectetur adipiscing elit</a:t>
            </a:r>
          </a:p>
          <a:p>
            <a:endParaRPr lang="en-US" dirty="0"/>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6</a:t>
            </a:fld>
            <a:endParaRPr lang="en-US" dirty="0"/>
          </a:p>
        </p:txBody>
      </p:sp>
      <p:pic>
        <p:nvPicPr>
          <p:cNvPr id="7" name="Picture Placeholder 11" descr="Hands coming together in circle">
            <a:extLst>
              <a:ext uri="{FF2B5EF4-FFF2-40B4-BE49-F238E27FC236}">
                <a16:creationId xmlns:a16="http://schemas.microsoft.com/office/drawing/2014/main" id="{DF223935-AB9E-8948-3038-D2273A4272E6}"/>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t="3191" b="3191"/>
          <a:stretch>
            <a:fillRect/>
          </a:stretch>
        </p:blipFill>
        <p:spPr>
          <a:xfrm>
            <a:off x="-1348200" y="713"/>
            <a:ext cx="6250100" cy="6370638"/>
          </a:xfrm>
        </p:spPr>
      </p:pic>
      <p:sp>
        <p:nvSpPr>
          <p:cNvPr id="8" name="TextBox 7">
            <a:extLst>
              <a:ext uri="{FF2B5EF4-FFF2-40B4-BE49-F238E27FC236}">
                <a16:creationId xmlns:a16="http://schemas.microsoft.com/office/drawing/2014/main" id="{70B16313-3084-BF73-9C2C-638F6DC3A750}"/>
              </a:ext>
            </a:extLst>
          </p:cNvPr>
          <p:cNvSpPr txBox="1"/>
          <p:nvPr/>
        </p:nvSpPr>
        <p:spPr>
          <a:xfrm>
            <a:off x="5173453" y="971439"/>
            <a:ext cx="6502400" cy="3139321"/>
          </a:xfrm>
          <a:prstGeom prst="rect">
            <a:avLst/>
          </a:prstGeom>
          <a:noFill/>
        </p:spPr>
        <p:txBody>
          <a:bodyPr wrap="square" rtlCol="0">
            <a:spAutoFit/>
          </a:bodyPr>
          <a:lstStyle/>
          <a:p>
            <a:pPr algn="l" rtl="0" fontAlgn="base"/>
            <a:r>
              <a:rPr lang="en-US" sz="1800" b="1" i="0" dirty="0">
                <a:solidFill>
                  <a:schemeClr val="bg1"/>
                </a:solidFill>
                <a:effectLst/>
                <a:latin typeface="Arial" panose="020B0604020202020204" pitchFamily="34" charset="0"/>
              </a:rPr>
              <a:t>Statement of the Problems </a:t>
            </a:r>
            <a:endParaRPr lang="en-US" sz="2400" b="1" i="0" dirty="0">
              <a:solidFill>
                <a:schemeClr val="bg1"/>
              </a:solidFill>
              <a:effectLst/>
              <a:latin typeface="Segoe UI" panose="020B0502040204020203" pitchFamily="34" charset="0"/>
            </a:endParaRPr>
          </a:p>
          <a:p>
            <a:pPr algn="l" rtl="0" fontAlgn="base"/>
            <a:r>
              <a:rPr lang="en-US" sz="1800" b="1" i="0" dirty="0">
                <a:solidFill>
                  <a:schemeClr val="bg1"/>
                </a:solidFill>
                <a:effectLst/>
                <a:latin typeface="Arial" panose="020B0604020202020204" pitchFamily="34" charset="0"/>
              </a:rPr>
              <a:t> </a:t>
            </a:r>
            <a:endParaRPr lang="en-US" sz="2400" b="1" i="0" dirty="0">
              <a:solidFill>
                <a:schemeClr val="bg1"/>
              </a:solidFill>
              <a:effectLst/>
              <a:latin typeface="Segoe UI" panose="020B0502040204020203" pitchFamily="34" charset="0"/>
            </a:endParaRPr>
          </a:p>
          <a:p>
            <a:pPr algn="l" rtl="0" fontAlgn="base">
              <a:buFont typeface="+mj-lt"/>
              <a:buAutoNum type="arabicPeriod"/>
            </a:pPr>
            <a:r>
              <a:rPr lang="en-US" sz="1800" b="1" i="0" dirty="0">
                <a:solidFill>
                  <a:schemeClr val="bg1"/>
                </a:solidFill>
                <a:effectLst/>
                <a:latin typeface="Arial" panose="020B0604020202020204" pitchFamily="34" charset="0"/>
              </a:rPr>
              <a:t>Lack of Task Organization: The absence of a centralized system for task management leads to disorganization, hampering project coordination and progress tracking. </a:t>
            </a:r>
          </a:p>
          <a:p>
            <a:pPr algn="l" rtl="0" fontAlgn="base"/>
            <a:r>
              <a:rPr lang="en-US" sz="1800" b="1" i="0" dirty="0">
                <a:solidFill>
                  <a:schemeClr val="bg1"/>
                </a:solidFill>
                <a:effectLst/>
                <a:latin typeface="Arial" panose="020B0604020202020204" pitchFamily="34" charset="0"/>
              </a:rPr>
              <a:t> </a:t>
            </a:r>
            <a:endParaRPr lang="en-US" sz="2400" b="1" i="0" dirty="0">
              <a:solidFill>
                <a:schemeClr val="bg1"/>
              </a:solidFill>
              <a:effectLst/>
              <a:latin typeface="Segoe UI" panose="020B0502040204020203" pitchFamily="34" charset="0"/>
            </a:endParaRPr>
          </a:p>
          <a:p>
            <a:pPr algn="l" rtl="0" fontAlgn="base"/>
            <a:r>
              <a:rPr lang="en-US" sz="1800" b="1" i="0" dirty="0">
                <a:solidFill>
                  <a:schemeClr val="bg1"/>
                </a:solidFill>
                <a:effectLst/>
                <a:latin typeface="Arial" panose="020B0604020202020204" pitchFamily="34" charset="0"/>
              </a:rPr>
              <a:t> </a:t>
            </a:r>
            <a:endParaRPr lang="en-US" sz="2400" b="1" i="0" dirty="0">
              <a:solidFill>
                <a:schemeClr val="bg1"/>
              </a:solidFill>
              <a:effectLst/>
              <a:latin typeface="Segoe UI" panose="020B0502040204020203" pitchFamily="34" charset="0"/>
            </a:endParaRPr>
          </a:p>
          <a:p>
            <a:pPr algn="l" rtl="0" fontAlgn="base">
              <a:buFont typeface="+mj-lt"/>
              <a:buAutoNum type="arabicPeriod" startAt="2"/>
            </a:pPr>
            <a:r>
              <a:rPr lang="en-US" sz="1800" b="1" i="0" dirty="0">
                <a:solidFill>
                  <a:schemeClr val="bg1"/>
                </a:solidFill>
                <a:effectLst/>
                <a:latin typeface="Arial" panose="020B0604020202020204" pitchFamily="34" charset="0"/>
              </a:rPr>
              <a:t>Lack of Productivity and Efficiency: Suboptimal resource allocation, lack of productivity tools, and inefficient workflows contribute to reduced productivity and overall efficiency. </a:t>
            </a:r>
          </a:p>
        </p:txBody>
      </p:sp>
    </p:spTree>
    <p:extLst>
      <p:ext uri="{BB962C8B-B14F-4D97-AF65-F5344CB8AC3E}">
        <p14:creationId xmlns:p14="http://schemas.microsoft.com/office/powerpoint/2010/main" val="491882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1700" y="2156226"/>
            <a:ext cx="4903599" cy="1958400"/>
          </a:xfrm>
        </p:spPr>
        <p:txBody>
          <a:bodyPr/>
          <a:lstStyle/>
          <a:p>
            <a:r>
              <a:rPr lang="en-US" dirty="0"/>
              <a:t>Section Divider Option 2</a:t>
            </a:r>
          </a:p>
        </p:txBody>
      </p:sp>
      <p:sp>
        <p:nvSpPr>
          <p:cNvPr id="10" name="Text Placeholder 9">
            <a:extLst>
              <a:ext uri="{FF2B5EF4-FFF2-40B4-BE49-F238E27FC236}">
                <a16:creationId xmlns:a16="http://schemas.microsoft.com/office/drawing/2014/main" id="{2972F17A-D965-40B9-8ABB-C634072DBCC0}"/>
              </a:ext>
            </a:extLst>
          </p:cNvPr>
          <p:cNvSpPr>
            <a:spLocks noGrp="1"/>
          </p:cNvSpPr>
          <p:nvPr>
            <p:ph type="body" sz="quarter" idx="13"/>
          </p:nvPr>
        </p:nvSpPr>
        <p:spPr>
          <a:xfrm>
            <a:off x="0" y="4110760"/>
            <a:ext cx="4902200" cy="1100565"/>
          </a:xfrm>
        </p:spPr>
        <p:txBody>
          <a:bodyPr/>
          <a:lstStyle/>
          <a:p>
            <a:r>
              <a:rPr lang="en-US" dirty="0"/>
              <a:t>Lorem ipsum dolor sit amet, consectetur adipiscing elit</a:t>
            </a:r>
          </a:p>
          <a:p>
            <a:endParaRPr lang="en-US" dirty="0"/>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7</a:t>
            </a:fld>
            <a:endParaRPr lang="en-US" dirty="0"/>
          </a:p>
        </p:txBody>
      </p:sp>
      <p:pic>
        <p:nvPicPr>
          <p:cNvPr id="7" name="Picture Placeholder 11" descr="Hands coming together in circle">
            <a:extLst>
              <a:ext uri="{FF2B5EF4-FFF2-40B4-BE49-F238E27FC236}">
                <a16:creationId xmlns:a16="http://schemas.microsoft.com/office/drawing/2014/main" id="{DF223935-AB9E-8948-3038-D2273A4272E6}"/>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t="3191" b="3191"/>
          <a:stretch>
            <a:fillRect/>
          </a:stretch>
        </p:blipFill>
        <p:spPr>
          <a:xfrm>
            <a:off x="-1348200" y="713"/>
            <a:ext cx="6250100" cy="6370638"/>
          </a:xfrm>
        </p:spPr>
      </p:pic>
      <p:sp>
        <p:nvSpPr>
          <p:cNvPr id="8" name="TextBox 7">
            <a:extLst>
              <a:ext uri="{FF2B5EF4-FFF2-40B4-BE49-F238E27FC236}">
                <a16:creationId xmlns:a16="http://schemas.microsoft.com/office/drawing/2014/main" id="{70B16313-3084-BF73-9C2C-638F6DC3A750}"/>
              </a:ext>
            </a:extLst>
          </p:cNvPr>
          <p:cNvSpPr txBox="1"/>
          <p:nvPr/>
        </p:nvSpPr>
        <p:spPr>
          <a:xfrm>
            <a:off x="5182079" y="565998"/>
            <a:ext cx="6502400" cy="4801314"/>
          </a:xfrm>
          <a:prstGeom prst="rect">
            <a:avLst/>
          </a:prstGeom>
          <a:noFill/>
        </p:spPr>
        <p:txBody>
          <a:bodyPr wrap="square" rtlCol="0">
            <a:spAutoFit/>
          </a:bodyPr>
          <a:lstStyle/>
          <a:p>
            <a:pPr algn="l" rtl="0" fontAlgn="base"/>
            <a:r>
              <a:rPr lang="en-US" sz="1800" b="1" i="0" dirty="0">
                <a:solidFill>
                  <a:schemeClr val="bg1"/>
                </a:solidFill>
                <a:effectLst/>
                <a:latin typeface="Arial" panose="020B0604020202020204" pitchFamily="34" charset="0"/>
              </a:rPr>
              <a:t>Scope and Limitations </a:t>
            </a:r>
          </a:p>
          <a:p>
            <a:pPr algn="l" rtl="0" fontAlgn="base"/>
            <a:endParaRPr lang="en-US" b="1" i="0" dirty="0">
              <a:solidFill>
                <a:schemeClr val="bg1"/>
              </a:solidFill>
              <a:effectLst/>
              <a:latin typeface="Segoe UI" panose="020B0502040204020203" pitchFamily="34" charset="0"/>
            </a:endParaRPr>
          </a:p>
          <a:p>
            <a:pPr algn="l" rtl="0" fontAlgn="base"/>
            <a:r>
              <a:rPr lang="en-US" sz="1800" b="1" i="0" dirty="0">
                <a:solidFill>
                  <a:schemeClr val="bg1"/>
                </a:solidFill>
                <a:effectLst/>
                <a:latin typeface="Arial" panose="020B0604020202020204" pitchFamily="34" charset="0"/>
              </a:rPr>
              <a:t>Scope</a:t>
            </a:r>
          </a:p>
          <a:p>
            <a:pPr algn="l" rtl="0" fontAlgn="base"/>
            <a:r>
              <a:rPr lang="en-US" sz="1800" b="1" i="0" dirty="0">
                <a:solidFill>
                  <a:schemeClr val="bg1"/>
                </a:solidFill>
                <a:effectLst/>
                <a:latin typeface="Arial" panose="020B0604020202020204" pitchFamily="34" charset="0"/>
              </a:rPr>
              <a:t> </a:t>
            </a:r>
            <a:endParaRPr lang="en-US" b="1" i="0" dirty="0">
              <a:solidFill>
                <a:schemeClr val="bg1"/>
              </a:solidFill>
              <a:effectLst/>
              <a:latin typeface="Segoe UI" panose="020B0502040204020203" pitchFamily="34" charset="0"/>
            </a:endParaRPr>
          </a:p>
          <a:p>
            <a:pPr algn="l" rtl="0" fontAlgn="base"/>
            <a:r>
              <a:rPr lang="en-US" sz="1800" b="1" i="0" dirty="0">
                <a:solidFill>
                  <a:schemeClr val="bg1"/>
                </a:solidFill>
                <a:effectLst/>
                <a:latin typeface="Arial" panose="020B0604020202020204" pitchFamily="34" charset="0"/>
              </a:rPr>
              <a:t>The application will cover task organization, deadline management, and productivity enhancement features. </a:t>
            </a:r>
            <a:endParaRPr lang="en-US" b="1" i="0" dirty="0">
              <a:solidFill>
                <a:schemeClr val="bg1"/>
              </a:solidFill>
              <a:effectLst/>
              <a:latin typeface="Segoe UI" panose="020B0502040204020203" pitchFamily="34" charset="0"/>
            </a:endParaRPr>
          </a:p>
          <a:p>
            <a:pPr algn="l" rtl="0" fontAlgn="base"/>
            <a:r>
              <a:rPr lang="en-US" sz="1800" b="1" i="0" dirty="0">
                <a:solidFill>
                  <a:schemeClr val="bg1"/>
                </a:solidFill>
                <a:effectLst/>
                <a:latin typeface="Arial" panose="020B0604020202020204" pitchFamily="34" charset="0"/>
              </a:rPr>
              <a:t>It will be accessible to project managers, team members, and clients for collaboration. </a:t>
            </a:r>
            <a:endParaRPr lang="en-US" b="1" i="0" dirty="0">
              <a:solidFill>
                <a:schemeClr val="bg1"/>
              </a:solidFill>
              <a:effectLst/>
              <a:latin typeface="Segoe UI" panose="020B0502040204020203" pitchFamily="34" charset="0"/>
            </a:endParaRPr>
          </a:p>
          <a:p>
            <a:pPr algn="l" rtl="0" fontAlgn="base"/>
            <a:r>
              <a:rPr lang="en-US" sz="1800" b="1" i="0" dirty="0">
                <a:solidFill>
                  <a:schemeClr val="bg1"/>
                </a:solidFill>
                <a:effectLst/>
                <a:latin typeface="Arial" panose="020B0604020202020204" pitchFamily="34" charset="0"/>
              </a:rPr>
              <a:t>Customizable reports and forms will be available to suit different project requirements. </a:t>
            </a:r>
            <a:endParaRPr lang="en-US" b="1" i="0" dirty="0">
              <a:solidFill>
                <a:schemeClr val="bg1"/>
              </a:solidFill>
              <a:effectLst/>
              <a:latin typeface="Segoe UI" panose="020B0502040204020203" pitchFamily="34" charset="0"/>
            </a:endParaRPr>
          </a:p>
          <a:p>
            <a:pPr algn="l" rtl="0" fontAlgn="base"/>
            <a:r>
              <a:rPr lang="en-US" sz="1800" b="1" i="0" dirty="0">
                <a:solidFill>
                  <a:schemeClr val="bg1"/>
                </a:solidFill>
                <a:effectLst/>
                <a:latin typeface="Arial" panose="020B0604020202020204" pitchFamily="34" charset="0"/>
              </a:rPr>
              <a:t>Integration with existing enterprise systems for seamless data exchange. </a:t>
            </a:r>
          </a:p>
          <a:p>
            <a:pPr algn="l" rtl="0" fontAlgn="base"/>
            <a:endParaRPr lang="en-US" b="1" i="0" dirty="0">
              <a:solidFill>
                <a:schemeClr val="bg1"/>
              </a:solidFill>
              <a:effectLst/>
              <a:latin typeface="Segoe UI" panose="020B0502040204020203" pitchFamily="34" charset="0"/>
            </a:endParaRPr>
          </a:p>
          <a:p>
            <a:pPr algn="l" rtl="0" fontAlgn="base"/>
            <a:r>
              <a:rPr lang="en-US" sz="1800" b="1" i="0" dirty="0">
                <a:solidFill>
                  <a:schemeClr val="bg1"/>
                </a:solidFill>
                <a:effectLst/>
                <a:latin typeface="Arial" panose="020B0604020202020204" pitchFamily="34" charset="0"/>
              </a:rPr>
              <a:t>Limitations </a:t>
            </a:r>
          </a:p>
          <a:p>
            <a:pPr algn="l" rtl="0" fontAlgn="base"/>
            <a:endParaRPr lang="en-US" b="1" i="0" dirty="0">
              <a:solidFill>
                <a:schemeClr val="bg1"/>
              </a:solidFill>
              <a:effectLst/>
              <a:latin typeface="Segoe UI" panose="020B0502040204020203" pitchFamily="34" charset="0"/>
            </a:endParaRPr>
          </a:p>
          <a:p>
            <a:pPr algn="l" rtl="0" fontAlgn="base"/>
            <a:r>
              <a:rPr lang="en-US" sz="1800" b="1" i="0" dirty="0">
                <a:solidFill>
                  <a:schemeClr val="bg1"/>
                </a:solidFill>
                <a:effectLst/>
                <a:latin typeface="Arial" panose="020B0604020202020204" pitchFamily="34" charset="0"/>
              </a:rPr>
              <a:t>The application's effectiveness relies on accurate input and adherence to project management best practices. </a:t>
            </a:r>
            <a:endParaRPr lang="en-US" b="1" i="0" dirty="0">
              <a:solidFill>
                <a:schemeClr val="bg1"/>
              </a:solidFill>
              <a:effectLst/>
              <a:latin typeface="Segoe UI" panose="020B0502040204020203" pitchFamily="34" charset="0"/>
            </a:endParaRPr>
          </a:p>
        </p:txBody>
      </p:sp>
    </p:spTree>
    <p:extLst>
      <p:ext uri="{BB962C8B-B14F-4D97-AF65-F5344CB8AC3E}">
        <p14:creationId xmlns:p14="http://schemas.microsoft.com/office/powerpoint/2010/main" val="1712585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1700" y="2156226"/>
            <a:ext cx="4903599" cy="1958400"/>
          </a:xfrm>
        </p:spPr>
        <p:txBody>
          <a:bodyPr/>
          <a:lstStyle/>
          <a:p>
            <a:r>
              <a:rPr lang="en-US" dirty="0"/>
              <a:t>Section Divider Option 2</a:t>
            </a:r>
          </a:p>
        </p:txBody>
      </p:sp>
      <p:sp>
        <p:nvSpPr>
          <p:cNvPr id="10" name="Text Placeholder 9">
            <a:extLst>
              <a:ext uri="{FF2B5EF4-FFF2-40B4-BE49-F238E27FC236}">
                <a16:creationId xmlns:a16="http://schemas.microsoft.com/office/drawing/2014/main" id="{2972F17A-D965-40B9-8ABB-C634072DBCC0}"/>
              </a:ext>
            </a:extLst>
          </p:cNvPr>
          <p:cNvSpPr>
            <a:spLocks noGrp="1"/>
          </p:cNvSpPr>
          <p:nvPr>
            <p:ph type="body" sz="quarter" idx="13"/>
          </p:nvPr>
        </p:nvSpPr>
        <p:spPr>
          <a:xfrm>
            <a:off x="0" y="4110760"/>
            <a:ext cx="4902200" cy="1100565"/>
          </a:xfrm>
        </p:spPr>
        <p:txBody>
          <a:bodyPr/>
          <a:lstStyle/>
          <a:p>
            <a:r>
              <a:rPr lang="en-US" dirty="0"/>
              <a:t>Lorem ipsum dolor sit amet, consectetur adipiscing elit</a:t>
            </a:r>
          </a:p>
          <a:p>
            <a:endParaRPr lang="en-US" dirty="0"/>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8</a:t>
            </a:fld>
            <a:endParaRPr lang="en-US" dirty="0"/>
          </a:p>
        </p:txBody>
      </p:sp>
      <p:pic>
        <p:nvPicPr>
          <p:cNvPr id="7" name="Picture Placeholder 11" descr="Hands coming together in circle">
            <a:extLst>
              <a:ext uri="{FF2B5EF4-FFF2-40B4-BE49-F238E27FC236}">
                <a16:creationId xmlns:a16="http://schemas.microsoft.com/office/drawing/2014/main" id="{DF223935-AB9E-8948-3038-D2273A4272E6}"/>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t="3191" b="3191"/>
          <a:stretch>
            <a:fillRect/>
          </a:stretch>
        </p:blipFill>
        <p:spPr>
          <a:xfrm>
            <a:off x="-1348200" y="713"/>
            <a:ext cx="6250100" cy="6370638"/>
          </a:xfrm>
        </p:spPr>
      </p:pic>
      <p:sp>
        <p:nvSpPr>
          <p:cNvPr id="8" name="TextBox 7">
            <a:extLst>
              <a:ext uri="{FF2B5EF4-FFF2-40B4-BE49-F238E27FC236}">
                <a16:creationId xmlns:a16="http://schemas.microsoft.com/office/drawing/2014/main" id="{70B16313-3084-BF73-9C2C-638F6DC3A750}"/>
              </a:ext>
            </a:extLst>
          </p:cNvPr>
          <p:cNvSpPr txBox="1"/>
          <p:nvPr/>
        </p:nvSpPr>
        <p:spPr>
          <a:xfrm>
            <a:off x="5182079" y="565998"/>
            <a:ext cx="6502400" cy="2308324"/>
          </a:xfrm>
          <a:prstGeom prst="rect">
            <a:avLst/>
          </a:prstGeom>
          <a:noFill/>
        </p:spPr>
        <p:txBody>
          <a:bodyPr wrap="square" rtlCol="0">
            <a:spAutoFit/>
          </a:bodyPr>
          <a:lstStyle/>
          <a:p>
            <a:pPr algn="l" rtl="0" fontAlgn="base"/>
            <a:r>
              <a:rPr lang="en-US" sz="1800" b="1" i="0" dirty="0">
                <a:solidFill>
                  <a:schemeClr val="bg1"/>
                </a:solidFill>
                <a:effectLst/>
                <a:latin typeface="Arial" panose="020B0604020202020204" pitchFamily="34" charset="0"/>
              </a:rPr>
              <a:t>Conceptual Framework </a:t>
            </a:r>
          </a:p>
          <a:p>
            <a:pPr algn="l" rtl="0" fontAlgn="base"/>
            <a:endParaRPr lang="en-US" b="1" i="0" dirty="0">
              <a:solidFill>
                <a:schemeClr val="bg1"/>
              </a:solidFill>
              <a:effectLst/>
              <a:latin typeface="Segoe UI" panose="020B0502040204020203" pitchFamily="34" charset="0"/>
            </a:endParaRPr>
          </a:p>
          <a:p>
            <a:pPr algn="l" rtl="0" fontAlgn="base"/>
            <a:r>
              <a:rPr lang="en-US" sz="1800" b="1" i="0" dirty="0">
                <a:solidFill>
                  <a:schemeClr val="bg1"/>
                </a:solidFill>
                <a:effectLst/>
                <a:latin typeface="Arial" panose="020B0604020202020204" pitchFamily="34" charset="0"/>
              </a:rPr>
              <a:t>The conceptual framework involves the design and integration of task management, deadline tracking, and productivity enhancement modules within the Project Management and Task Tracking Application. It comprises task assignments, progress tracking, resource allocation, and performance monitoring. </a:t>
            </a:r>
            <a:endParaRPr lang="en-US" b="1" i="0" dirty="0">
              <a:solidFill>
                <a:schemeClr val="bg1"/>
              </a:solidFill>
              <a:effectLst/>
              <a:latin typeface="Segoe UI" panose="020B0502040204020203" pitchFamily="34" charset="0"/>
            </a:endParaRPr>
          </a:p>
        </p:txBody>
      </p:sp>
    </p:spTree>
    <p:extLst>
      <p:ext uri="{BB962C8B-B14F-4D97-AF65-F5344CB8AC3E}">
        <p14:creationId xmlns:p14="http://schemas.microsoft.com/office/powerpoint/2010/main" val="1203463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6095999" y="1728013"/>
            <a:ext cx="5768407" cy="1585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6095998" y="603668"/>
            <a:ext cx="5768408" cy="1124345"/>
          </a:xfrm>
        </p:spPr>
        <p:txBody>
          <a:bodyPr/>
          <a:lstStyle/>
          <a:p>
            <a:r>
              <a:rPr lang="en-US" dirty="0"/>
              <a:t>Objective</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6095997" y="417409"/>
            <a:ext cx="5768409" cy="248592"/>
          </a:xfrm>
        </p:spPr>
        <p:txBody>
          <a:bodyPr/>
          <a:lstStyle/>
          <a:p>
            <a:endParaRPr lang="en-US" dirty="0"/>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200446" y="2269102"/>
            <a:ext cx="5663960" cy="2319796"/>
          </a:xfrm>
        </p:spPr>
        <p:txBody>
          <a:bodyPr/>
          <a:lstStyle/>
          <a:p>
            <a:pPr algn="just">
              <a:buFont typeface="+mj-lt"/>
              <a:buAutoNum type="arabicPeriod"/>
            </a:pPr>
            <a:r>
              <a:rPr lang="en-US" b="1" dirty="0"/>
              <a:t>Task Organization: Create a centralized task organization module for improved coordination and workflow visibility.</a:t>
            </a:r>
          </a:p>
          <a:p>
            <a:pPr algn="just">
              <a:buFont typeface="+mj-lt"/>
              <a:buAutoNum type="arabicPeriod"/>
            </a:pPr>
            <a:r>
              <a:rPr lang="en-US" b="1" dirty="0"/>
              <a:t>Productivity and Efficiency: Enhance productivity and efficiency by streamlining workflows, and enabling real-time performance tracking.</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9</a:t>
            </a:fld>
            <a:endParaRPr lang="en-US" dirty="0"/>
          </a:p>
        </p:txBody>
      </p:sp>
    </p:spTree>
    <p:extLst>
      <p:ext uri="{BB962C8B-B14F-4D97-AF65-F5344CB8AC3E}">
        <p14:creationId xmlns:p14="http://schemas.microsoft.com/office/powerpoint/2010/main" val="722098795"/>
      </p:ext>
    </p:extLst>
  </p:cSld>
  <p:clrMapOvr>
    <a:masterClrMapping/>
  </p:clrMapOvr>
</p:sld>
</file>

<file path=ppt/theme/theme1.xml><?xml version="1.0" encoding="utf-8"?>
<a:theme xmlns:a="http://schemas.openxmlformats.org/drawingml/2006/main" name="Custom">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675E8371-EC70-4345-8B64-A71003B56298}"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2.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1C245E38-7A2C-4D38-96FA-24EAC5F220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173</TotalTime>
  <Words>467</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Candara</vt:lpstr>
      <vt:lpstr>Corbel</vt:lpstr>
      <vt:lpstr>Segoe UI</vt:lpstr>
      <vt:lpstr>Söhne</vt:lpstr>
      <vt:lpstr>Times New Roman</vt:lpstr>
      <vt:lpstr>Custom</vt:lpstr>
      <vt:lpstr>Task Management System.</vt:lpstr>
      <vt:lpstr>About Us</vt:lpstr>
      <vt:lpstr>Abstract Data Type used</vt:lpstr>
      <vt:lpstr>Company TechMach Innovations, LLC</vt:lpstr>
      <vt:lpstr>Section Divider Option 2</vt:lpstr>
      <vt:lpstr>Section Divider Option 2</vt:lpstr>
      <vt:lpstr>Section Divider Option 2</vt:lpstr>
      <vt:lpstr>Section Divider Option 2</vt:lpstr>
      <vt:lpstr>Objective</vt:lpstr>
      <vt:lpstr>Thank You</vt:lpstr>
      <vt:lpstr>PROGRAM  SAMPLE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Management System.</dc:title>
  <dc:creator>justinjosephquinones@outlook.com</dc:creator>
  <cp:lastModifiedBy>justinjosephquinones@outlook.com</cp:lastModifiedBy>
  <cp:revision>3</cp:revision>
  <dcterms:created xsi:type="dcterms:W3CDTF">2023-11-06T04:15:22Z</dcterms:created>
  <dcterms:modified xsi:type="dcterms:W3CDTF">2023-11-06T09:21:11Z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