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2" r:id="rId7"/>
    <p:sldId id="265" r:id="rId8"/>
  </p:sldIdLst>
  <p:sldSz cx="18288000" cy="10287000"/>
  <p:notesSz cx="6858000" cy="9144000"/>
  <p:embeddedFontLst>
    <p:embeddedFont>
      <p:font typeface="Arcade Gamer" panose="020B060402020202020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A7FC-A620-4C9F-8979-D151A0DC71EE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9DAA6-8DED-4D7F-8DE2-CB8D4821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9DAA6-8DED-4D7F-8DE2-CB8D48214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32.svg"/><Relationship Id="rId4" Type="http://schemas.openxmlformats.org/officeDocument/2006/relationships/image" Target="../media/image30.sv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4.sv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6.svg"/><Relationship Id="rId3" Type="http://schemas.openxmlformats.org/officeDocument/2006/relationships/image" Target="../media/image42.svg"/><Relationship Id="rId7" Type="http://schemas.openxmlformats.org/officeDocument/2006/relationships/image" Target="../media/image30.svg"/><Relationship Id="rId12" Type="http://schemas.openxmlformats.org/officeDocument/2006/relationships/image" Target="../media/image15.png"/><Relationship Id="rId17" Type="http://schemas.openxmlformats.org/officeDocument/2006/relationships/image" Target="../media/image46.png"/><Relationship Id="rId2" Type="http://schemas.openxmlformats.org/officeDocument/2006/relationships/image" Target="../media/image4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6.svg"/><Relationship Id="rId5" Type="http://schemas.openxmlformats.org/officeDocument/2006/relationships/image" Target="../media/image44.svg"/><Relationship Id="rId1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34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6.svg"/><Relationship Id="rId3" Type="http://schemas.openxmlformats.org/officeDocument/2006/relationships/image" Target="../media/image30.svg"/><Relationship Id="rId7" Type="http://schemas.openxmlformats.org/officeDocument/2006/relationships/image" Target="../media/image50.svg"/><Relationship Id="rId12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4.svg"/><Relationship Id="rId5" Type="http://schemas.openxmlformats.org/officeDocument/2006/relationships/image" Target="../media/image48.svg"/><Relationship Id="rId1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4.svg"/><Relationship Id="rId7" Type="http://schemas.openxmlformats.org/officeDocument/2006/relationships/image" Target="../media/image32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14742" y="-3872538"/>
            <a:ext cx="13748604" cy="7749213"/>
          </a:xfrm>
          <a:custGeom>
            <a:avLst/>
            <a:gdLst/>
            <a:ahLst/>
            <a:cxnLst/>
            <a:rect l="l" t="t" r="r" b="b"/>
            <a:pathLst>
              <a:path w="13748604" h="7749213">
                <a:moveTo>
                  <a:pt x="0" y="0"/>
                </a:moveTo>
                <a:lnTo>
                  <a:pt x="13748604" y="0"/>
                </a:lnTo>
                <a:lnTo>
                  <a:pt x="13748604" y="7749213"/>
                </a:lnTo>
                <a:lnTo>
                  <a:pt x="0" y="774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40788" y="611747"/>
            <a:ext cx="6518512" cy="2275553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61852" y="2011308"/>
            <a:ext cx="15364295" cy="6264384"/>
            <a:chOff x="0" y="0"/>
            <a:chExt cx="4046563" cy="1649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46563" cy="1649879"/>
            </a:xfrm>
            <a:custGeom>
              <a:avLst/>
              <a:gdLst/>
              <a:ahLst/>
              <a:cxnLst/>
              <a:rect l="l" t="t" r="r" b="b"/>
              <a:pathLst>
                <a:path w="4046563" h="1649879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986917" y="5530873"/>
            <a:ext cx="611966" cy="989788"/>
          </a:xfrm>
          <a:custGeom>
            <a:avLst/>
            <a:gdLst/>
            <a:ahLst/>
            <a:cxnLst/>
            <a:rect l="l" t="t" r="r" b="b"/>
            <a:pathLst>
              <a:path w="611966" h="989788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625" y="2275553"/>
            <a:ext cx="2886516" cy="514325"/>
          </a:xfrm>
          <a:custGeom>
            <a:avLst/>
            <a:gdLst/>
            <a:ahLst/>
            <a:cxnLst/>
            <a:rect l="l" t="t" r="r" b="b"/>
            <a:pathLst>
              <a:path w="2886516" h="514325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572000" y="5215286"/>
            <a:ext cx="9307472" cy="219996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5"/>
                </a:lnTo>
                <a:lnTo>
                  <a:pt x="0" y="1250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86786">
            <a:off x="6361111" y="-235806"/>
            <a:ext cx="1799862" cy="2598226"/>
          </a:xfrm>
          <a:custGeom>
            <a:avLst/>
            <a:gdLst/>
            <a:ahLst/>
            <a:cxnLst/>
            <a:rect l="l" t="t" r="r" b="b"/>
            <a:pathLst>
              <a:path w="1799862" h="2598226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5625" y="7135360"/>
            <a:ext cx="2560040" cy="2560040"/>
          </a:xfrm>
          <a:custGeom>
            <a:avLst/>
            <a:gdLst/>
            <a:ahLst/>
            <a:cxnLst/>
            <a:rect l="l" t="t" r="r" b="b"/>
            <a:pathLst>
              <a:path w="2560040" h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74105" y="8931784"/>
            <a:ext cx="4374886" cy="1527233"/>
          </a:xfrm>
          <a:custGeom>
            <a:avLst/>
            <a:gdLst/>
            <a:ahLst/>
            <a:cxnLst/>
            <a:rect l="l" t="t" r="r" b="b"/>
            <a:pathLst>
              <a:path w="4374886" h="1527233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619214" y="7879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534866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247027" y="8931784"/>
            <a:ext cx="1109147" cy="1109147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255665" y="90175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879472" y="7040110"/>
            <a:ext cx="3379828" cy="2199961"/>
          </a:xfrm>
          <a:custGeom>
            <a:avLst/>
            <a:gdLst/>
            <a:ahLst/>
            <a:cxnLst/>
            <a:rect l="l" t="t" r="r" b="b"/>
            <a:pathLst>
              <a:path w="3379828" h="2199961">
                <a:moveTo>
                  <a:pt x="0" y="0"/>
                </a:moveTo>
                <a:lnTo>
                  <a:pt x="3379828" y="0"/>
                </a:lnTo>
                <a:lnTo>
                  <a:pt x="3379828" y="2199961"/>
                </a:lnTo>
                <a:lnTo>
                  <a:pt x="0" y="21999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38883" y="3162464"/>
            <a:ext cx="14010233" cy="1192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000" dirty="0">
                <a:solidFill>
                  <a:srgbClr val="2E1B5B"/>
                </a:solidFill>
                <a:latin typeface="Arcade Gamer"/>
              </a:rPr>
              <a:t>TOIAGUL LUI </a:t>
            </a:r>
            <a:r>
              <a:rPr lang="en-US" sz="8000" dirty="0" err="1">
                <a:solidFill>
                  <a:srgbClr val="2E1B5B"/>
                </a:solidFill>
                <a:latin typeface="Arcade Gamer"/>
              </a:rPr>
              <a:t>mERLIN</a:t>
            </a:r>
            <a:endParaRPr lang="en-US" sz="8000" dirty="0">
              <a:solidFill>
                <a:srgbClr val="2E1B5B"/>
              </a:solidFill>
              <a:latin typeface="Arcade Game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89841" y="5555093"/>
            <a:ext cx="6867832" cy="1499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8"/>
              </a:lnSpc>
            </a:pPr>
            <a:r>
              <a:rPr lang="en-US" sz="4270" dirty="0">
                <a:solidFill>
                  <a:srgbClr val="FFE14D"/>
                </a:solidFill>
                <a:latin typeface="Poppins"/>
              </a:rPr>
              <a:t>Manole Cristiana</a:t>
            </a:r>
          </a:p>
          <a:p>
            <a:pPr algn="ctr">
              <a:lnSpc>
                <a:spcPts val="5978"/>
              </a:lnSpc>
            </a:pPr>
            <a:r>
              <a:rPr lang="en-US" sz="4270" dirty="0" err="1">
                <a:solidFill>
                  <a:srgbClr val="FFE14D"/>
                </a:solidFill>
                <a:latin typeface="Poppins"/>
              </a:rPr>
              <a:t>Moroianu</a:t>
            </a:r>
            <a:r>
              <a:rPr lang="en-US" sz="4270" dirty="0">
                <a:solidFill>
                  <a:srgbClr val="FFE14D"/>
                </a:solidFill>
                <a:latin typeface="Poppins"/>
              </a:rPr>
              <a:t> Adrian-</a:t>
            </a:r>
            <a:r>
              <a:rPr lang="ro-RO" sz="4270">
                <a:solidFill>
                  <a:srgbClr val="FFE14D"/>
                </a:solidFill>
                <a:latin typeface="Poppins"/>
              </a:rPr>
              <a:t>Ș</a:t>
            </a:r>
            <a:r>
              <a:rPr lang="en-US" sz="4270">
                <a:solidFill>
                  <a:srgbClr val="FFE14D"/>
                </a:solidFill>
                <a:latin typeface="Poppins"/>
              </a:rPr>
              <a:t>tefan</a:t>
            </a:r>
            <a:endParaRPr lang="en-US" sz="4270" dirty="0">
              <a:solidFill>
                <a:srgbClr val="FFE14D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0266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36395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58720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33594" y="1014433"/>
            <a:ext cx="1589817" cy="2984297"/>
          </a:xfrm>
          <a:custGeom>
            <a:avLst/>
            <a:gdLst/>
            <a:ahLst/>
            <a:cxnLst/>
            <a:rect l="l" t="t" r="r" b="b"/>
            <a:pathLst>
              <a:path w="1589817" h="298429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1198" y="5451669"/>
            <a:ext cx="5333362" cy="2203250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6779309" y="4308861"/>
            <a:ext cx="5179411" cy="2184423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12363066" y="5470495"/>
            <a:ext cx="5423895" cy="2184423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70266" y="7688103"/>
            <a:ext cx="1829148" cy="1662862"/>
          </a:xfrm>
          <a:custGeom>
            <a:avLst/>
            <a:gdLst/>
            <a:ahLst/>
            <a:cxnLst/>
            <a:rect l="l" t="t" r="r" b="b"/>
            <a:pathLst>
              <a:path w="1829148" h="1662862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89587" y="2072907"/>
            <a:ext cx="3857382" cy="1402684"/>
          </a:xfrm>
          <a:custGeom>
            <a:avLst/>
            <a:gdLst/>
            <a:ahLst/>
            <a:cxnLst/>
            <a:rect l="l" t="t" r="r" b="b"/>
            <a:pathLst>
              <a:path w="3857382" h="1402684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11663" y="1663419"/>
            <a:ext cx="13264674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Arcade Gamer"/>
              </a:rPr>
              <a:t>	CUPRINS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03926" y="5704116"/>
            <a:ext cx="1447905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01.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65112" y="4509297"/>
            <a:ext cx="1572923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02.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28068" y="5704116"/>
            <a:ext cx="1693892" cy="56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04.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218999" y="7989370"/>
            <a:ext cx="2661073" cy="967663"/>
          </a:xfrm>
          <a:custGeom>
            <a:avLst/>
            <a:gdLst/>
            <a:ahLst/>
            <a:cxnLst/>
            <a:rect l="l" t="t" r="r" b="b"/>
            <a:pathLst>
              <a:path w="2661073" h="96766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074318" y="44739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3305108" y="447394"/>
            <a:ext cx="2051432" cy="745975"/>
          </a:xfrm>
          <a:custGeom>
            <a:avLst/>
            <a:gdLst/>
            <a:ahLst/>
            <a:cxnLst/>
            <a:rect l="l" t="t" r="r" b="b"/>
            <a:pathLst>
              <a:path w="2051432" h="745975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5532051" y="851953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C2B2ED87-800C-3D2B-838E-5A1256E519D0}"/>
              </a:ext>
            </a:extLst>
          </p:cNvPr>
          <p:cNvSpPr txBox="1"/>
          <p:nvPr/>
        </p:nvSpPr>
        <p:spPr>
          <a:xfrm>
            <a:off x="1733154" y="6544361"/>
            <a:ext cx="43434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2E1B5B"/>
                </a:solidFill>
                <a:latin typeface="Poppins"/>
              </a:rPr>
              <a:t>Descrierea</a:t>
            </a:r>
            <a:r>
              <a:rPr lang="en-US" sz="3000" dirty="0">
                <a:solidFill>
                  <a:srgbClr val="2E1B5B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2E1B5B"/>
                </a:solidFill>
                <a:latin typeface="Poppins"/>
              </a:rPr>
              <a:t>jocului</a:t>
            </a:r>
            <a:endParaRPr lang="en-US" sz="3000" dirty="0">
              <a:solidFill>
                <a:srgbClr val="2E1B5B"/>
              </a:solidFill>
              <a:latin typeface="Poppins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68A3667D-3EF8-11F9-6F85-F77B7FD79220}"/>
              </a:ext>
            </a:extLst>
          </p:cNvPr>
          <p:cNvSpPr txBox="1"/>
          <p:nvPr/>
        </p:nvSpPr>
        <p:spPr>
          <a:xfrm>
            <a:off x="5774449" y="5367135"/>
            <a:ext cx="7143596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2E1B5B"/>
                </a:solidFill>
                <a:latin typeface="Poppins"/>
              </a:rPr>
              <a:t>Aplicabilitatea</a:t>
            </a:r>
            <a:r>
              <a:rPr lang="en-US" sz="3000" dirty="0">
                <a:solidFill>
                  <a:srgbClr val="2E1B5B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2E1B5B"/>
                </a:solidFill>
                <a:latin typeface="Poppins"/>
              </a:rPr>
              <a:t>jocului</a:t>
            </a:r>
            <a:endParaRPr lang="en-US" sz="3000" dirty="0">
              <a:solidFill>
                <a:srgbClr val="2E1B5B"/>
              </a:solidFill>
              <a:latin typeface="Poppins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4B0C9C45-917B-9A1F-6FB4-101ECC354CB7}"/>
              </a:ext>
            </a:extLst>
          </p:cNvPr>
          <p:cNvSpPr txBox="1"/>
          <p:nvPr/>
        </p:nvSpPr>
        <p:spPr>
          <a:xfrm>
            <a:off x="11503216" y="6544361"/>
            <a:ext cx="7143596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2E1B5B"/>
                </a:solidFill>
                <a:latin typeface="Poppins"/>
              </a:rPr>
              <a:t>Module</a:t>
            </a: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F4254F15-940E-0962-AE56-4081EC7E274B}"/>
              </a:ext>
            </a:extLst>
          </p:cNvPr>
          <p:cNvSpPr/>
          <p:nvPr/>
        </p:nvSpPr>
        <p:spPr>
          <a:xfrm>
            <a:off x="6765649" y="6821911"/>
            <a:ext cx="5179411" cy="2184423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20EAAF3D-C8B7-98DC-9CB8-F2F8F26A26F9}"/>
              </a:ext>
            </a:extLst>
          </p:cNvPr>
          <p:cNvSpPr txBox="1"/>
          <p:nvPr/>
        </p:nvSpPr>
        <p:spPr>
          <a:xfrm>
            <a:off x="8551452" y="7022347"/>
            <a:ext cx="1572923" cy="56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03.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35570976-395E-EE12-F985-D2A3A0E9DB81}"/>
              </a:ext>
            </a:extLst>
          </p:cNvPr>
          <p:cNvSpPr txBox="1"/>
          <p:nvPr/>
        </p:nvSpPr>
        <p:spPr>
          <a:xfrm>
            <a:off x="7297275" y="7692163"/>
            <a:ext cx="4081275" cy="1050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2E1B5B"/>
                </a:solidFill>
                <a:latin typeface="Poppins"/>
              </a:rPr>
              <a:t>Motiva</a:t>
            </a:r>
            <a:r>
              <a:rPr lang="ro-RO" sz="3000" dirty="0">
                <a:solidFill>
                  <a:srgbClr val="2E1B5B"/>
                </a:solidFill>
                <a:latin typeface="Poppins"/>
              </a:rPr>
              <a:t>ț</a:t>
            </a:r>
            <a:r>
              <a:rPr lang="en-US" sz="3000" dirty="0" err="1">
                <a:solidFill>
                  <a:srgbClr val="2E1B5B"/>
                </a:solidFill>
                <a:latin typeface="Poppins"/>
              </a:rPr>
              <a:t>ia</a:t>
            </a:r>
            <a:r>
              <a:rPr lang="en-US" sz="3000" dirty="0">
                <a:solidFill>
                  <a:srgbClr val="2E1B5B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2E1B5B"/>
                </a:solidFill>
                <a:latin typeface="Poppins"/>
              </a:rPr>
              <a:t>dezvolt</a:t>
            </a:r>
            <a:r>
              <a:rPr lang="ro-RO" sz="3000" dirty="0">
                <a:solidFill>
                  <a:srgbClr val="2E1B5B"/>
                </a:solidFill>
                <a:latin typeface="Poppins"/>
              </a:rPr>
              <a:t>ă</a:t>
            </a:r>
            <a:r>
              <a:rPr lang="en-US" sz="3000" dirty="0" err="1">
                <a:solidFill>
                  <a:srgbClr val="2E1B5B"/>
                </a:solidFill>
                <a:latin typeface="Poppins"/>
              </a:rPr>
              <a:t>rii</a:t>
            </a:r>
            <a:r>
              <a:rPr lang="en-US" sz="3000" dirty="0">
                <a:solidFill>
                  <a:srgbClr val="2E1B5B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2E1B5B"/>
                </a:solidFill>
                <a:latin typeface="Poppins"/>
              </a:rPr>
              <a:t>jocului</a:t>
            </a:r>
            <a:endParaRPr lang="en-US" sz="3000" dirty="0">
              <a:solidFill>
                <a:srgbClr val="2E1B5B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676243" y="5249401"/>
            <a:ext cx="15223515" cy="5037599"/>
          </a:xfrm>
          <a:custGeom>
            <a:avLst/>
            <a:gdLst/>
            <a:ahLst/>
            <a:cxnLst/>
            <a:rect l="l" t="t" r="r" b="b"/>
            <a:pathLst>
              <a:path w="15223515" h="5037599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902401" y="6317708"/>
            <a:ext cx="5730184" cy="2000355"/>
          </a:xfrm>
          <a:custGeom>
            <a:avLst/>
            <a:gdLst/>
            <a:ahLst/>
            <a:cxnLst/>
            <a:rect l="l" t="t" r="r" b="b"/>
            <a:pathLst>
              <a:path w="5730184" h="2000355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61730" y="1773299"/>
            <a:ext cx="2997570" cy="1046425"/>
          </a:xfrm>
          <a:custGeom>
            <a:avLst/>
            <a:gdLst/>
            <a:ahLst/>
            <a:cxnLst/>
            <a:rect l="l" t="t" r="r" b="b"/>
            <a:pathLst>
              <a:path w="2997570" h="1046425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30623" y="4146727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7149" y="1693410"/>
            <a:ext cx="603101" cy="603101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35451" y="922458"/>
            <a:ext cx="1374054" cy="1374054"/>
          </a:xfrm>
          <a:custGeom>
            <a:avLst/>
            <a:gdLst/>
            <a:ahLst/>
            <a:cxnLst/>
            <a:rect l="l" t="t" r="r" b="b"/>
            <a:pathLst>
              <a:path w="1374054" h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19007" y="1038193"/>
            <a:ext cx="9357667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 dirty="0" err="1">
                <a:solidFill>
                  <a:srgbClr val="FFFFFF"/>
                </a:solidFill>
                <a:latin typeface="Arcade Gamer"/>
              </a:rPr>
              <a:t>DescrIerea</a:t>
            </a:r>
            <a:endParaRPr lang="en-US" sz="9000" dirty="0">
              <a:solidFill>
                <a:srgbClr val="FFFFFF"/>
              </a:solidFill>
              <a:latin typeface="Arcade Gamer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43224" y="8513701"/>
            <a:ext cx="1374054" cy="1374054"/>
          </a:xfrm>
          <a:custGeom>
            <a:avLst/>
            <a:gdLst/>
            <a:ahLst/>
            <a:cxnLst/>
            <a:rect l="l" t="t" r="r" b="b"/>
            <a:pathLst>
              <a:path w="1374054" h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03593" y="3875347"/>
            <a:ext cx="918361" cy="918361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015467" y="3200301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 15"/>
          <p:cNvSpPr/>
          <p:nvPr/>
        </p:nvSpPr>
        <p:spPr>
          <a:xfrm>
            <a:off x="-519544" y="6114370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2D4BAF1D-72A7-B417-A5DE-4089CDC88BC3}"/>
              </a:ext>
            </a:extLst>
          </p:cNvPr>
          <p:cNvSpPr txBox="1"/>
          <p:nvPr/>
        </p:nvSpPr>
        <p:spPr>
          <a:xfrm>
            <a:off x="2695053" y="3414550"/>
            <a:ext cx="8667491" cy="437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Bold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"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Toiagul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lui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Merlin",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vă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veți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aventura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pielea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unui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vrăjitor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căutarea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prețiosului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său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toiag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Fiecare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mișcare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această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lume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magică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trebuie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bine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gândită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deoarece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veți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întâlni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provocări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puzzle-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uri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 Cu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inteligență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prudență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veți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descoperi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secretele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acestei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călătorii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captivante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aducând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toiagul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lui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Merlin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înapoi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acasă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dezlănțuind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puterile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sale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magice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pe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parcursul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aventurii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7094" y="342900"/>
            <a:ext cx="2973913" cy="2973913"/>
          </a:xfrm>
          <a:custGeom>
            <a:avLst/>
            <a:gdLst/>
            <a:ahLst/>
            <a:cxnLst/>
            <a:rect l="l" t="t" r="r" b="b"/>
            <a:pathLst>
              <a:path w="2973913" h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81200" y="2277300"/>
            <a:ext cx="2002459" cy="699040"/>
          </a:xfrm>
          <a:custGeom>
            <a:avLst/>
            <a:gdLst/>
            <a:ahLst/>
            <a:cxnLst/>
            <a:rect l="l" t="t" r="r" b="b"/>
            <a:pathLst>
              <a:path w="2002459" h="699040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25600" y="232481"/>
            <a:ext cx="5003671" cy="1819517"/>
          </a:xfrm>
          <a:custGeom>
            <a:avLst/>
            <a:gdLst/>
            <a:ahLst/>
            <a:cxnLst/>
            <a:rect l="l" t="t" r="r" b="b"/>
            <a:pathLst>
              <a:path w="5003671" h="1819517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4051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28103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142154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56205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570257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4308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998360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712411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426462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140514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F900AC9A-0519-BCB3-B878-8FEDF0EB5D06}"/>
              </a:ext>
            </a:extLst>
          </p:cNvPr>
          <p:cNvSpPr/>
          <p:nvPr/>
        </p:nvSpPr>
        <p:spPr>
          <a:xfrm>
            <a:off x="7044172" y="159566"/>
            <a:ext cx="2002459" cy="699040"/>
          </a:xfrm>
          <a:custGeom>
            <a:avLst/>
            <a:gdLst/>
            <a:ahLst/>
            <a:cxnLst/>
            <a:rect l="l" t="t" r="r" b="b"/>
            <a:pathLst>
              <a:path w="2002459" h="699040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EC79D1C0-B06C-1FB0-F34E-5FB342DFAB39}"/>
              </a:ext>
            </a:extLst>
          </p:cNvPr>
          <p:cNvSpPr txBox="1"/>
          <p:nvPr/>
        </p:nvSpPr>
        <p:spPr>
          <a:xfrm>
            <a:off x="2057400" y="1497145"/>
            <a:ext cx="14173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Arcade Gamer"/>
              </a:rPr>
              <a:t>AplICABILITATEA</a:t>
            </a:r>
            <a:endParaRPr lang="en-US" sz="6000" dirty="0">
              <a:solidFill>
                <a:srgbClr val="FFFFFF"/>
              </a:solidFill>
              <a:latin typeface="Arcade Gamer"/>
            </a:endParaRPr>
          </a:p>
          <a:p>
            <a:pPr algn="ctr"/>
            <a:r>
              <a:rPr lang="en-US" sz="6000" dirty="0">
                <a:solidFill>
                  <a:srgbClr val="FFFFFF"/>
                </a:solidFill>
                <a:latin typeface="Arcade Gamer"/>
              </a:rPr>
              <a:t> JOCULUI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BE6E1B9A-5629-323D-AA78-1A116E0B1570}"/>
              </a:ext>
            </a:extLst>
          </p:cNvPr>
          <p:cNvSpPr txBox="1"/>
          <p:nvPr/>
        </p:nvSpPr>
        <p:spPr>
          <a:xfrm>
            <a:off x="6031636" y="4078543"/>
            <a:ext cx="11630547" cy="382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Bold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Jocul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"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Toiagul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lui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Merli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"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oferă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experiență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captivantă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cu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aplicații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variate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dezvoltarea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abilităților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cognitive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gândirii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strategice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Bold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Această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abordare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cere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jucătorilor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exerseze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capacitatea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de a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anticipa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consecințele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Bold"/>
              </a:rPr>
              <a:t>	Pe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lângă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divertisment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jocul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are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valoare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educațională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semnificativă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contribuind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la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dezvoltarea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abilităților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mentale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ale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jucătorilor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4090D7-08B5-E1C9-6740-72B0ED3F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2" y="3978182"/>
            <a:ext cx="2546185" cy="23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58F703-C0BE-1F24-6442-C67B0331D901}"/>
              </a:ext>
            </a:extLst>
          </p:cNvPr>
          <p:cNvSpPr/>
          <p:nvPr/>
        </p:nvSpPr>
        <p:spPr>
          <a:xfrm rot="2789291">
            <a:off x="2620706" y="4047848"/>
            <a:ext cx="990600" cy="17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4524FE-8213-9C94-59D8-22FC0C12A52C}"/>
              </a:ext>
            </a:extLst>
          </p:cNvPr>
          <p:cNvSpPr/>
          <p:nvPr/>
        </p:nvSpPr>
        <p:spPr>
          <a:xfrm rot="2789291">
            <a:off x="284321" y="6042208"/>
            <a:ext cx="990600" cy="17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A50286E-5122-0C09-490C-6156151C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7" y="7382631"/>
            <a:ext cx="4501589" cy="52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A6B6799-34A8-CE84-E3BB-5664210C4FB2}"/>
              </a:ext>
            </a:extLst>
          </p:cNvPr>
          <p:cNvSpPr/>
          <p:nvPr/>
        </p:nvSpPr>
        <p:spPr>
          <a:xfrm rot="2789291">
            <a:off x="4537241" y="7444128"/>
            <a:ext cx="990600" cy="119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73ABF6-CDA0-F0CA-658E-DD04065A7AE2}"/>
              </a:ext>
            </a:extLst>
          </p:cNvPr>
          <p:cNvSpPr/>
          <p:nvPr/>
        </p:nvSpPr>
        <p:spPr>
          <a:xfrm rot="2789291">
            <a:off x="304390" y="7748942"/>
            <a:ext cx="990600" cy="1194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13326" y="9666248"/>
            <a:ext cx="5316599" cy="1372649"/>
          </a:xfrm>
          <a:custGeom>
            <a:avLst/>
            <a:gdLst/>
            <a:ahLst/>
            <a:cxnLst/>
            <a:rect l="l" t="t" r="r" b="b"/>
            <a:pathLst>
              <a:path w="5316599" h="137264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41398" y="9600675"/>
            <a:ext cx="5316599" cy="1372649"/>
          </a:xfrm>
          <a:custGeom>
            <a:avLst/>
            <a:gdLst/>
            <a:ahLst/>
            <a:cxnLst/>
            <a:rect l="l" t="t" r="r" b="b"/>
            <a:pathLst>
              <a:path w="5316599" h="1372649">
                <a:moveTo>
                  <a:pt x="0" y="0"/>
                </a:moveTo>
                <a:lnTo>
                  <a:pt x="5316600" y="0"/>
                </a:lnTo>
                <a:lnTo>
                  <a:pt x="5316600" y="1372650"/>
                </a:lnTo>
                <a:lnTo>
                  <a:pt x="0" y="1372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001276" y="5401540"/>
            <a:ext cx="4828446" cy="5116851"/>
          </a:xfrm>
          <a:custGeom>
            <a:avLst/>
            <a:gdLst/>
            <a:ahLst/>
            <a:cxnLst/>
            <a:rect l="l" t="t" r="r" b="b"/>
            <a:pathLst>
              <a:path w="4828446" h="5116851">
                <a:moveTo>
                  <a:pt x="0" y="0"/>
                </a:moveTo>
                <a:lnTo>
                  <a:pt x="4828446" y="0"/>
                </a:lnTo>
                <a:lnTo>
                  <a:pt x="4828446" y="5116851"/>
                </a:lnTo>
                <a:lnTo>
                  <a:pt x="0" y="51168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312741" y="7078849"/>
            <a:ext cx="9893119" cy="3273723"/>
          </a:xfrm>
          <a:custGeom>
            <a:avLst/>
            <a:gdLst/>
            <a:ahLst/>
            <a:cxnLst/>
            <a:rect l="l" t="t" r="r" b="b"/>
            <a:pathLst>
              <a:path w="9893119" h="3273723">
                <a:moveTo>
                  <a:pt x="0" y="0"/>
                </a:moveTo>
                <a:lnTo>
                  <a:pt x="9893118" y="0"/>
                </a:lnTo>
                <a:lnTo>
                  <a:pt x="9893118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19710" y="-552260"/>
            <a:ext cx="3479180" cy="3479180"/>
          </a:xfrm>
          <a:custGeom>
            <a:avLst/>
            <a:gdLst/>
            <a:ahLst/>
            <a:cxnLst/>
            <a:rect l="l" t="t" r="r" b="b"/>
            <a:pathLst>
              <a:path w="3479180" h="3479180">
                <a:moveTo>
                  <a:pt x="0" y="0"/>
                </a:moveTo>
                <a:lnTo>
                  <a:pt x="3479180" y="0"/>
                </a:lnTo>
                <a:lnTo>
                  <a:pt x="3479180" y="3479180"/>
                </a:lnTo>
                <a:lnTo>
                  <a:pt x="0" y="3479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62439" y="800100"/>
            <a:ext cx="3262169" cy="1186243"/>
          </a:xfrm>
          <a:custGeom>
            <a:avLst/>
            <a:gdLst/>
            <a:ahLst/>
            <a:cxnLst/>
            <a:rect l="l" t="t" r="r" b="b"/>
            <a:pathLst>
              <a:path w="3262169" h="1186243">
                <a:moveTo>
                  <a:pt x="0" y="0"/>
                </a:moveTo>
                <a:lnTo>
                  <a:pt x="3262170" y="0"/>
                </a:lnTo>
                <a:lnTo>
                  <a:pt x="3262170" y="1186243"/>
                </a:lnTo>
                <a:lnTo>
                  <a:pt x="0" y="1186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816483" y="1141682"/>
            <a:ext cx="1321145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chemeClr val="bg1"/>
                </a:solidFill>
                <a:latin typeface="Arcade Gamer"/>
              </a:rPr>
              <a:t>MotIVATIA</a:t>
            </a:r>
            <a:endParaRPr lang="en-US" sz="9000" dirty="0">
              <a:solidFill>
                <a:schemeClr val="bg1"/>
              </a:solidFill>
              <a:latin typeface="Arcade Game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283541" y="5849494"/>
            <a:ext cx="138373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1"/>
              </a:lnSpc>
            </a:pPr>
            <a:r>
              <a:rPr lang="en-US" sz="6201" dirty="0">
                <a:solidFill>
                  <a:srgbClr val="291754"/>
                </a:solidFill>
                <a:latin typeface="Arcade Gamer"/>
              </a:rPr>
              <a:t>L</a:t>
            </a:r>
          </a:p>
        </p:txBody>
      </p:sp>
      <p:sp>
        <p:nvSpPr>
          <p:cNvPr id="30" name="Freeform 30"/>
          <p:cNvSpPr/>
          <p:nvPr/>
        </p:nvSpPr>
        <p:spPr>
          <a:xfrm>
            <a:off x="-1001276" y="2548318"/>
            <a:ext cx="3262169" cy="1186243"/>
          </a:xfrm>
          <a:custGeom>
            <a:avLst/>
            <a:gdLst/>
            <a:ahLst/>
            <a:cxnLst/>
            <a:rect l="l" t="t" r="r" b="b"/>
            <a:pathLst>
              <a:path w="3262169" h="1186243">
                <a:moveTo>
                  <a:pt x="0" y="0"/>
                </a:moveTo>
                <a:lnTo>
                  <a:pt x="3262169" y="0"/>
                </a:lnTo>
                <a:lnTo>
                  <a:pt x="3262169" y="1186244"/>
                </a:lnTo>
                <a:lnTo>
                  <a:pt x="0" y="1186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6237505" y="5014436"/>
            <a:ext cx="774208" cy="774208"/>
          </a:xfrm>
          <a:custGeom>
            <a:avLst/>
            <a:gdLst/>
            <a:ahLst/>
            <a:cxnLst/>
            <a:rect l="l" t="t" r="r" b="b"/>
            <a:pathLst>
              <a:path w="774208" h="774208">
                <a:moveTo>
                  <a:pt x="0" y="0"/>
                </a:moveTo>
                <a:lnTo>
                  <a:pt x="774208" y="0"/>
                </a:lnTo>
                <a:lnTo>
                  <a:pt x="774208" y="774208"/>
                </a:lnTo>
                <a:lnTo>
                  <a:pt x="0" y="774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3586403" y="705797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836839" y="-352115"/>
            <a:ext cx="1152215" cy="1152215"/>
          </a:xfrm>
          <a:custGeom>
            <a:avLst/>
            <a:gdLst/>
            <a:ahLst/>
            <a:cxnLst/>
            <a:rect l="l" t="t" r="r" b="b"/>
            <a:pathLst>
              <a:path w="1152215" h="1152215">
                <a:moveTo>
                  <a:pt x="0" y="0"/>
                </a:moveTo>
                <a:lnTo>
                  <a:pt x="1152215" y="0"/>
                </a:lnTo>
                <a:lnTo>
                  <a:pt x="1152215" y="1152215"/>
                </a:lnTo>
                <a:lnTo>
                  <a:pt x="0" y="11522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4E735CAC-B614-7DC5-2EAB-548E145D7077}"/>
              </a:ext>
            </a:extLst>
          </p:cNvPr>
          <p:cNvSpPr txBox="1"/>
          <p:nvPr/>
        </p:nvSpPr>
        <p:spPr>
          <a:xfrm>
            <a:off x="3729820" y="2840803"/>
            <a:ext cx="11125200" cy="327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 Bold"/>
              </a:rPr>
              <a:t>	Am ales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dezvolt</a:t>
            </a:r>
            <a:r>
              <a:rPr lang="ro-RO" sz="2400" dirty="0">
                <a:solidFill>
                  <a:schemeClr val="bg1"/>
                </a:solidFill>
                <a:latin typeface="Poppins Bold"/>
              </a:rPr>
              <a:t>ăm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jocul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pentru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oferi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experiență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distractivă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educațională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încurajând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jucătorii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să-și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exerseze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gândirea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critică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să-și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îmbunătățească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abilitățile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rezolvare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problemelor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într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-un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mediu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magic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plin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aventură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Prin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intermediul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personajului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principal, Merlin, am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dorit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transmitem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mesajul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că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succesul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în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fața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provocărilor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necesită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inteligență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și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Poppins Bold"/>
              </a:rPr>
              <a:t>prudență</a:t>
            </a:r>
            <a:r>
              <a:rPr lang="en-US" sz="2400" dirty="0">
                <a:solidFill>
                  <a:schemeClr val="bg1"/>
                </a:solidFill>
                <a:latin typeface="Poppins Bold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38DB2C-1616-EDBE-2F65-198D5FB6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664487"/>
            <a:ext cx="2699035" cy="25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F01991-0C7F-B82D-E6E8-CC5EB48B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192" y="6730566"/>
            <a:ext cx="2699035" cy="25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CC331D4-A702-1686-1464-F618CFF858AD}"/>
              </a:ext>
            </a:extLst>
          </p:cNvPr>
          <p:cNvSpPr/>
          <p:nvPr/>
        </p:nvSpPr>
        <p:spPr>
          <a:xfrm rot="2789291">
            <a:off x="9805768" y="8913771"/>
            <a:ext cx="990600" cy="17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2FC6CB-94AD-DDCB-9671-9C08466789F2}"/>
              </a:ext>
            </a:extLst>
          </p:cNvPr>
          <p:cNvSpPr/>
          <p:nvPr/>
        </p:nvSpPr>
        <p:spPr>
          <a:xfrm rot="2789291">
            <a:off x="12221850" y="6834569"/>
            <a:ext cx="990600" cy="17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00413B-AA91-FCAE-E360-06F2800E0C92}"/>
              </a:ext>
            </a:extLst>
          </p:cNvPr>
          <p:cNvSpPr/>
          <p:nvPr/>
        </p:nvSpPr>
        <p:spPr>
          <a:xfrm rot="2789291">
            <a:off x="4501763" y="8913770"/>
            <a:ext cx="990600" cy="17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911A32-EFFA-DB89-969C-E0AA8DFBBBD6}"/>
              </a:ext>
            </a:extLst>
          </p:cNvPr>
          <p:cNvSpPr/>
          <p:nvPr/>
        </p:nvSpPr>
        <p:spPr>
          <a:xfrm rot="2789291">
            <a:off x="6884883" y="6762208"/>
            <a:ext cx="990600" cy="174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0000" y="6438665"/>
            <a:ext cx="9893119" cy="3273723"/>
          </a:xfrm>
          <a:custGeom>
            <a:avLst/>
            <a:gdLst/>
            <a:ahLst/>
            <a:cxnLst/>
            <a:rect l="l" t="t" r="r" b="b"/>
            <a:pathLst>
              <a:path w="9893119" h="3273723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728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59000" y="8374992"/>
            <a:ext cx="4783719" cy="2270092"/>
          </a:xfrm>
          <a:custGeom>
            <a:avLst/>
            <a:gdLst/>
            <a:ahLst/>
            <a:cxnLst/>
            <a:rect l="l" t="t" r="r" b="b"/>
            <a:pathLst>
              <a:path w="4783719" h="2270092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76650" y="918307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1847" y="4523410"/>
            <a:ext cx="2493314" cy="4986628"/>
          </a:xfrm>
          <a:custGeom>
            <a:avLst/>
            <a:gdLst/>
            <a:ahLst/>
            <a:cxnLst/>
            <a:rect l="l" t="t" r="r" b="b"/>
            <a:pathLst>
              <a:path w="2493314" h="4986628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609975" y="918307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489729" y="574612"/>
            <a:ext cx="6518512" cy="2275553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60585" y="2436784"/>
            <a:ext cx="14705057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0"/>
              </a:lnSpc>
            </a:pPr>
            <a:r>
              <a:rPr lang="ro-RO" sz="9000" dirty="0">
                <a:solidFill>
                  <a:srgbClr val="FFFFFF"/>
                </a:solidFill>
                <a:latin typeface="Arcade Gamer"/>
              </a:rPr>
              <a:t>Module</a:t>
            </a:r>
            <a:endParaRPr lang="en-US" sz="9000" dirty="0">
              <a:solidFill>
                <a:srgbClr val="FFFFFF"/>
              </a:solidFill>
              <a:latin typeface="Arcade Gamer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3676650" y="1146907"/>
            <a:ext cx="3239738" cy="1130963"/>
          </a:xfrm>
          <a:custGeom>
            <a:avLst/>
            <a:gdLst/>
            <a:ahLst/>
            <a:cxnLst/>
            <a:rect l="l" t="t" r="r" b="b"/>
            <a:pathLst>
              <a:path w="3239738" h="1130963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241066" y="1388779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28700" y="1463262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604098" y="5742094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6F52859-49CE-D29C-C281-F65414F5E07B}"/>
              </a:ext>
            </a:extLst>
          </p:cNvPr>
          <p:cNvSpPr/>
          <p:nvPr/>
        </p:nvSpPr>
        <p:spPr>
          <a:xfrm>
            <a:off x="6629400" y="3808849"/>
            <a:ext cx="4612570" cy="1703257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E0787937-E854-2FBC-EA07-300428D9EEF6}"/>
              </a:ext>
            </a:extLst>
          </p:cNvPr>
          <p:cNvSpPr txBox="1"/>
          <p:nvPr/>
        </p:nvSpPr>
        <p:spPr>
          <a:xfrm>
            <a:off x="6728355" y="4407577"/>
            <a:ext cx="43434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ro-RO" sz="3500" dirty="0">
                <a:solidFill>
                  <a:srgbClr val="2E1B5B"/>
                </a:solidFill>
                <a:latin typeface="Arcade Gamer" panose="020B0604020202020204" charset="0"/>
              </a:rPr>
              <a:t>PYGAME</a:t>
            </a:r>
            <a:endParaRPr lang="en-US" sz="3500" dirty="0">
              <a:solidFill>
                <a:srgbClr val="2E1B5B"/>
              </a:solidFill>
              <a:latin typeface="Arcade Gamer" panose="020B060402020202020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45B23196-146A-165E-9B1E-905210F39681}"/>
              </a:ext>
            </a:extLst>
          </p:cNvPr>
          <p:cNvSpPr txBox="1"/>
          <p:nvPr/>
        </p:nvSpPr>
        <p:spPr>
          <a:xfrm>
            <a:off x="3676650" y="5910509"/>
            <a:ext cx="8972550" cy="2666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o-RO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	●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Pentru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crearea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jocului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"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Toiagul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lui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Merlin", am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folosit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modulul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Pygame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. </a:t>
            </a:r>
            <a:r>
              <a:rPr lang="ro-RO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Acesta 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a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fost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esențial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pentru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gestionarea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aspectelor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vizuale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ro-RO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ș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i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interacțiunilor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utilizatorului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facilitând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dezvoltarea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eficientă</a:t>
            </a:r>
            <a:r>
              <a:rPr lang="en-US" sz="30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2298" y="2903409"/>
            <a:ext cx="13581776" cy="2986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0"/>
              </a:lnSpc>
            </a:pPr>
            <a:r>
              <a:rPr lang="ro-RO" sz="9000" dirty="0">
                <a:solidFill>
                  <a:srgbClr val="FFFFFF"/>
                </a:solidFill>
                <a:latin typeface="Arcade Gamer"/>
              </a:rPr>
              <a:t>MULTUMIM PENTRU ATENTIE!</a:t>
            </a:r>
            <a:endParaRPr lang="en-US" sz="9000" dirty="0">
              <a:solidFill>
                <a:srgbClr val="FFFFFF"/>
              </a:solidFill>
              <a:latin typeface="Arcade Gamer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334829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96704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50" y="0"/>
                </a:lnTo>
                <a:lnTo>
                  <a:pt x="7854250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53767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5115" y="1028700"/>
            <a:ext cx="2242288" cy="1748984"/>
          </a:xfrm>
          <a:custGeom>
            <a:avLst/>
            <a:gdLst/>
            <a:ahLst/>
            <a:cxnLst/>
            <a:rect l="l" t="t" r="r" b="b"/>
            <a:pathLst>
              <a:path w="2242288" h="1748984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01091" y="6205559"/>
            <a:ext cx="1467770" cy="1467770"/>
          </a:xfrm>
          <a:custGeom>
            <a:avLst/>
            <a:gdLst/>
            <a:ahLst/>
            <a:cxnLst/>
            <a:rect l="l" t="t" r="r" b="b"/>
            <a:pathLst>
              <a:path w="1467770" h="1467770">
                <a:moveTo>
                  <a:pt x="0" y="0"/>
                </a:moveTo>
                <a:lnTo>
                  <a:pt x="1467770" y="0"/>
                </a:lnTo>
                <a:lnTo>
                  <a:pt x="1467770" y="1467769"/>
                </a:lnTo>
                <a:lnTo>
                  <a:pt x="0" y="146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048302" y="1806872"/>
            <a:ext cx="942238" cy="942238"/>
          </a:xfrm>
          <a:custGeom>
            <a:avLst/>
            <a:gdLst/>
            <a:ahLst/>
            <a:cxnLst/>
            <a:rect l="l" t="t" r="r" b="b"/>
            <a:pathLst>
              <a:path w="942238" h="942238">
                <a:moveTo>
                  <a:pt x="0" y="0"/>
                </a:moveTo>
                <a:lnTo>
                  <a:pt x="942237" y="0"/>
                </a:lnTo>
                <a:lnTo>
                  <a:pt x="942237" y="942237"/>
                </a:lnTo>
                <a:lnTo>
                  <a:pt x="0" y="942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61479" y="7452556"/>
            <a:ext cx="892288" cy="892288"/>
          </a:xfrm>
          <a:custGeom>
            <a:avLst/>
            <a:gdLst/>
            <a:ahLst/>
            <a:cxnLst/>
            <a:rect l="l" t="t" r="r" b="b"/>
            <a:pathLst>
              <a:path w="892288" h="892288">
                <a:moveTo>
                  <a:pt x="0" y="0"/>
                </a:moveTo>
                <a:lnTo>
                  <a:pt x="892288" y="0"/>
                </a:lnTo>
                <a:lnTo>
                  <a:pt x="892288" y="892288"/>
                </a:lnTo>
                <a:lnTo>
                  <a:pt x="0" y="892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716364" y="3686175"/>
            <a:ext cx="3611003" cy="1260568"/>
          </a:xfrm>
          <a:custGeom>
            <a:avLst/>
            <a:gdLst/>
            <a:ahLst/>
            <a:cxnLst/>
            <a:rect l="l" t="t" r="r" b="b"/>
            <a:pathLst>
              <a:path w="3611003" h="1260568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334829" y="3686175"/>
            <a:ext cx="3611003" cy="1260568"/>
          </a:xfrm>
          <a:custGeom>
            <a:avLst/>
            <a:gdLst/>
            <a:ahLst/>
            <a:cxnLst/>
            <a:rect l="l" t="t" r="r" b="b"/>
            <a:pathLst>
              <a:path w="3611003" h="1260568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813744" y="5924344"/>
            <a:ext cx="2242288" cy="1748984"/>
          </a:xfrm>
          <a:custGeom>
            <a:avLst/>
            <a:gdLst/>
            <a:ahLst/>
            <a:cxnLst/>
            <a:rect l="l" t="t" r="r" b="b"/>
            <a:pathLst>
              <a:path w="2242288" h="1748984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248595" y="838796"/>
            <a:ext cx="1467770" cy="1467770"/>
          </a:xfrm>
          <a:custGeom>
            <a:avLst/>
            <a:gdLst/>
            <a:ahLst/>
            <a:cxnLst/>
            <a:rect l="l" t="t" r="r" b="b"/>
            <a:pathLst>
              <a:path w="1467770" h="1467770">
                <a:moveTo>
                  <a:pt x="0" y="0"/>
                </a:moveTo>
                <a:lnTo>
                  <a:pt x="1467769" y="0"/>
                </a:lnTo>
                <a:lnTo>
                  <a:pt x="1467769" y="1467770"/>
                </a:lnTo>
                <a:lnTo>
                  <a:pt x="0" y="1467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259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</vt:lpstr>
      <vt:lpstr>Arial</vt:lpstr>
      <vt:lpstr>Arcade Gamer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Illustrative Pixel Art Game Presentation</dc:title>
  <cp:lastModifiedBy>Manole Cristiana</cp:lastModifiedBy>
  <cp:revision>4</cp:revision>
  <dcterms:created xsi:type="dcterms:W3CDTF">2006-08-16T00:00:00Z</dcterms:created>
  <dcterms:modified xsi:type="dcterms:W3CDTF">2024-01-15T15:37:14Z</dcterms:modified>
  <dc:identifier>DAF5xoVwhLw</dc:identifier>
</cp:coreProperties>
</file>