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Wood" userId="7c7f2825bfc03f2d" providerId="LiveId" clId="{70B94CF1-5424-4B68-AACD-9B1065A5AFC6}"/>
    <pc:docChg chg="modSld">
      <pc:chgData name="Andrew Wood" userId="7c7f2825bfc03f2d" providerId="LiveId" clId="{70B94CF1-5424-4B68-AACD-9B1065A5AFC6}" dt="2023-11-13T18:15:16.036" v="0" actId="14100"/>
      <pc:docMkLst>
        <pc:docMk/>
      </pc:docMkLst>
      <pc:sldChg chg="modSp mod">
        <pc:chgData name="Andrew Wood" userId="7c7f2825bfc03f2d" providerId="LiveId" clId="{70B94CF1-5424-4B68-AACD-9B1065A5AFC6}" dt="2023-11-13T18:15:16.036" v="0" actId="14100"/>
        <pc:sldMkLst>
          <pc:docMk/>
          <pc:sldMk cId="3158780215" sldId="263"/>
        </pc:sldMkLst>
        <pc:spChg chg="mod">
          <ac:chgData name="Andrew Wood" userId="7c7f2825bfc03f2d" providerId="LiveId" clId="{70B94CF1-5424-4B68-AACD-9B1065A5AFC6}" dt="2023-11-13T18:15:16.036" v="0" actId="14100"/>
          <ac:spMkLst>
            <pc:docMk/>
            <pc:sldMk cId="3158780215" sldId="263"/>
            <ac:spMk id="4" creationId="{7677ED7F-CC4E-8D64-71AB-2D4299ED99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4C2E-EE7B-4027-8502-1F642C7BBFB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7874D-AAD1-40E8-82D7-EECE37A4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2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7DBD5-287A-F043-877A-BA1797046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7DBD5-287A-F043-877A-BA17970465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0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7DBD5-287A-F043-877A-BA1797046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9A30-56FC-EEE7-AAC1-542D8EB08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DFDB5-90B7-08F0-F198-B4369C037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E0F3-8B35-E8D4-0B72-02855FB4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65AC-2918-C636-E53C-5E9DE8D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30B6-7434-ACA3-D795-04D5E8C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4C85-8F68-16F1-6263-6031A24E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97005-8619-FD2A-7E80-3D7D8743B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DF15-7DBD-D230-8CA3-AABD6795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34F6-53F8-B27B-525A-E93AC772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32D8-91B3-07E2-50C2-5398D168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480A4-5B78-AF62-A9A5-D5D9342A2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367FE-DCC3-E77E-2824-9ECD0EDA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A162-B563-04E7-2D0B-F8A15591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BF27-13C3-6283-CF26-C1BFDADD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C45C-B0EE-723A-E938-8AD04B50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CEB-2598-6952-C964-D811B940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C14A-0E78-C5AF-3170-033109C5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6D7B-EDAC-FE7A-9A22-7A0343C6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387D-74B2-3D7B-72A6-55232612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58CB-2F69-1415-BF82-61A48E77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B7E1-3103-44CD-AFEE-F9104D79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FFED6-CE3D-EE70-CB4E-CF1AB2D9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D433-35E4-4167-387D-EAC65604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1608-3F3C-65DE-A778-B5D4E6F2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767F-39E4-950C-99BA-D4E28EA9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02C3-9C43-DDEB-D682-36F30E30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9DF5-EB3C-E39D-016C-52D97E27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BCAC7-7651-6897-77F6-39D45B319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DC5F3-EA2E-543E-F6C6-A0E605F4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7C13B-A0BB-8215-E3A9-1B2F2C06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BF59C-15DD-8DDA-EC94-72AE195C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B959-2F59-D840-A58A-42530C5D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8396-F3C7-E51E-170D-CC9B4975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44EEC-E1A1-B22D-83B5-F81046B9B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A8E79-F6EF-D537-0BF2-14215F550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D4580-9A79-668D-68A4-C576EFB6D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63F2B-F245-2EA7-C67E-D6FE4DF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6CC88-3F02-52B2-45A2-BD48AA3F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B4218-BBBF-DCE3-C90D-FA7B85D4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B9DD-FF65-44CD-6063-AB5AF92F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0C9CB-3A05-50A3-51AD-22207BE2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CF94B-92EF-1990-A728-F04BB02E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7F2B7-6933-DFF4-EC4B-0897B7C9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092AB-8EA7-7FE1-4A44-CB9E058A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F9712-5591-28D4-48A4-681597D3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152CE-CE6B-6631-B3E1-2E273D71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37E0-8AEE-F900-45B0-1452FA70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369B-AE34-7AAB-847C-3D7499FB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BF2DE-8758-9CD4-46F1-21BAA72F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3168-9200-5852-E999-F65A9DF1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B1E5-E8E2-42D2-95F4-93AFC4BF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75E64-CEE3-E33B-6B82-A8128F4F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2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6BA7-69F1-BC54-EB90-1CF68F6F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16A3E-1680-4E54-5E5D-825EDE65E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26AD4-0869-19AA-C9FF-5B7E1585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DD7B-8FFC-D37A-663C-B1ECC6D9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9F393-4EEA-A976-9319-54E2AA66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EE798-7552-B259-9FA0-A9EAACF2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3B1D3-87E0-6630-AA47-D04ACBE0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DA9A-808C-DF49-133A-C126B87E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1CD4-2DB1-3840-7130-8E7E1CCBF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D2E2-452E-480A-B7A9-CD1DD231DA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6336C-7008-89C6-6027-644A0BAC7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98EA-FCD5-C5C4-1FDB-81A0472C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10F2-3E57-4437-97AF-4A87D51A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8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Relationship Id="rId9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10.png"/><Relationship Id="rId7" Type="http://schemas.openxmlformats.org/officeDocument/2006/relationships/image" Target="../media/image4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.png"/><Relationship Id="rId5" Type="http://schemas.openxmlformats.org/officeDocument/2006/relationships/image" Target="../media/image41.png"/><Relationship Id="rId10" Type="http://schemas.openxmlformats.org/officeDocument/2006/relationships/image" Target="../media/image12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1.png"/><Relationship Id="rId3" Type="http://schemas.openxmlformats.org/officeDocument/2006/relationships/image" Target="../media/image38.png"/><Relationship Id="rId7" Type="http://schemas.openxmlformats.org/officeDocument/2006/relationships/image" Target="../media/image90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00.png"/><Relationship Id="rId4" Type="http://schemas.openxmlformats.org/officeDocument/2006/relationships/image" Target="../media/image630.png"/><Relationship Id="rId9" Type="http://schemas.openxmlformats.org/officeDocument/2006/relationships/image" Target="../media/image11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5.png"/><Relationship Id="rId5" Type="http://schemas.openxmlformats.org/officeDocument/2006/relationships/image" Target="../media/image58.pn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0.png"/><Relationship Id="rId5" Type="http://schemas.openxmlformats.org/officeDocument/2006/relationships/image" Target="../media/image29.png"/><Relationship Id="rId15" Type="http://schemas.openxmlformats.org/officeDocument/2006/relationships/image" Target="../media/image390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1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1.png"/><Relationship Id="rId7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7CC4-DD2A-7A2E-CFBE-8A8EFBD05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8F399-6F9F-EC2F-7794-0DB46A69D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C883-5167-6995-6D23-99CDFB42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Horizons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24A-1935-AE63-DB85-46E266347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927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finite horizon = there is a fixed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after which no further actions matter (i.e. we consider the game is over)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Utility for a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example: let us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(agent has a 3 move budget)</a:t>
                </a:r>
              </a:p>
              <a:p>
                <a:pPr lvl="1"/>
                <a:r>
                  <a:rPr lang="en-US" dirty="0"/>
                  <a:t>IF agent starts at (3,1) instead of (1,1)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= [                     ]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sensitive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! (optimal policy for finite horizons is </a:t>
                </a:r>
                <a:r>
                  <a:rPr lang="en-US" dirty="0">
                    <a:solidFill>
                      <a:srgbClr val="FF0000"/>
                    </a:solidFill>
                  </a:rPr>
                  <a:t>nonstationary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24A-1935-AE63-DB85-46E266347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92761"/>
              </a:xfrm>
              <a:blipFill>
                <a:blip r:embed="rId3"/>
                <a:stretch>
                  <a:fillRect l="-1043" t="-1914" b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B34DDF2-178A-1BA1-A0C9-597D70EA0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573" y="2751827"/>
            <a:ext cx="4415496" cy="1969374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084EBA06-308F-E774-D3F0-F43F8905759D}"/>
              </a:ext>
            </a:extLst>
          </p:cNvPr>
          <p:cNvSpPr/>
          <p:nvPr/>
        </p:nvSpPr>
        <p:spPr>
          <a:xfrm>
            <a:off x="7372208" y="5569768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2EFB9A65-D64D-2536-A129-583A36C71BD2}"/>
              </a:ext>
            </a:extLst>
          </p:cNvPr>
          <p:cNvSpPr/>
          <p:nvPr/>
        </p:nvSpPr>
        <p:spPr>
          <a:xfrm rot="5400000">
            <a:off x="8381264" y="5592071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03FAE66-1651-79B1-C1F9-642B2D3B99E3}"/>
              </a:ext>
            </a:extLst>
          </p:cNvPr>
          <p:cNvSpPr/>
          <p:nvPr/>
        </p:nvSpPr>
        <p:spPr>
          <a:xfrm>
            <a:off x="7865585" y="5569768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734A-C3CF-B2A3-4CD5-F74A32C0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Horizons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D7D44-260E-031D-7040-965579FFB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 maximum move budget</a:t>
                </a:r>
              </a:p>
              <a:p>
                <a:endParaRPr lang="en-US" dirty="0"/>
              </a:p>
              <a:p>
                <a:r>
                  <a:rPr lang="en-US" dirty="0"/>
                  <a:t>No reason to behave differently in the same state at different times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stationary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are simpler for infinite horizon settings than for finite horizons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D7D44-260E-031D-7040-965579FFB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3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D7BB32-FF09-E8D9-7EE1-110B77ABEF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D7BB32-FF09-E8D9-7EE1-110B77ABE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F0D47-0CF5-DB6F-E094-47F032778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consider the future states as equally valuable to where we are now.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claims the future is insignificant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F0D47-0CF5-DB6F-E094-47F032778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E928C0D-12A4-61FB-BCA0-CE818E16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478962" cy="140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0DBEB-BFC2-A821-E6A5-AFB09DB73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15618"/>
            <a:ext cx="1105054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CF00-0312-80E6-E717-A1C311E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Additive Rewards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65A7C-C7DD-AD65-5188-583E6E714A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Trajectories can go on forever</a:t>
                </a:r>
              </a:p>
              <a:p>
                <a:pPr lvl="1"/>
                <a:r>
                  <a:rPr lang="en-US" dirty="0"/>
                  <a:t>Additive rewards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Discounted rewards are finite (when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env contains terminal states and agent is guaranteed to hit them (eventually), trajectories are finite!</a:t>
                </a:r>
              </a:p>
              <a:p>
                <a:pPr lvl="1"/>
                <a:r>
                  <a:rPr lang="en-US" dirty="0"/>
                  <a:t>Policy that guarantees hitting a terminal state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proper policy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65A7C-C7DD-AD65-5188-583E6E714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71D66E6-B6DA-EAD0-A4AA-647DC90B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2" y="3664864"/>
            <a:ext cx="1122201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8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429F-3D81-DB05-3800-9541DBB1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Write Optimal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0B57D-A31B-84FA-93C0-EA79CE009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discounted rewards is more general than additive: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0B57D-A31B-84FA-93C0-EA79CE009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388E2-F44F-AA53-1ED3-D012909BB8F1}"/>
                  </a:ext>
                </a:extLst>
              </p:cNvPr>
              <p:cNvSpPr txBox="1"/>
              <p:nvPr/>
            </p:nvSpPr>
            <p:spPr>
              <a:xfrm>
                <a:off x="2745357" y="3858815"/>
                <a:ext cx="6094562" cy="731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388E2-F44F-AA53-1ED3-D012909B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57" y="3858815"/>
                <a:ext cx="6094562" cy="731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22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6EE-7ED9-5EDB-20EE-33F12CD5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Last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A00F6-59B7-0877-BB68-106DEF4ED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61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World is stochastic</a:t>
                </a:r>
              </a:p>
              <a:p>
                <a:pPr lvl="1"/>
                <a:r>
                  <a:rPr lang="en-US" dirty="0"/>
                  <a:t>Plans mean nothing now</a:t>
                </a:r>
              </a:p>
              <a:p>
                <a:pPr lvl="1"/>
                <a:r>
                  <a:rPr lang="en-US" dirty="0"/>
                  <a:t>Transition model is probabilistic</a:t>
                </a:r>
              </a:p>
              <a:p>
                <a:pPr lvl="2"/>
                <a:r>
                  <a:rPr lang="en-US" dirty="0"/>
                  <a:t>Markovian assumption</a:t>
                </a:r>
              </a:p>
              <a:p>
                <a:endParaRPr lang="en-US" dirty="0"/>
              </a:p>
              <a:p>
                <a:r>
                  <a:rPr lang="en-US" dirty="0"/>
                  <a:t>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map from states to actions</a:t>
                </a:r>
              </a:p>
              <a:p>
                <a:pPr lvl="1"/>
                <a:r>
                  <a:rPr lang="en-US" dirty="0"/>
                  <a:t>Optimal policy (from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Infinite horizon = no move budget </a:t>
                </a:r>
                <a:r>
                  <a:rPr lang="en-US" dirty="0">
                    <a:sym typeface="Wingdings" panose="05000000000000000000" pitchFamily="2" charset="2"/>
                  </a:rPr>
                  <a:t> optimal policy is stationary</a:t>
                </a:r>
                <a:endParaRPr lang="en-US" dirty="0"/>
              </a:p>
              <a:p>
                <a:pPr lvl="1"/>
                <a:r>
                  <a:rPr lang="en-US" dirty="0"/>
                  <a:t>Infinite horizon + discounted rewards </a:t>
                </a:r>
                <a:r>
                  <a:rPr lang="en-US" dirty="0">
                    <a:sym typeface="Wingdings" panose="05000000000000000000" pitchFamily="2" charset="2"/>
                  </a:rPr>
                  <a:t> optimal policy independent of starting state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𝐴𝑐𝑡𝑖𝑜𝑛𝑠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A00F6-59B7-0877-BB68-106DEF4ED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6120"/>
              </a:xfrm>
              <a:blipFill>
                <a:blip r:embed="rId2"/>
                <a:stretch>
                  <a:fillRect l="-928" t="-2503" b="-26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EC8737F-352B-877B-441F-A0ABFBC5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934" y="235627"/>
            <a:ext cx="4415496" cy="1969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D0794-5CD2-CC15-3050-FFB940FA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610" y="2402377"/>
            <a:ext cx="2733873" cy="217050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6E29B06-E328-2E83-6559-2979FE98DE9B}"/>
              </a:ext>
            </a:extLst>
          </p:cNvPr>
          <p:cNvGrpSpPr/>
          <p:nvPr/>
        </p:nvGrpSpPr>
        <p:grpSpPr>
          <a:xfrm>
            <a:off x="2106071" y="6192627"/>
            <a:ext cx="2159053" cy="449391"/>
            <a:chOff x="2106071" y="6192627"/>
            <a:chExt cx="2159053" cy="449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926191B-B303-A3CE-B68E-AAB2309BCF76}"/>
                    </a:ext>
                  </a:extLst>
                </p:cNvPr>
                <p:cNvSpPr txBox="1"/>
                <p:nvPr/>
              </p:nvSpPr>
              <p:spPr>
                <a:xfrm>
                  <a:off x="2106071" y="6272686"/>
                  <a:ext cx="2159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What to do at state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926191B-B303-A3CE-B68E-AAB2309BC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71" y="6272686"/>
                  <a:ext cx="215905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254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EE28938E-666A-FC7D-6450-B6F25A74790F}"/>
                </a:ext>
              </a:extLst>
            </p:cNvPr>
            <p:cNvSpPr/>
            <p:nvPr/>
          </p:nvSpPr>
          <p:spPr>
            <a:xfrm rot="5400000">
              <a:off x="3777060" y="5964028"/>
              <a:ext cx="129787" cy="586986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0AFE75-65A6-BBD3-9551-AFCFD8588DD7}"/>
              </a:ext>
            </a:extLst>
          </p:cNvPr>
          <p:cNvGrpSpPr/>
          <p:nvPr/>
        </p:nvGrpSpPr>
        <p:grpSpPr>
          <a:xfrm>
            <a:off x="2460234" y="6431731"/>
            <a:ext cx="2471254" cy="498021"/>
            <a:chOff x="3793286" y="6412359"/>
            <a:chExt cx="2471254" cy="49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B96253-8CC9-5076-7555-0A9840C8C916}"/>
                    </a:ext>
                  </a:extLst>
                </p:cNvPr>
                <p:cNvSpPr txBox="1"/>
                <p:nvPr/>
              </p:nvSpPr>
              <p:spPr>
                <a:xfrm>
                  <a:off x="3793286" y="6541048"/>
                  <a:ext cx="2471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All actions available in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B96253-8CC9-5076-7555-0A9840C8C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286" y="6541048"/>
                  <a:ext cx="247125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22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4ED39E-2337-D013-1AF5-E1BDB406D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1772" y="6412359"/>
              <a:ext cx="172563" cy="21028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A3DC0E-7BC7-98A5-D085-3910F678DBA7}"/>
              </a:ext>
            </a:extLst>
          </p:cNvPr>
          <p:cNvGrpSpPr/>
          <p:nvPr/>
        </p:nvGrpSpPr>
        <p:grpSpPr>
          <a:xfrm>
            <a:off x="6119597" y="6218247"/>
            <a:ext cx="3842616" cy="477085"/>
            <a:chOff x="6119597" y="6218247"/>
            <a:chExt cx="3842616" cy="477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4CE7F2-7681-773C-2E92-2A51545DBE39}"/>
                    </a:ext>
                  </a:extLst>
                </p:cNvPr>
                <p:cNvSpPr txBox="1"/>
                <p:nvPr/>
              </p:nvSpPr>
              <p:spPr>
                <a:xfrm>
                  <a:off x="6323075" y="6326000"/>
                  <a:ext cx="36391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How likely to get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chemeClr val="accent6"/>
                      </a:solidFill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6"/>
                      </a:solidFill>
                    </a:rPr>
                    <a:t>using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4CE7F2-7681-773C-2E92-2A51545DB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75" y="6326000"/>
                  <a:ext cx="363913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4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AE367684-3337-8716-BF19-2DF03CB76B04}"/>
                </a:ext>
              </a:extLst>
            </p:cNvPr>
            <p:cNvSpPr/>
            <p:nvPr/>
          </p:nvSpPr>
          <p:spPr>
            <a:xfrm rot="5400000">
              <a:off x="6547410" y="5790434"/>
              <a:ext cx="187866" cy="1043491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D7B1E3-9490-AAE7-C70B-A437D73ECEF2}"/>
              </a:ext>
            </a:extLst>
          </p:cNvPr>
          <p:cNvGrpSpPr/>
          <p:nvPr/>
        </p:nvGrpSpPr>
        <p:grpSpPr>
          <a:xfrm>
            <a:off x="7710457" y="5869383"/>
            <a:ext cx="2787903" cy="369332"/>
            <a:chOff x="7710457" y="5869383"/>
            <a:chExt cx="278790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EF48D8-D9FF-B398-D369-A7FFB8B78672}"/>
                    </a:ext>
                  </a:extLst>
                </p:cNvPr>
                <p:cNvSpPr txBox="1"/>
                <p:nvPr/>
              </p:nvSpPr>
              <p:spPr>
                <a:xfrm>
                  <a:off x="8869003" y="5869383"/>
                  <a:ext cx="1629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How good is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EF48D8-D9FF-B398-D369-A7FFB8B78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9003" y="5869383"/>
                  <a:ext cx="162935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37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CB70B26-67E6-1D1B-7D22-176B939E69AF}"/>
                </a:ext>
              </a:extLst>
            </p:cNvPr>
            <p:cNvCxnSpPr/>
            <p:nvPr/>
          </p:nvCxnSpPr>
          <p:spPr>
            <a:xfrm flipH="1">
              <a:off x="7710457" y="6064537"/>
              <a:ext cx="1150374" cy="5309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B8185-0765-F141-1B4E-3C3EDFB4575B}"/>
              </a:ext>
            </a:extLst>
          </p:cNvPr>
          <p:cNvGrpSpPr/>
          <p:nvPr/>
        </p:nvGrpSpPr>
        <p:grpSpPr>
          <a:xfrm>
            <a:off x="4931488" y="6373652"/>
            <a:ext cx="2659702" cy="526462"/>
            <a:chOff x="4931488" y="6373652"/>
            <a:chExt cx="2659702" cy="526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EDE391-160A-04C8-2EDF-F6E58CC1E255}"/>
                    </a:ext>
                  </a:extLst>
                </p:cNvPr>
                <p:cNvSpPr txBox="1"/>
                <p:nvPr/>
              </p:nvSpPr>
              <p:spPr>
                <a:xfrm>
                  <a:off x="4931488" y="6530782"/>
                  <a:ext cx="26597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All ways of resolving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>
                      <a:solidFill>
                        <a:schemeClr val="accent6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EDE391-160A-04C8-2EDF-F6E58CC1E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488" y="6530782"/>
                  <a:ext cx="265970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6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A54A850-7723-6591-CE18-E442C1D156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5292" y="6373652"/>
              <a:ext cx="71624" cy="2683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A1169C-189E-0773-F92F-8B4CA049FD25}"/>
              </a:ext>
            </a:extLst>
          </p:cNvPr>
          <p:cNvGrpSpPr/>
          <p:nvPr/>
        </p:nvGrpSpPr>
        <p:grpSpPr>
          <a:xfrm>
            <a:off x="668852" y="4466779"/>
            <a:ext cx="4262636" cy="1491569"/>
            <a:chOff x="4931488" y="6530782"/>
            <a:chExt cx="4262636" cy="1491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4DB188-05B2-45E7-F9E5-6193DC938050}"/>
                    </a:ext>
                  </a:extLst>
                </p:cNvPr>
                <p:cNvSpPr txBox="1"/>
                <p:nvPr/>
              </p:nvSpPr>
              <p:spPr>
                <a:xfrm>
                  <a:off x="4931488" y="6530782"/>
                  <a:ext cx="3591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Pick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6"/>
                      </a:solidFill>
                    </a:rPr>
                    <a:t>with best expected outcome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4DB188-05B2-45E7-F9E5-6193DC938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488" y="6530782"/>
                  <a:ext cx="359143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2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DF6220-8AC7-0061-68F5-570C7E6C509E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6727204" y="6900114"/>
              <a:ext cx="2466920" cy="112223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6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F02A-9B25-1EFC-CEF7-48EF17B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Optimal Policies?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7182-51BF-9E91-2F62-A844DE16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research</a:t>
            </a:r>
          </a:p>
          <a:p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 smtClean="0"/>
              <a:t>Learning Utilities from samples</a:t>
            </a:r>
            <a:endParaRPr lang="en-US" dirty="0"/>
          </a:p>
          <a:p>
            <a:pPr lvl="1"/>
            <a:r>
              <a:rPr lang="en-US" dirty="0"/>
              <a:t>Policy Iteration</a:t>
            </a:r>
          </a:p>
        </p:txBody>
      </p:sp>
    </p:spTree>
    <p:extLst>
      <p:ext uri="{BB962C8B-B14F-4D97-AF65-F5344CB8AC3E}">
        <p14:creationId xmlns:p14="http://schemas.microsoft.com/office/powerpoint/2010/main" val="37603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1C09-BA71-CE84-ABDC-E8DC84C6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Utility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C0887-CF9C-33BD-B06E-6AEA6BE51C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59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General idea: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utilities to </a:t>
                </a:r>
                <a:r>
                  <a:rPr lang="en-US" dirty="0">
                    <a:solidFill>
                      <a:srgbClr val="FF0000"/>
                    </a:solidFill>
                  </a:rPr>
                  <a:t>select optimal action </a:t>
                </a:r>
                <a:r>
                  <a:rPr lang="en-US" dirty="0"/>
                  <a:t>in each state </a:t>
                </a:r>
              </a:p>
              <a:p>
                <a:endParaRPr lang="en-US" dirty="0"/>
              </a:p>
              <a:p>
                <a:r>
                  <a:rPr lang="en-US" dirty="0"/>
                  <a:t>Observation: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utility of a state is related to neighbor’s utility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Assuming optimal action is chosen: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Bellman Equation</a:t>
                </a:r>
              </a:p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for each state, we can select the optimal action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C0887-CF9C-33BD-B06E-6AEA6BE51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5997"/>
              </a:xfrm>
              <a:blipFill>
                <a:blip r:embed="rId2"/>
                <a:stretch>
                  <a:fillRect l="-928" t="-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942703-16AC-2CFB-BBB7-97F3F05D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515" y="365125"/>
            <a:ext cx="2819748" cy="2220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05015A-D3AE-36B4-7673-2D9D6AAF8208}"/>
                  </a:ext>
                </a:extLst>
              </p:cNvPr>
              <p:cNvSpPr txBox="1"/>
              <p:nvPr/>
            </p:nvSpPr>
            <p:spPr>
              <a:xfrm>
                <a:off x="5079076" y="2746951"/>
                <a:ext cx="2874826" cy="459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=−0.04+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05015A-D3AE-36B4-7673-2D9D6AAF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76" y="2746951"/>
                <a:ext cx="2874826" cy="459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F050FC-95F9-F49A-2D46-7F7487059F9E}"/>
                  </a:ext>
                </a:extLst>
              </p:cNvPr>
              <p:cNvSpPr txBox="1"/>
              <p:nvPr/>
            </p:nvSpPr>
            <p:spPr>
              <a:xfrm>
                <a:off x="7675417" y="2764872"/>
                <a:ext cx="378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F050FC-95F9-F49A-2D46-7F7487059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7" y="2764872"/>
                <a:ext cx="37801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BA9019-F234-07AF-DF4D-EB6D629F03DB}"/>
                  </a:ext>
                </a:extLst>
              </p:cNvPr>
              <p:cNvSpPr txBox="1"/>
              <p:nvPr/>
            </p:nvSpPr>
            <p:spPr>
              <a:xfrm>
                <a:off x="7675416" y="3397988"/>
                <a:ext cx="378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BA9019-F234-07AF-DF4D-EB6D629F0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6" y="3397988"/>
                <a:ext cx="37801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5FDCE-411E-D7F7-5E55-74AC99BE606A}"/>
                  </a:ext>
                </a:extLst>
              </p:cNvPr>
              <p:cNvSpPr txBox="1"/>
              <p:nvPr/>
            </p:nvSpPr>
            <p:spPr>
              <a:xfrm>
                <a:off x="7675415" y="4008537"/>
                <a:ext cx="378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5FDCE-411E-D7F7-5E55-74AC99BE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5" y="4008537"/>
                <a:ext cx="37801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4B6DB8-774A-EA0A-9829-25DEF63A2478}"/>
                  </a:ext>
                </a:extLst>
              </p:cNvPr>
              <p:cNvSpPr txBox="1"/>
              <p:nvPr/>
            </p:nvSpPr>
            <p:spPr>
              <a:xfrm>
                <a:off x="7675415" y="4540406"/>
                <a:ext cx="373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4B6DB8-774A-EA0A-9829-25DEF63A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5" y="4540406"/>
                <a:ext cx="37320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E4970-5884-6F59-175E-BEF426C2DF33}"/>
                  </a:ext>
                </a:extLst>
              </p:cNvPr>
              <p:cNvSpPr txBox="1"/>
              <p:nvPr/>
            </p:nvSpPr>
            <p:spPr>
              <a:xfrm>
                <a:off x="11874285" y="4540406"/>
                <a:ext cx="317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E4970-5884-6F59-175E-BEF426C2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285" y="4540406"/>
                <a:ext cx="317715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Up 11">
            <a:extLst>
              <a:ext uri="{FF2B5EF4-FFF2-40B4-BE49-F238E27FC236}">
                <a16:creationId xmlns:a16="http://schemas.microsoft.com/office/drawing/2014/main" id="{4E6029F9-B379-0CDB-1D63-CD418CD366E0}"/>
              </a:ext>
            </a:extLst>
          </p:cNvPr>
          <p:cNvSpPr/>
          <p:nvPr/>
        </p:nvSpPr>
        <p:spPr>
          <a:xfrm>
            <a:off x="11435319" y="2683259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8D8F9DF-9BDC-F0A7-6CA2-FA36B94C3510}"/>
              </a:ext>
            </a:extLst>
          </p:cNvPr>
          <p:cNvSpPr/>
          <p:nvPr/>
        </p:nvSpPr>
        <p:spPr>
          <a:xfrm rot="16200000">
            <a:off x="11468570" y="3407941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ED8C50A-7352-66FB-3943-FA1C00D47190}"/>
              </a:ext>
            </a:extLst>
          </p:cNvPr>
          <p:cNvSpPr/>
          <p:nvPr/>
        </p:nvSpPr>
        <p:spPr>
          <a:xfrm rot="10800000">
            <a:off x="11468570" y="4004161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D01B55A-9ADE-074B-5837-D2772861595B}"/>
              </a:ext>
            </a:extLst>
          </p:cNvPr>
          <p:cNvSpPr/>
          <p:nvPr/>
        </p:nvSpPr>
        <p:spPr>
          <a:xfrm rot="5400000">
            <a:off x="11539269" y="4540406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A2F6CDA-A0CF-AB71-1B80-936DFF75F865}"/>
              </a:ext>
            </a:extLst>
          </p:cNvPr>
          <p:cNvSpPr/>
          <p:nvPr/>
        </p:nvSpPr>
        <p:spPr>
          <a:xfrm>
            <a:off x="8496561" y="2523654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03C00255-1E0B-8BAE-7714-888830C25595}"/>
              </a:ext>
            </a:extLst>
          </p:cNvPr>
          <p:cNvSpPr/>
          <p:nvPr/>
        </p:nvSpPr>
        <p:spPr>
          <a:xfrm rot="5400000">
            <a:off x="9561797" y="2607937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A7D8A19-17D1-3B8D-4700-600B4368A1EA}"/>
              </a:ext>
            </a:extLst>
          </p:cNvPr>
          <p:cNvSpPr/>
          <p:nvPr/>
        </p:nvSpPr>
        <p:spPr>
          <a:xfrm rot="16200000">
            <a:off x="10753287" y="2611060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640C600E-C13A-0A67-D88E-5DCEB274806C}"/>
              </a:ext>
            </a:extLst>
          </p:cNvPr>
          <p:cNvSpPr/>
          <p:nvPr/>
        </p:nvSpPr>
        <p:spPr>
          <a:xfrm rot="16200000">
            <a:off x="8471914" y="3221390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C1E1D57C-E963-46AC-8D0E-ABC930998DD2}"/>
              </a:ext>
            </a:extLst>
          </p:cNvPr>
          <p:cNvSpPr/>
          <p:nvPr/>
        </p:nvSpPr>
        <p:spPr>
          <a:xfrm rot="10800000">
            <a:off x="9586444" y="3235451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AFAC381-10DD-6B5F-96AB-80026193C0A3}"/>
              </a:ext>
            </a:extLst>
          </p:cNvPr>
          <p:cNvSpPr/>
          <p:nvPr/>
        </p:nvSpPr>
        <p:spPr>
          <a:xfrm>
            <a:off x="10753287" y="3238722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89164A3-A2BD-E3FF-B769-2293DE264707}"/>
              </a:ext>
            </a:extLst>
          </p:cNvPr>
          <p:cNvSpPr/>
          <p:nvPr/>
        </p:nvSpPr>
        <p:spPr>
          <a:xfrm rot="10800000">
            <a:off x="8496561" y="3811140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8E61E18D-A2C3-4E74-17F7-F8E1D9C94B9D}"/>
              </a:ext>
            </a:extLst>
          </p:cNvPr>
          <p:cNvSpPr/>
          <p:nvPr/>
        </p:nvSpPr>
        <p:spPr>
          <a:xfrm rot="16200000">
            <a:off x="9586443" y="3842535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2043BA3-8BC7-BCFC-9E33-354FE9C9576A}"/>
              </a:ext>
            </a:extLst>
          </p:cNvPr>
          <p:cNvSpPr/>
          <p:nvPr/>
        </p:nvSpPr>
        <p:spPr>
          <a:xfrm rot="5400000">
            <a:off x="10753287" y="3865842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BC7F0F9-5307-9C1B-6331-398244DA3E9A}"/>
              </a:ext>
            </a:extLst>
          </p:cNvPr>
          <p:cNvSpPr/>
          <p:nvPr/>
        </p:nvSpPr>
        <p:spPr>
          <a:xfrm rot="5400000">
            <a:off x="8521208" y="4396676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5FFD2D0E-5D64-B774-1293-7E2A5DD8F400}"/>
              </a:ext>
            </a:extLst>
          </p:cNvPr>
          <p:cNvSpPr/>
          <p:nvPr/>
        </p:nvSpPr>
        <p:spPr>
          <a:xfrm>
            <a:off x="9586444" y="4372029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57223DD-162B-3FE2-5F96-8CBDB4E0CA6E}"/>
              </a:ext>
            </a:extLst>
          </p:cNvPr>
          <p:cNvSpPr/>
          <p:nvPr/>
        </p:nvSpPr>
        <p:spPr>
          <a:xfrm rot="10800000">
            <a:off x="10753741" y="4390311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62CBBD-60F3-77B0-8159-9C6566C0CF3C}"/>
              </a:ext>
            </a:extLst>
          </p:cNvPr>
          <p:cNvGrpSpPr/>
          <p:nvPr/>
        </p:nvGrpSpPr>
        <p:grpSpPr>
          <a:xfrm>
            <a:off x="5726233" y="3052591"/>
            <a:ext cx="1834413" cy="693337"/>
            <a:chOff x="5726233" y="3052591"/>
            <a:chExt cx="1834413" cy="6933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4BE252-638D-76F6-BB83-A029E47703B0}"/>
                </a:ext>
              </a:extLst>
            </p:cNvPr>
            <p:cNvSpPr txBox="1"/>
            <p:nvPr/>
          </p:nvSpPr>
          <p:spPr>
            <a:xfrm>
              <a:off x="5726233" y="3376596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Reward for acting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F212DA-880D-620A-B47B-DB4C4AA2D9C5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6583680" y="3052591"/>
              <a:ext cx="59760" cy="32400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4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(from 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the world as a </a:t>
            </a:r>
            <a:r>
              <a:rPr lang="en-US" dirty="0">
                <a:solidFill>
                  <a:srgbClr val="FF0000"/>
                </a:solidFill>
              </a:rPr>
              <a:t>“black box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/>
          </a:p>
          <a:p>
            <a:r>
              <a:rPr lang="en-US" dirty="0"/>
              <a:t>The plan:</a:t>
            </a:r>
          </a:p>
          <a:p>
            <a:pPr marL="457200" lvl="1" indent="0">
              <a:buNone/>
            </a:pPr>
            <a:r>
              <a:rPr lang="en-US" dirty="0"/>
              <a:t>				get a bunch of trials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	       Get better</a:t>
            </a:r>
          </a:p>
        </p:txBody>
      </p:sp>
      <p:sp>
        <p:nvSpPr>
          <p:cNvPr id="4" name="Curved Left Arrow 3"/>
          <p:cNvSpPr/>
          <p:nvPr/>
        </p:nvSpPr>
        <p:spPr>
          <a:xfrm>
            <a:off x="6385102" y="3230057"/>
            <a:ext cx="404220" cy="88300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 rot="10800000">
            <a:off x="4543874" y="3230057"/>
            <a:ext cx="404220" cy="88300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now, let us fix our policy</a:t>
                </a:r>
              </a:p>
              <a:p>
                <a:pPr lvl="1"/>
                <a:r>
                  <a:rPr lang="en-US" dirty="0"/>
                  <a:t>Whatever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is, </a:t>
                </a:r>
                <a:r>
                  <a:rPr lang="en-US" dirty="0">
                    <a:solidFill>
                      <a:srgbClr val="FF0000"/>
                    </a:solidFill>
                  </a:rPr>
                  <a:t>agent always follows policy</a:t>
                </a:r>
              </a:p>
              <a:p>
                <a:pPr lvl="1"/>
                <a:r>
                  <a:rPr lang="en-US" dirty="0"/>
                  <a:t>Skill issue: get a good policy!</a:t>
                </a:r>
              </a:p>
              <a:p>
                <a:endParaRPr lang="en-US" dirty="0"/>
              </a:p>
              <a:p>
                <a:r>
                  <a:rPr lang="en-US" dirty="0"/>
                  <a:t>Get a bunch of trials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Record state &amp; reward </a:t>
                </a:r>
                <a:r>
                  <a:rPr lang="en-US" dirty="0"/>
                  <a:t>each time</a:t>
                </a:r>
              </a:p>
              <a:p>
                <a:pPr lvl="1"/>
                <a:r>
                  <a:rPr lang="en-US" dirty="0"/>
                  <a:t>Keep going until terminal state is reached</a:t>
                </a:r>
              </a:p>
              <a:p>
                <a:pPr lvl="1"/>
                <a:r>
                  <a:rPr lang="en-US" dirty="0"/>
                  <a:t>Goal: </a:t>
                </a:r>
                <a:r>
                  <a:rPr lang="en-US" dirty="0">
                    <a:solidFill>
                      <a:srgbClr val="FF0000"/>
                    </a:solidFill>
                  </a:rPr>
                  <a:t>Learn</a:t>
                </a:r>
                <a:r>
                  <a:rPr lang="en-US" dirty="0"/>
                  <a:t> the expected utility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9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237"/>
            <a:ext cx="5345446" cy="20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1EDD4-9199-8EB0-A660-6275728D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44" y="1091838"/>
            <a:ext cx="4415496" cy="1969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75356-9D45-E9CB-7CB7-227B0B7D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718E9-CB8C-541F-A685-0B9593676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Stochastic environment</a:t>
                </a:r>
              </a:p>
              <a:p>
                <a:pPr lvl="1"/>
                <a:r>
                  <a:rPr lang="en-US" dirty="0"/>
                  <a:t>No longer an “easy” search</a:t>
                </a:r>
              </a:p>
              <a:p>
                <a:pPr lvl="1"/>
                <a:r>
                  <a:rPr lang="en-US" dirty="0"/>
                  <a:t>Deterministic solution:</a:t>
                </a:r>
              </a:p>
              <a:p>
                <a:pPr lvl="2"/>
                <a:r>
                  <a:rPr lang="en-US" dirty="0"/>
                  <a:t>[                                                  ]</a:t>
                </a:r>
              </a:p>
              <a:p>
                <a:pPr lvl="2"/>
                <a:r>
                  <a:rPr lang="en-US" dirty="0"/>
                  <a:t>Actions unreliable! May not go according to plan!</a:t>
                </a:r>
              </a:p>
              <a:p>
                <a:pPr lvl="2"/>
                <a:r>
                  <a:rPr lang="en-US" dirty="0"/>
                  <a:t>Solution reaches +1 goal with Prob </a:t>
                </a:r>
                <a:r>
                  <a:rPr lang="en-US" dirty="0">
                    <a:solidFill>
                      <a:srgbClr val="FF0000"/>
                    </a:solidFill>
                  </a:rPr>
                  <a:t>0.32768</a:t>
                </a:r>
              </a:p>
              <a:p>
                <a:pPr lvl="2"/>
                <a:r>
                  <a:rPr lang="en-US" dirty="0"/>
                  <a:t>Also reaches +1 goal (by other way around) with </a:t>
                </a:r>
                <a:r>
                  <a:rPr lang="en-US" dirty="0" err="1"/>
                  <a:t>Probl</a:t>
                </a:r>
                <a:r>
                  <a:rPr lang="en-US"/>
                  <a:t> </a:t>
                </a:r>
                <a:r>
                  <a:rPr lang="en-US">
                    <a:solidFill>
                      <a:srgbClr val="00B0F0"/>
                    </a:solidFill>
                  </a:rPr>
                  <a:t>0.1^4 * 0.8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Transition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general </a:t>
                </a:r>
                <a:r>
                  <a:rPr lang="en-US" dirty="0" err="1"/>
                  <a:t>pmf</a:t>
                </a:r>
                <a:endParaRPr lang="en-US" dirty="0"/>
              </a:p>
              <a:p>
                <a:pPr lvl="1"/>
                <a:r>
                  <a:rPr lang="en-US" dirty="0"/>
                  <a:t>In deterministic world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the intended state from applying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718E9-CB8C-541F-A685-0B9593676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Up 5">
            <a:extLst>
              <a:ext uri="{FF2B5EF4-FFF2-40B4-BE49-F238E27FC236}">
                <a16:creationId xmlns:a16="http://schemas.microsoft.com/office/drawing/2014/main" id="{7A722FD6-4FCF-10E1-E347-C04BC621ECCF}"/>
              </a:ext>
            </a:extLst>
          </p:cNvPr>
          <p:cNvSpPr/>
          <p:nvPr/>
        </p:nvSpPr>
        <p:spPr>
          <a:xfrm>
            <a:off x="2196359" y="2878591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DF01BDE-26AE-3B0B-B832-083F2169763B}"/>
              </a:ext>
            </a:extLst>
          </p:cNvPr>
          <p:cNvSpPr/>
          <p:nvPr/>
        </p:nvSpPr>
        <p:spPr>
          <a:xfrm>
            <a:off x="2711069" y="2867238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5F61CB9-7C8B-46B9-8EFA-7B1B24E3EF33}"/>
              </a:ext>
            </a:extLst>
          </p:cNvPr>
          <p:cNvSpPr/>
          <p:nvPr/>
        </p:nvSpPr>
        <p:spPr>
          <a:xfrm rot="5400000">
            <a:off x="3304152" y="2900894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6951DF4-E4BD-4C44-A946-BF37C4C348C4}"/>
              </a:ext>
            </a:extLst>
          </p:cNvPr>
          <p:cNvSpPr/>
          <p:nvPr/>
        </p:nvSpPr>
        <p:spPr>
          <a:xfrm rot="5400000">
            <a:off x="3919537" y="2900894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B84A6E3A-620D-0652-5005-8FF2F2108776}"/>
              </a:ext>
            </a:extLst>
          </p:cNvPr>
          <p:cNvSpPr/>
          <p:nvPr/>
        </p:nvSpPr>
        <p:spPr>
          <a:xfrm rot="5400000">
            <a:off x="4529243" y="2900894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783A9DC-3F9D-F977-A979-A80F553D7CE2}"/>
              </a:ext>
            </a:extLst>
          </p:cNvPr>
          <p:cNvSpPr/>
          <p:nvPr/>
        </p:nvSpPr>
        <p:spPr>
          <a:xfrm rot="5400000">
            <a:off x="8189256" y="1170644"/>
            <a:ext cx="379141" cy="42374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5C3A0D64-2CD5-AA6D-7D1A-600526201043}"/>
              </a:ext>
            </a:extLst>
          </p:cNvPr>
          <p:cNvSpPr/>
          <p:nvPr/>
        </p:nvSpPr>
        <p:spPr>
          <a:xfrm rot="5400000">
            <a:off x="8678045" y="1170644"/>
            <a:ext cx="379141" cy="42374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7BFF67B-7EE2-228A-026E-680368EBECE1}"/>
              </a:ext>
            </a:extLst>
          </p:cNvPr>
          <p:cNvSpPr/>
          <p:nvPr/>
        </p:nvSpPr>
        <p:spPr>
          <a:xfrm rot="5400000">
            <a:off x="7682628" y="2313874"/>
            <a:ext cx="379141" cy="423746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7E3A2BC3-1BF9-3BBC-FE39-757258F83F08}"/>
              </a:ext>
            </a:extLst>
          </p:cNvPr>
          <p:cNvSpPr/>
          <p:nvPr/>
        </p:nvSpPr>
        <p:spPr>
          <a:xfrm rot="5400000">
            <a:off x="8202746" y="2321532"/>
            <a:ext cx="379141" cy="423746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3D1D3AD-77F9-435D-303D-3631F8B3EFFB}"/>
              </a:ext>
            </a:extLst>
          </p:cNvPr>
          <p:cNvSpPr/>
          <p:nvPr/>
        </p:nvSpPr>
        <p:spPr>
          <a:xfrm>
            <a:off x="8478224" y="1989342"/>
            <a:ext cx="379141" cy="423746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2AFABEC-6593-5E8C-E5F4-C85A62E9C5EE}"/>
              </a:ext>
            </a:extLst>
          </p:cNvPr>
          <p:cNvSpPr/>
          <p:nvPr/>
        </p:nvSpPr>
        <p:spPr>
          <a:xfrm>
            <a:off x="8488474" y="1503112"/>
            <a:ext cx="379141" cy="423746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27B19987-A188-82B2-9DD3-845E856CAC5D}"/>
              </a:ext>
            </a:extLst>
          </p:cNvPr>
          <p:cNvSpPr/>
          <p:nvPr/>
        </p:nvSpPr>
        <p:spPr>
          <a:xfrm>
            <a:off x="7354309" y="1942888"/>
            <a:ext cx="379141" cy="42374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C5CCF382-FD7E-6BE0-8158-FC83A5F4720E}"/>
              </a:ext>
            </a:extLst>
          </p:cNvPr>
          <p:cNvSpPr/>
          <p:nvPr/>
        </p:nvSpPr>
        <p:spPr>
          <a:xfrm>
            <a:off x="7354309" y="1432361"/>
            <a:ext cx="379141" cy="42374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8F79DEE-3662-6AF6-B799-FFF115BADC95}"/>
              </a:ext>
            </a:extLst>
          </p:cNvPr>
          <p:cNvSpPr/>
          <p:nvPr/>
        </p:nvSpPr>
        <p:spPr>
          <a:xfrm rot="5400000">
            <a:off x="7721249" y="1170645"/>
            <a:ext cx="379141" cy="42374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80AE2391-202E-D835-6751-03B021CFF2FE}"/>
              </a:ext>
            </a:extLst>
          </p:cNvPr>
          <p:cNvSpPr/>
          <p:nvPr/>
        </p:nvSpPr>
        <p:spPr>
          <a:xfrm rot="5400000">
            <a:off x="8690096" y="1228755"/>
            <a:ext cx="379141" cy="423746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860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Method 1: </a:t>
                </a:r>
                <a:r>
                  <a:rPr lang="en-US" dirty="0">
                    <a:solidFill>
                      <a:srgbClr val="FF0000"/>
                    </a:solidFill>
                  </a:rPr>
                  <a:t>Direct Utility Estimation </a:t>
                </a:r>
              </a:p>
              <a:p>
                <a:pPr lvl="1"/>
                <a:r>
                  <a:rPr lang="en-US" dirty="0"/>
                  <a:t>Idea: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expected (total) reward for rest of the trajectory</a:t>
                </a:r>
              </a:p>
              <a:p>
                <a:pPr lvl="1"/>
                <a:r>
                  <a:rPr lang="en-US" dirty="0"/>
                  <a:t>Called expected “</a:t>
                </a:r>
                <a:r>
                  <a:rPr lang="en-US" dirty="0">
                    <a:solidFill>
                      <a:srgbClr val="FF0000"/>
                    </a:solidFill>
                  </a:rPr>
                  <a:t>reward to go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Each trial provides a </a:t>
                </a:r>
                <a:r>
                  <a:rPr lang="en-US" dirty="0">
                    <a:solidFill>
                      <a:srgbClr val="FF0000"/>
                    </a:solidFill>
                  </a:rPr>
                  <a:t>sample</a:t>
                </a:r>
                <a:r>
                  <a:rPr lang="en-US" dirty="0"/>
                  <a:t> (for each state visited)</a:t>
                </a:r>
              </a:p>
              <a:p>
                <a:pPr lvl="2"/>
                <a:r>
                  <a:rPr lang="en-US" dirty="0"/>
                  <a:t>Keep running average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Consider this trajectory: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1 sample for a trajectory starting at (1,1) (total reward = 0.72)</a:t>
                </a:r>
              </a:p>
              <a:p>
                <a:pPr lvl="1"/>
                <a:r>
                  <a:rPr lang="en-US" dirty="0"/>
                  <a:t>2 samples for a trajectory starting at (1,2) (total rewards = 0.76, 0.84)</a:t>
                </a:r>
              </a:p>
              <a:p>
                <a:pPr lvl="1"/>
                <a:r>
                  <a:rPr lang="en-US" dirty="0"/>
                  <a:t>2 samples for (1,3) (total rewards = 0.8, 0.88)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8607"/>
              </a:xfrm>
              <a:blipFill>
                <a:blip r:embed="rId3"/>
                <a:stretch>
                  <a:fillRect l="-928" t="-2587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621" y="4596337"/>
            <a:ext cx="7154273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43252-6071-FFEE-8EE9-6EA26870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59" y="78256"/>
            <a:ext cx="7154273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28F15-9D3F-6AEB-346D-03AEAC3A5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378" y="672020"/>
            <a:ext cx="5568054" cy="267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DA1F3-5492-EEFF-2AD5-3560EC822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317" y="1052674"/>
            <a:ext cx="3903115" cy="225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BCCD84-B5B3-1703-3B0E-1E53D83F7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710" y="1523387"/>
            <a:ext cx="4746722" cy="251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46E39E-E04E-7329-95A0-1998C18A3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0831" y="1868571"/>
            <a:ext cx="3112601" cy="238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691612-5051-1322-D712-E57D3D171A0D}"/>
                  </a:ext>
                </a:extLst>
              </p:cNvPr>
              <p:cNvSpPr txBox="1"/>
              <p:nvPr/>
            </p:nvSpPr>
            <p:spPr>
              <a:xfrm>
                <a:off x="5958348" y="1764899"/>
                <a:ext cx="1389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samples!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691612-5051-1322-D712-E57D3D17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348" y="1764899"/>
                <a:ext cx="1389035" cy="276999"/>
              </a:xfrm>
              <a:prstGeom prst="rect">
                <a:avLst/>
              </a:prstGeom>
              <a:blipFill>
                <a:blip r:embed="rId9"/>
                <a:stretch>
                  <a:fillRect t="-28889" r="-1052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D635DC-A308-D1DA-4671-AC9238DE46AF}"/>
                  </a:ext>
                </a:extLst>
              </p:cNvPr>
              <p:cNvSpPr txBox="1"/>
              <p:nvPr/>
            </p:nvSpPr>
            <p:spPr>
              <a:xfrm>
                <a:off x="5710860" y="954422"/>
                <a:ext cx="1389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samples!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D635DC-A308-D1DA-4671-AC9238DE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60" y="954422"/>
                <a:ext cx="1389035" cy="276999"/>
              </a:xfrm>
              <a:prstGeom prst="rect">
                <a:avLst/>
              </a:prstGeom>
              <a:blipFill>
                <a:blip r:embed="rId10"/>
                <a:stretch>
                  <a:fillRect t="-28889" r="-1008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54011E-DBAF-8A10-378C-14D7DE1599AB}"/>
                  </a:ext>
                </a:extLst>
              </p:cNvPr>
              <p:cNvSpPr txBox="1"/>
              <p:nvPr/>
            </p:nvSpPr>
            <p:spPr>
              <a:xfrm>
                <a:off x="3302940" y="185269"/>
                <a:ext cx="1389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samples!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54011E-DBAF-8A10-378C-14D7DE159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940" y="185269"/>
                <a:ext cx="1389035" cy="276999"/>
              </a:xfrm>
              <a:prstGeom prst="rect">
                <a:avLst/>
              </a:prstGeom>
              <a:blipFill>
                <a:blip r:embed="rId11"/>
                <a:stretch>
                  <a:fillRect t="-28261" r="-1008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Direct Utility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74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Utilities are </a:t>
                </a:r>
                <a:r>
                  <a:rPr lang="en-US" dirty="0">
                    <a:solidFill>
                      <a:srgbClr val="FF0000"/>
                    </a:solidFill>
                  </a:rPr>
                  <a:t>not independent </a:t>
                </a:r>
                <a:r>
                  <a:rPr lang="en-US" dirty="0"/>
                  <a:t>of each other</a:t>
                </a:r>
              </a:p>
              <a:p>
                <a:pPr lvl="1"/>
                <a:r>
                  <a:rPr lang="en-US" dirty="0"/>
                  <a:t>A more accurate representation of utility dependencies: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Consider this trial: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When we reach </a:t>
                </a:r>
                <a:r>
                  <a:rPr lang="en-US" dirty="0">
                    <a:solidFill>
                      <a:srgbClr val="00B0F0"/>
                    </a:solidFill>
                  </a:rPr>
                  <a:t>(3,2)</a:t>
                </a:r>
                <a:r>
                  <a:rPr lang="en-US" dirty="0"/>
                  <a:t>: brand new state</a:t>
                </a:r>
              </a:p>
              <a:p>
                <a:pPr lvl="2"/>
                <a:r>
                  <a:rPr lang="en-US" dirty="0"/>
                  <a:t>Great! Opportunity for learning!</a:t>
                </a:r>
              </a:p>
              <a:p>
                <a:pPr lvl="2"/>
                <a:r>
                  <a:rPr lang="en-US" dirty="0"/>
                  <a:t>Reaches (3,3): a good state (learned from prior trial)</a:t>
                </a:r>
              </a:p>
              <a:p>
                <a:pPr lvl="3"/>
                <a:r>
                  <a:rPr lang="en-US" dirty="0"/>
                  <a:t>Since (3,3) is reachable from (3,2)…shouldn’t (3,2) be a good state (i.e. high utility)?</a:t>
                </a:r>
              </a:p>
              <a:p>
                <a:pPr lvl="2"/>
                <a:r>
                  <a:rPr lang="en-US" dirty="0"/>
                  <a:t>Problem: Direct Utility Estimation doesn’t learn anything until </a:t>
                </a:r>
                <a:r>
                  <a:rPr lang="en-US" dirty="0">
                    <a:solidFill>
                      <a:srgbClr val="FF0000"/>
                    </a:solidFill>
                  </a:rPr>
                  <a:t>after</a:t>
                </a:r>
                <a:r>
                  <a:rPr lang="en-US" dirty="0"/>
                  <a:t> the trial is done!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7474"/>
              </a:xfrm>
              <a:blipFill>
                <a:blip r:embed="rId2"/>
                <a:stretch>
                  <a:fillRect l="-1043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3" y="3907951"/>
            <a:ext cx="7154273" cy="62873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166304" y="4286093"/>
            <a:ext cx="396371" cy="2079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5BAB59B7-521A-A19D-569C-9EC630057C01}"/>
              </a:ext>
            </a:extLst>
          </p:cNvPr>
          <p:cNvSpPr/>
          <p:nvPr/>
        </p:nvSpPr>
        <p:spPr>
          <a:xfrm rot="16200000">
            <a:off x="7238765" y="4630876"/>
            <a:ext cx="396371" cy="20799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Direct Utility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51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all function our model can learn</a:t>
                </a:r>
              </a:p>
              <a:p>
                <a:r>
                  <a:rPr lang="en-US" dirty="0"/>
                  <a:t>Really, </a:t>
                </a:r>
                <a:r>
                  <a:rPr lang="en-US" u="sng" dirty="0"/>
                  <a:t>really</a:t>
                </a:r>
                <a:r>
                  <a:rPr lang="en-US" dirty="0"/>
                  <a:t>, </a:t>
                </a:r>
                <a:r>
                  <a:rPr lang="en-US" b="1" u="sng" dirty="0"/>
                  <a:t>really</a:t>
                </a:r>
                <a:r>
                  <a:rPr lang="en-US" dirty="0"/>
                  <a:t> big space (called a “</a:t>
                </a:r>
                <a:r>
                  <a:rPr lang="en-US" dirty="0">
                    <a:solidFill>
                      <a:srgbClr val="FF0000"/>
                    </a:solidFill>
                  </a:rPr>
                  <a:t>hypothesis space</a:t>
                </a:r>
                <a:r>
                  <a:rPr lang="en-US" dirty="0"/>
                  <a:t>”)</a:t>
                </a:r>
              </a:p>
              <a:p>
                <a:pPr lvl="1"/>
                <a:r>
                  <a:rPr lang="en-US" dirty="0"/>
                  <a:t>Consider: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boolean</a:t>
                </a:r>
                <a:r>
                  <a:rPr lang="en-US" dirty="0"/>
                  <a:t> variables, 1 output (true or false)</a:t>
                </a:r>
              </a:p>
              <a:p>
                <a:pPr lvl="2"/>
                <a:r>
                  <a:rPr lang="en-US" dirty="0"/>
                  <a:t>Goal: learn the function from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examples)</a:t>
                </a:r>
              </a:p>
              <a:p>
                <a:pPr lvl="2"/>
                <a:r>
                  <a:rPr lang="en-US" dirty="0"/>
                  <a:t>How many functions could exist?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combinations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Function output t/f (for every assignment)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functions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Direct Utility Estimation:</a:t>
                </a:r>
              </a:p>
              <a:p>
                <a:pPr lvl="1"/>
                <a:r>
                  <a:rPr lang="en-US" dirty="0"/>
                  <a:t>Considers a hypothesis space which is bigger than it needs to be</a:t>
                </a:r>
              </a:p>
              <a:p>
                <a:pPr lvl="1"/>
                <a:r>
                  <a:rPr lang="en-US" dirty="0"/>
                  <a:t>Harder to learn!</a:t>
                </a:r>
              </a:p>
              <a:p>
                <a:pPr lvl="1"/>
                <a:r>
                  <a:rPr lang="en-US" dirty="0"/>
                  <a:t>Converges really slowly!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51923"/>
              </a:xfrm>
              <a:blipFill>
                <a:blip r:embed="rId2"/>
                <a:stretch>
                  <a:fillRect l="-928" t="-2460" b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39">
                <a:extLst>
                  <a:ext uri="{FF2B5EF4-FFF2-40B4-BE49-F238E27FC236}">
                    <a16:creationId xmlns:a16="http://schemas.microsoft.com/office/drawing/2014/main" id="{0433DB45-248C-A703-1A52-4BF7CD2EA9A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502822" y="3492400"/>
              <a:ext cx="4208743" cy="1978656"/>
            </p:xfrm>
            <a:graphic>
              <a:graphicData uri="http://schemas.openxmlformats.org/drawingml/2006/table">
                <a:tbl>
                  <a:tblPr/>
                  <a:tblGrid>
                    <a:gridCol w="573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7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4674">
                      <a:extLst>
                        <a:ext uri="{9D8B030D-6E8A-4147-A177-3AD203B41FA5}">
                          <a16:colId xmlns:a16="http://schemas.microsoft.com/office/drawing/2014/main" val="36066312"/>
                        </a:ext>
                      </a:extLst>
                    </a:gridCol>
                    <a:gridCol w="10600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8587">
                      <a:extLst>
                        <a:ext uri="{9D8B030D-6E8A-4147-A177-3AD203B41FA5}">
                          <a16:colId xmlns:a16="http://schemas.microsoft.com/office/drawing/2014/main" val="2596927598"/>
                        </a:ext>
                      </a:extLst>
                    </a:gridCol>
                  </a:tblGrid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</a:endParaRP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en-US" sz="1600" b="1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600" b="1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0" lang="en-US" sz="1600" b="1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Helvetica" pitchFamily="34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609036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25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39">
                <a:extLst>
                  <a:ext uri="{FF2B5EF4-FFF2-40B4-BE49-F238E27FC236}">
                    <a16:creationId xmlns:a16="http://schemas.microsoft.com/office/drawing/2014/main" id="{0433DB45-248C-A703-1A52-4BF7CD2EA9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2511516"/>
                  </p:ext>
                </p:extLst>
              </p:nvPr>
            </p:nvGraphicFramePr>
            <p:xfrm>
              <a:off x="7502822" y="3492400"/>
              <a:ext cx="4208743" cy="1978656"/>
            </p:xfrm>
            <a:graphic>
              <a:graphicData uri="http://schemas.openxmlformats.org/drawingml/2006/table">
                <a:tbl>
                  <a:tblPr/>
                  <a:tblGrid>
                    <a:gridCol w="573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7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4674">
                      <a:extLst>
                        <a:ext uri="{9D8B030D-6E8A-4147-A177-3AD203B41FA5}">
                          <a16:colId xmlns:a16="http://schemas.microsoft.com/office/drawing/2014/main" val="36066312"/>
                        </a:ext>
                      </a:extLst>
                    </a:gridCol>
                    <a:gridCol w="10600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8587">
                      <a:extLst>
                        <a:ext uri="{9D8B030D-6E8A-4147-A177-3AD203B41FA5}">
                          <a16:colId xmlns:a16="http://schemas.microsoft.com/office/drawing/2014/main" val="2596927598"/>
                        </a:ext>
                      </a:extLst>
                    </a:gridCol>
                  </a:tblGrid>
                  <a:tr h="3297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766" t="-3704" r="-639362" b="-5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2982" t="-3704" r="-427193" b="-5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37500" t="-3704" r="-204375" b="-5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17143" t="-3704" r="-86857" b="-5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72483" t="-3704" r="-2013" b="-52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Helvetica"/>
                            </a:defRPr>
                          </a:lvl9pPr>
                        </a:lstStyle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t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f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609036"/>
                      </a:ext>
                    </a:extLst>
                  </a:tr>
                  <a:tr h="329776"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7675" rtl="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1425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itchFamily="18" charset="0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Lucida Console" pitchFamily="49" charset="0"/>
                            </a:rPr>
                            <a:t>…</a:t>
                          </a: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Lucida Console" pitchFamily="49" charset="0"/>
                          </a:endParaRPr>
                        </a:p>
                      </a:txBody>
                      <a:tcPr marL="45720" marR="18288" marT="18289" marB="18289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254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26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36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Solving the MDP is </a:t>
                </a:r>
                <a:r>
                  <a:rPr lang="en-US" dirty="0">
                    <a:solidFill>
                      <a:srgbClr val="FF0000"/>
                    </a:solidFill>
                  </a:rPr>
                  <a:t>not the only way</a:t>
                </a:r>
              </a:p>
              <a:p>
                <a:endParaRPr lang="en-US" dirty="0"/>
              </a:p>
              <a:p>
                <a:r>
                  <a:rPr lang="en-US" dirty="0"/>
                  <a:t>Use observed transitions to adjust utilities (of observed states) to </a:t>
                </a:r>
                <a:r>
                  <a:rPr lang="en-US" dirty="0">
                    <a:solidFill>
                      <a:srgbClr val="FF0000"/>
                    </a:solidFill>
                  </a:rPr>
                  <a:t>make them agree </a:t>
                </a:r>
                <a:r>
                  <a:rPr lang="en-US" dirty="0"/>
                  <a:t>with </a:t>
                </a:r>
                <a:r>
                  <a:rPr lang="en-US" dirty="0" smtClean="0"/>
                  <a:t>constraints</a:t>
                </a:r>
              </a:p>
              <a:p>
                <a:pPr lvl="1"/>
                <a:r>
                  <a:rPr lang="en-US" dirty="0" smtClean="0"/>
                  <a:t>i.e. adjust utilities iteratively over time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Lets pretend we observe: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more the 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dirty="0"/>
                  <a:t> is observed, the more we expect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=−0.04+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=0.88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Adjust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dirty="0"/>
                  <a:t> according to the following: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3697"/>
              </a:xfrm>
              <a:blipFill>
                <a:blip r:embed="rId2"/>
                <a:stretch>
                  <a:fillRect l="-928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20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Adjusts utilities to move towards </a:t>
                </a:r>
                <a:r>
                  <a:rPr lang="en-US" dirty="0">
                    <a:solidFill>
                      <a:srgbClr val="FF0000"/>
                    </a:solidFill>
                  </a:rPr>
                  <a:t>equilibrium</a:t>
                </a:r>
              </a:p>
              <a:p>
                <a:endParaRPr lang="en-US" dirty="0"/>
              </a:p>
              <a:p>
                <a:r>
                  <a:rPr lang="en-US" dirty="0"/>
                  <a:t>Converges to bellman solution!</a:t>
                </a:r>
              </a:p>
              <a:p>
                <a:pPr lvl="1"/>
                <a:r>
                  <a:rPr lang="en-US" dirty="0"/>
                  <a:t>Average utility converges</a:t>
                </a:r>
              </a:p>
              <a:p>
                <a:pPr lvl="1"/>
                <a:r>
                  <a:rPr lang="en-US" dirty="0"/>
                  <a:t>Decay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over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96" y="3486616"/>
            <a:ext cx="6344535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8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RL</a:t>
            </a:r>
          </a:p>
          <a:p>
            <a:pPr lvl="1"/>
            <a:r>
              <a:rPr lang="en-US" dirty="0"/>
              <a:t>Agent </a:t>
            </a:r>
            <a:r>
              <a:rPr lang="en-US" dirty="0">
                <a:solidFill>
                  <a:srgbClr val="FF0000"/>
                </a:solidFill>
              </a:rPr>
              <a:t>follows </a:t>
            </a:r>
            <a:r>
              <a:rPr lang="en-US" dirty="0"/>
              <a:t>whatever policy it is given/calculates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will work eventually</a:t>
            </a:r>
          </a:p>
          <a:p>
            <a:pPr lvl="2"/>
            <a:r>
              <a:rPr lang="en-US" dirty="0" smtClean="0"/>
              <a:t>Trouble is eventually</a:t>
            </a:r>
          </a:p>
          <a:p>
            <a:pPr lvl="2"/>
            <a:r>
              <a:rPr lang="en-US" dirty="0" smtClean="0"/>
              <a:t>How long practically?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to make our agent more proactive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6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big change:</a:t>
            </a:r>
            <a:endParaRPr lang="en-US" dirty="0"/>
          </a:p>
          <a:p>
            <a:pPr lvl="1"/>
            <a:r>
              <a:rPr lang="en-US" dirty="0"/>
              <a:t>Agent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ignore</a:t>
            </a:r>
            <a:r>
              <a:rPr lang="en-US" dirty="0"/>
              <a:t> it’s policy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Why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When the policy is known to be good, we should listen to it!</a:t>
            </a:r>
          </a:p>
          <a:p>
            <a:pPr lvl="2"/>
            <a:r>
              <a:rPr lang="en-US" dirty="0" smtClean="0"/>
              <a:t>When the policy is known to be bad, we should ignore it!</a:t>
            </a:r>
          </a:p>
          <a:p>
            <a:pPr lvl="3"/>
            <a:r>
              <a:rPr lang="en-US" dirty="0" smtClean="0"/>
              <a:t>When is the policy known to be good/bad?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Exploration/Exploitation</a:t>
            </a:r>
          </a:p>
          <a:p>
            <a:pPr lvl="2"/>
            <a:r>
              <a:rPr lang="en-US" dirty="0" smtClean="0"/>
              <a:t>Get the policy good as fast as possible!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 Learning</a:t>
            </a:r>
          </a:p>
          <a:p>
            <a:endParaRPr lang="en-US" dirty="0"/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approximators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vs Active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passive agent has a policy inside of it</a:t>
            </a:r>
          </a:p>
          <a:p>
            <a:pPr lvl="1"/>
            <a:r>
              <a:rPr lang="en-US" dirty="0"/>
              <a:t>Policy is fixed during an episode </a:t>
            </a:r>
            <a:r>
              <a:rPr lang="en-US" dirty="0">
                <a:sym typeface="Wingdings" panose="05000000000000000000" pitchFamily="2" charset="2"/>
              </a:rPr>
              <a:t> agent always obeys policy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(Can be)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slow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(Can be)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 active agent also has a policy inside of it</a:t>
            </a:r>
          </a:p>
          <a:p>
            <a:pPr lvl="1"/>
            <a:r>
              <a:rPr lang="en-US" dirty="0"/>
              <a:t>Agent </a:t>
            </a:r>
            <a:r>
              <a:rPr lang="en-US" dirty="0">
                <a:solidFill>
                  <a:srgbClr val="FF0000"/>
                </a:solidFill>
              </a:rPr>
              <a:t>can ignore </a:t>
            </a:r>
            <a:r>
              <a:rPr lang="en-US" dirty="0"/>
              <a:t>the policy</a:t>
            </a:r>
          </a:p>
          <a:p>
            <a:pPr lvl="1"/>
            <a:r>
              <a:rPr lang="en-US" dirty="0"/>
              <a:t>Agent can </a:t>
            </a:r>
            <a:r>
              <a:rPr lang="en-US" dirty="0">
                <a:solidFill>
                  <a:srgbClr val="FF0000"/>
                </a:solidFill>
              </a:rPr>
              <a:t>modify the policy </a:t>
            </a:r>
            <a:r>
              <a:rPr lang="en-US" dirty="0"/>
              <a:t>with new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Following “Optimal”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208"/>
          </a:xfrm>
        </p:spPr>
        <p:txBody>
          <a:bodyPr/>
          <a:lstStyle/>
          <a:p>
            <a:r>
              <a:rPr lang="en-US" dirty="0"/>
              <a:t>Let’s pretend we know what the optimal action is (for my current policy)</a:t>
            </a:r>
          </a:p>
          <a:p>
            <a:endParaRPr lang="en-US" dirty="0"/>
          </a:p>
          <a:p>
            <a:r>
              <a:rPr lang="en-US" dirty="0"/>
              <a:t>Should I follow that policy’s recommendation?</a:t>
            </a:r>
          </a:p>
          <a:p>
            <a:pPr lvl="1"/>
            <a:r>
              <a:rPr lang="en-US" dirty="0"/>
              <a:t>Agent is </a:t>
            </a:r>
            <a:r>
              <a:rPr lang="en-US" dirty="0">
                <a:solidFill>
                  <a:srgbClr val="FF0000"/>
                </a:solidFill>
              </a:rPr>
              <a:t>greedy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policy</a:t>
            </a:r>
            <a:r>
              <a:rPr lang="en-US" dirty="0"/>
              <a:t> is already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action</a:t>
            </a:r>
            <a:r>
              <a:rPr lang="en-US" dirty="0">
                <a:sym typeface="Wingdings" panose="05000000000000000000" pitchFamily="2" charset="2"/>
              </a:rPr>
              <a:t> is truly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optimal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policy</a:t>
            </a:r>
            <a:r>
              <a:rPr lang="en-US" dirty="0">
                <a:sym typeface="Wingdings" panose="05000000000000000000" pitchFamily="2" charset="2"/>
              </a:rPr>
              <a:t> is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currently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optimal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action</a:t>
            </a:r>
            <a:r>
              <a:rPr lang="en-US" dirty="0">
                <a:sym typeface="Wingdings" panose="05000000000000000000" pitchFamily="2" charset="2"/>
              </a:rPr>
              <a:t> is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truly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optimal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Agent can learn </a:t>
            </a:r>
            <a:r>
              <a:rPr lang="en-US" dirty="0">
                <a:solidFill>
                  <a:srgbClr val="FF0000"/>
                </a:solidFill>
              </a:rPr>
              <a:t>bad models</a:t>
            </a:r>
          </a:p>
          <a:p>
            <a:pPr lvl="1"/>
            <a:r>
              <a:rPr lang="en-US" dirty="0"/>
              <a:t>Find what works</a:t>
            </a:r>
          </a:p>
          <a:p>
            <a:pPr lvl="1"/>
            <a:r>
              <a:rPr lang="en-US" dirty="0"/>
              <a:t>Repeat what works</a:t>
            </a:r>
          </a:p>
        </p:txBody>
      </p:sp>
    </p:spTree>
    <p:extLst>
      <p:ext uri="{BB962C8B-B14F-4D97-AF65-F5344CB8AC3E}">
        <p14:creationId xmlns:p14="http://schemas.microsoft.com/office/powerpoint/2010/main" val="25616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agent to </a:t>
            </a:r>
            <a:r>
              <a:rPr lang="en-US" dirty="0">
                <a:solidFill>
                  <a:srgbClr val="FF0000"/>
                </a:solidFill>
              </a:rPr>
              <a:t>explore</a:t>
            </a:r>
            <a:r>
              <a:rPr lang="en-US" dirty="0"/>
              <a:t> the world</a:t>
            </a:r>
          </a:p>
          <a:p>
            <a:pPr lvl="1"/>
            <a:r>
              <a:rPr lang="en-US" dirty="0" smtClean="0"/>
              <a:t>Shouldn’t rely on “we </a:t>
            </a:r>
            <a:r>
              <a:rPr lang="en-US" dirty="0"/>
              <a:t>will eventually see every trajectory </a:t>
            </a:r>
            <a:r>
              <a:rPr lang="en-US" dirty="0" smtClean="0"/>
              <a:t>possible”</a:t>
            </a:r>
            <a:endParaRPr lang="en-US" dirty="0"/>
          </a:p>
          <a:p>
            <a:pPr lvl="1"/>
            <a:r>
              <a:rPr lang="en-US" dirty="0"/>
              <a:t>Following “optimal” actions may prevent this from happening</a:t>
            </a:r>
          </a:p>
          <a:p>
            <a:endParaRPr lang="en-US" dirty="0"/>
          </a:p>
          <a:p>
            <a:r>
              <a:rPr lang="en-US" dirty="0"/>
              <a:t>Takeaway:</a:t>
            </a:r>
          </a:p>
          <a:p>
            <a:pPr lvl="1"/>
            <a:r>
              <a:rPr lang="en-US" dirty="0"/>
              <a:t>We want the agent to (</a:t>
            </a:r>
            <a:r>
              <a:rPr lang="en-US" dirty="0">
                <a:solidFill>
                  <a:srgbClr val="FF0000"/>
                </a:solidFill>
              </a:rPr>
              <a:t>sometimes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ignore</a:t>
            </a:r>
            <a:r>
              <a:rPr lang="en-US" dirty="0"/>
              <a:t> it’s policy</a:t>
            </a:r>
          </a:p>
          <a:p>
            <a:pPr lvl="1"/>
            <a:r>
              <a:rPr lang="en-US" dirty="0"/>
              <a:t>Explore the world to </a:t>
            </a:r>
            <a:r>
              <a:rPr lang="en-US" dirty="0">
                <a:solidFill>
                  <a:srgbClr val="FF0000"/>
                </a:solidFill>
              </a:rPr>
              <a:t>see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new trajectories</a:t>
            </a:r>
          </a:p>
          <a:p>
            <a:pPr lvl="2"/>
            <a:r>
              <a:rPr lang="en-US" dirty="0"/>
              <a:t>Improve policy with new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7046E9-A924-9085-53C3-294F9552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8" y="0"/>
            <a:ext cx="4415496" cy="1969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90C08-FA95-1A79-2072-32354152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AAC0-6B9F-A041-EA09-B77B8B3F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observed sequence of states (and actions) is called a trajectory</a:t>
            </a:r>
          </a:p>
          <a:p>
            <a:r>
              <a:rPr lang="en-US" dirty="0"/>
              <a:t>From a single start state, lots of trajectories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E35929-A9E8-DED1-8A00-D98A8433E4E1}"/>
                  </a:ext>
                </a:extLst>
              </p:cNvPr>
              <p:cNvSpPr/>
              <p:nvPr/>
            </p:nvSpPr>
            <p:spPr>
              <a:xfrm>
                <a:off x="1759789" y="4175186"/>
                <a:ext cx="759124" cy="75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E35929-A9E8-DED1-8A00-D98A8433E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9" y="4175186"/>
                <a:ext cx="759124" cy="7591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400301-619B-92EC-C71C-6A110380F251}"/>
                  </a:ext>
                </a:extLst>
              </p:cNvPr>
              <p:cNvSpPr/>
              <p:nvPr/>
            </p:nvSpPr>
            <p:spPr>
              <a:xfrm>
                <a:off x="3628845" y="3049438"/>
                <a:ext cx="759124" cy="75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400301-619B-92EC-C71C-6A110380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45" y="3049438"/>
                <a:ext cx="759124" cy="759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3801509-710F-27C0-E740-BFF96EB76E4C}"/>
                  </a:ext>
                </a:extLst>
              </p:cNvPr>
              <p:cNvSpPr/>
              <p:nvPr/>
            </p:nvSpPr>
            <p:spPr>
              <a:xfrm>
                <a:off x="3628845" y="4025811"/>
                <a:ext cx="759124" cy="75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3801509-710F-27C0-E740-BFF96EB76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45" y="4025811"/>
                <a:ext cx="759124" cy="75912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4B2E24-48D9-686C-FAF7-112B68592A4B}"/>
                  </a:ext>
                </a:extLst>
              </p:cNvPr>
              <p:cNvSpPr/>
              <p:nvPr/>
            </p:nvSpPr>
            <p:spPr>
              <a:xfrm>
                <a:off x="3628845" y="5146902"/>
                <a:ext cx="759124" cy="75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4B2E24-48D9-686C-FAF7-112B68592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45" y="5146902"/>
                <a:ext cx="759124" cy="7591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7A6B0-C090-47CD-8C11-26D02968A5A8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518913" y="3429000"/>
            <a:ext cx="1109932" cy="1125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EA1524-DCA6-6F53-AFD1-00C7DDFBE960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518913" y="4405373"/>
            <a:ext cx="1109932" cy="149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C236C-C3A8-B1B6-CD1D-EC927FE78D52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518913" y="4554748"/>
            <a:ext cx="1109932" cy="97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Arrow: Up 14">
            <a:extLst>
              <a:ext uri="{FF2B5EF4-FFF2-40B4-BE49-F238E27FC236}">
                <a16:creationId xmlns:a16="http://schemas.microsoft.com/office/drawing/2014/main" id="{955489CA-070D-D06E-14DE-7CAD78934DAA}"/>
              </a:ext>
            </a:extLst>
          </p:cNvPr>
          <p:cNvSpPr/>
          <p:nvPr/>
        </p:nvSpPr>
        <p:spPr>
          <a:xfrm>
            <a:off x="2694738" y="3563246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746E6FE-FDD8-2057-AA5F-574473C69405}"/>
              </a:ext>
            </a:extLst>
          </p:cNvPr>
          <p:cNvSpPr/>
          <p:nvPr/>
        </p:nvSpPr>
        <p:spPr>
          <a:xfrm>
            <a:off x="2972220" y="3963313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3023AA97-2B64-F79B-708D-66AB7ADFCC6F}"/>
              </a:ext>
            </a:extLst>
          </p:cNvPr>
          <p:cNvSpPr/>
          <p:nvPr/>
        </p:nvSpPr>
        <p:spPr>
          <a:xfrm>
            <a:off x="2972220" y="4573062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955EAD0-F481-139C-34C4-5C4EC5315CA1}"/>
                  </a:ext>
                </a:extLst>
              </p:cNvPr>
              <p:cNvSpPr/>
              <p:nvPr/>
            </p:nvSpPr>
            <p:spPr>
              <a:xfrm>
                <a:off x="3628845" y="6027588"/>
                <a:ext cx="759124" cy="75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955EAD0-F481-139C-34C4-5C4EC5315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45" y="6027588"/>
                <a:ext cx="759124" cy="7591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83B0D-F3E4-2C4A-9F11-79694E8B0508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2518913" y="4554748"/>
            <a:ext cx="1109932" cy="1852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Arrow: Up 21">
            <a:extLst>
              <a:ext uri="{FF2B5EF4-FFF2-40B4-BE49-F238E27FC236}">
                <a16:creationId xmlns:a16="http://schemas.microsoft.com/office/drawing/2014/main" id="{F060B04E-11E8-E2B5-A1A9-E159E95C87E4}"/>
              </a:ext>
            </a:extLst>
          </p:cNvPr>
          <p:cNvSpPr/>
          <p:nvPr/>
        </p:nvSpPr>
        <p:spPr>
          <a:xfrm rot="5400000">
            <a:off x="2598918" y="5375582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9F35896-980A-A1C1-4E92-C5D06CB049B8}"/>
                  </a:ext>
                </a:extLst>
              </p:cNvPr>
              <p:cNvSpPr/>
              <p:nvPr/>
            </p:nvSpPr>
            <p:spPr>
              <a:xfrm>
                <a:off x="5695590" y="3049438"/>
                <a:ext cx="759124" cy="75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9F35896-980A-A1C1-4E92-C5D06CB04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90" y="3049438"/>
                <a:ext cx="759124" cy="7591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D06E6A-5CD8-E145-1FD8-31012AF040CF}"/>
                  </a:ext>
                </a:extLst>
              </p:cNvPr>
              <p:cNvSpPr/>
              <p:nvPr/>
            </p:nvSpPr>
            <p:spPr>
              <a:xfrm>
                <a:off x="5695590" y="4025811"/>
                <a:ext cx="759124" cy="75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D06E6A-5CD8-E145-1FD8-31012AF04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90" y="4025811"/>
                <a:ext cx="759124" cy="75912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5D5EE35-E64B-D760-35CC-AF52C3908FD9}"/>
                  </a:ext>
                </a:extLst>
              </p:cNvPr>
              <p:cNvSpPr/>
              <p:nvPr/>
            </p:nvSpPr>
            <p:spPr>
              <a:xfrm>
                <a:off x="5695590" y="5146902"/>
                <a:ext cx="759124" cy="75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5D5EE35-E64B-D760-35CC-AF52C3908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90" y="5146902"/>
                <a:ext cx="759124" cy="75912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F1E8969-5497-F656-D4FE-7D3C647C9C92}"/>
                  </a:ext>
                </a:extLst>
              </p:cNvPr>
              <p:cNvSpPr/>
              <p:nvPr/>
            </p:nvSpPr>
            <p:spPr>
              <a:xfrm>
                <a:off x="5695590" y="6027588"/>
                <a:ext cx="759124" cy="7591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F1E8969-5497-F656-D4FE-7D3C647C9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90" y="6027588"/>
                <a:ext cx="759124" cy="75912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CC7B81-9433-C093-92FD-178E10F42CE9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4387969" y="3429000"/>
            <a:ext cx="1307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8CE05B-A3F0-2ED5-CC4A-792843253A39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4387969" y="3429000"/>
            <a:ext cx="1307621" cy="97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2CE5E1-71F8-4521-81EB-6407EEF59F1B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4387969" y="3429000"/>
            <a:ext cx="1307621" cy="2097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Arrow: Up 30">
            <a:extLst>
              <a:ext uri="{FF2B5EF4-FFF2-40B4-BE49-F238E27FC236}">
                <a16:creationId xmlns:a16="http://schemas.microsoft.com/office/drawing/2014/main" id="{709AD04B-63C9-114A-E72F-ABD724495450}"/>
              </a:ext>
            </a:extLst>
          </p:cNvPr>
          <p:cNvSpPr/>
          <p:nvPr/>
        </p:nvSpPr>
        <p:spPr>
          <a:xfrm>
            <a:off x="4738776" y="2899319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D685D0A3-B943-8131-7722-809BB86B7994}"/>
              </a:ext>
            </a:extLst>
          </p:cNvPr>
          <p:cNvSpPr/>
          <p:nvPr/>
        </p:nvSpPr>
        <p:spPr>
          <a:xfrm>
            <a:off x="5041779" y="3515533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EF4E3459-896B-CEFA-50C8-50AB763AA703}"/>
              </a:ext>
            </a:extLst>
          </p:cNvPr>
          <p:cNvSpPr/>
          <p:nvPr/>
        </p:nvSpPr>
        <p:spPr>
          <a:xfrm>
            <a:off x="5126458" y="4193501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B7DF66-E1F7-A962-BD68-63CE9F44225C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4387969" y="3429000"/>
            <a:ext cx="1307621" cy="297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Up 34">
            <a:extLst>
              <a:ext uri="{FF2B5EF4-FFF2-40B4-BE49-F238E27FC236}">
                <a16:creationId xmlns:a16="http://schemas.microsoft.com/office/drawing/2014/main" id="{EB0EC2D9-0EE7-219E-C04E-F87B7526F806}"/>
              </a:ext>
            </a:extLst>
          </p:cNvPr>
          <p:cNvSpPr/>
          <p:nvPr/>
        </p:nvSpPr>
        <p:spPr>
          <a:xfrm rot="5400000">
            <a:off x="4549206" y="4722437"/>
            <a:ext cx="379141" cy="4237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5D07F1-062C-191B-1B29-2CBFCBEF636C}"/>
              </a:ext>
            </a:extLst>
          </p:cNvPr>
          <p:cNvGrpSpPr/>
          <p:nvPr/>
        </p:nvGrpSpPr>
        <p:grpSpPr>
          <a:xfrm>
            <a:off x="7762335" y="4784935"/>
            <a:ext cx="931653" cy="221086"/>
            <a:chOff x="7228936" y="4784935"/>
            <a:chExt cx="1464334" cy="34749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7ACF6D-DBAA-9EC7-AE06-D8415F2D42FD}"/>
                </a:ext>
              </a:extLst>
            </p:cNvPr>
            <p:cNvSpPr/>
            <p:nvPr/>
          </p:nvSpPr>
          <p:spPr>
            <a:xfrm>
              <a:off x="7228936" y="4784935"/>
              <a:ext cx="345056" cy="345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A2F3EF5-3108-CD40-23C4-1D5546EF78E7}"/>
                </a:ext>
              </a:extLst>
            </p:cNvPr>
            <p:cNvSpPr/>
            <p:nvPr/>
          </p:nvSpPr>
          <p:spPr>
            <a:xfrm>
              <a:off x="7788575" y="4784935"/>
              <a:ext cx="345056" cy="345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E1C38C-5906-E938-CC6D-EDCCC4790B34}"/>
                </a:ext>
              </a:extLst>
            </p:cNvPr>
            <p:cNvSpPr/>
            <p:nvPr/>
          </p:nvSpPr>
          <p:spPr>
            <a:xfrm>
              <a:off x="8348214" y="4787373"/>
              <a:ext cx="345056" cy="3450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F82D1A-6178-56C5-A136-64BA95DFFC4F}"/>
              </a:ext>
            </a:extLst>
          </p:cNvPr>
          <p:cNvGrpSpPr/>
          <p:nvPr/>
        </p:nvGrpSpPr>
        <p:grpSpPr>
          <a:xfrm>
            <a:off x="9490132" y="2906174"/>
            <a:ext cx="971192" cy="971192"/>
            <a:chOff x="9490132" y="2906174"/>
            <a:chExt cx="971192" cy="971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8E37481-0247-A6AE-9F59-2DC369A5D7D9}"/>
                    </a:ext>
                  </a:extLst>
                </p:cNvPr>
                <p:cNvSpPr/>
                <p:nvPr/>
              </p:nvSpPr>
              <p:spPr>
                <a:xfrm>
                  <a:off x="9596166" y="3012208"/>
                  <a:ext cx="759124" cy="7591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8E37481-0247-A6AE-9F59-2DC369A5D7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166" y="3012208"/>
                  <a:ext cx="759124" cy="759124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B1D689A-800E-5468-A87A-5070C1BCA3E3}"/>
                </a:ext>
              </a:extLst>
            </p:cNvPr>
            <p:cNvSpPr/>
            <p:nvPr/>
          </p:nvSpPr>
          <p:spPr>
            <a:xfrm>
              <a:off x="9490132" y="2906174"/>
              <a:ext cx="971192" cy="971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92437-02F8-0D19-DCF8-6B1730DA3BC1}"/>
              </a:ext>
            </a:extLst>
          </p:cNvPr>
          <p:cNvGrpSpPr/>
          <p:nvPr/>
        </p:nvGrpSpPr>
        <p:grpSpPr>
          <a:xfrm>
            <a:off x="7988857" y="3769835"/>
            <a:ext cx="971192" cy="971192"/>
            <a:chOff x="9490132" y="2906174"/>
            <a:chExt cx="971192" cy="971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68A5133-027D-A58D-104C-7CDD4324B04A}"/>
                    </a:ext>
                  </a:extLst>
                </p:cNvPr>
                <p:cNvSpPr/>
                <p:nvPr/>
              </p:nvSpPr>
              <p:spPr>
                <a:xfrm>
                  <a:off x="9596166" y="3012208"/>
                  <a:ext cx="759124" cy="7591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68A5133-027D-A58D-104C-7CDD4324B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166" y="3012208"/>
                  <a:ext cx="759124" cy="75912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FE9C31-7A38-9595-80E3-273617A48839}"/>
                </a:ext>
              </a:extLst>
            </p:cNvPr>
            <p:cNvSpPr/>
            <p:nvPr/>
          </p:nvSpPr>
          <p:spPr>
            <a:xfrm>
              <a:off x="9490132" y="2906174"/>
              <a:ext cx="971192" cy="971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175226-B445-0E3E-3BE5-2482AF6C1AB4}"/>
              </a:ext>
            </a:extLst>
          </p:cNvPr>
          <p:cNvGrpSpPr/>
          <p:nvPr/>
        </p:nvGrpSpPr>
        <p:grpSpPr>
          <a:xfrm>
            <a:off x="9187491" y="5258788"/>
            <a:ext cx="971192" cy="971192"/>
            <a:chOff x="9490132" y="2906174"/>
            <a:chExt cx="971192" cy="971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E40F153-0B39-C6DE-579D-879AA196FCDD}"/>
                    </a:ext>
                  </a:extLst>
                </p:cNvPr>
                <p:cNvSpPr/>
                <p:nvPr/>
              </p:nvSpPr>
              <p:spPr>
                <a:xfrm>
                  <a:off x="9596166" y="3012208"/>
                  <a:ext cx="759124" cy="7591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E40F153-0B39-C6DE-579D-879AA196FC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166" y="3012208"/>
                  <a:ext cx="759124" cy="759124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161075-64B9-C203-7209-EBF46D37A2BF}"/>
                </a:ext>
              </a:extLst>
            </p:cNvPr>
            <p:cNvSpPr/>
            <p:nvPr/>
          </p:nvSpPr>
          <p:spPr>
            <a:xfrm>
              <a:off x="9490132" y="2906174"/>
              <a:ext cx="971192" cy="971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003EA23-3337-F03B-9BC0-9219DF75CA30}"/>
              </a:ext>
            </a:extLst>
          </p:cNvPr>
          <p:cNvCxnSpPr>
            <a:endCxn id="53" idx="2"/>
          </p:cNvCxnSpPr>
          <p:nvPr/>
        </p:nvCxnSpPr>
        <p:spPr>
          <a:xfrm>
            <a:off x="7548113" y="4255431"/>
            <a:ext cx="4407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AE8D6F-9F9C-4355-A17B-070F0D7E4373}"/>
              </a:ext>
            </a:extLst>
          </p:cNvPr>
          <p:cNvCxnSpPr>
            <a:endCxn id="49" idx="2"/>
          </p:cNvCxnSpPr>
          <p:nvPr/>
        </p:nvCxnSpPr>
        <p:spPr>
          <a:xfrm>
            <a:off x="8693988" y="3260785"/>
            <a:ext cx="796144" cy="130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F1B831-E4A0-1B10-804A-53B3258507E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8118394" y="5744384"/>
            <a:ext cx="1069097" cy="797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vs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0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Tradeoff: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Exploitation</a:t>
            </a:r>
            <a:r>
              <a:rPr lang="en-US" dirty="0"/>
              <a:t>: maximizing reward by following policy</a:t>
            </a:r>
          </a:p>
          <a:p>
            <a:pPr lvl="2"/>
            <a:r>
              <a:rPr lang="en-US" dirty="0"/>
              <a:t>“exploit” already learned knowledge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Exploration</a:t>
            </a:r>
            <a:r>
              <a:rPr lang="en-US" dirty="0"/>
              <a:t>: gather new data to improve the model by ignoring policy</a:t>
            </a:r>
          </a:p>
          <a:p>
            <a:pPr lvl="2"/>
            <a:r>
              <a:rPr lang="en-US" dirty="0"/>
              <a:t>“explore” the trajectory space</a:t>
            </a:r>
          </a:p>
          <a:p>
            <a:endParaRPr lang="en-US" dirty="0"/>
          </a:p>
          <a:p>
            <a:r>
              <a:rPr lang="en-US" dirty="0"/>
              <a:t>The longer the model runs: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less it should explore</a:t>
            </a:r>
            <a:r>
              <a:rPr lang="en-US" dirty="0"/>
              <a:t>, and the </a:t>
            </a:r>
            <a:r>
              <a:rPr lang="en-US" dirty="0">
                <a:solidFill>
                  <a:srgbClr val="FF0000"/>
                </a:solidFill>
              </a:rPr>
              <a:t>more it should exploit</a:t>
            </a:r>
          </a:p>
          <a:p>
            <a:pPr lvl="1"/>
            <a:r>
              <a:rPr lang="en-US" dirty="0"/>
              <a:t>Greedy in the Limit of Infinite </a:t>
            </a:r>
            <a:r>
              <a:rPr lang="en-US" dirty="0" err="1"/>
              <a:t>Exporation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GLIE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Must try each action in each state an unbounded number of times</a:t>
            </a:r>
          </a:p>
          <a:p>
            <a:pPr lvl="2"/>
            <a:r>
              <a:rPr lang="en-US" dirty="0"/>
              <a:t>Eventually stop exploring and become greedy</a:t>
            </a:r>
          </a:p>
          <a:p>
            <a:endParaRPr lang="en-US" dirty="0"/>
          </a:p>
          <a:p>
            <a:r>
              <a:rPr lang="en-US" dirty="0"/>
              <a:t>How to explore?</a:t>
            </a:r>
          </a:p>
        </p:txBody>
      </p:sp>
    </p:spTree>
    <p:extLst>
      <p:ext uri="{BB962C8B-B14F-4D97-AF65-F5344CB8AC3E}">
        <p14:creationId xmlns:p14="http://schemas.microsoft.com/office/powerpoint/2010/main" val="400173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Explore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2445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Can choose an action at </a:t>
                </a:r>
                <a:r>
                  <a:rPr lang="en-US" dirty="0">
                    <a:solidFill>
                      <a:srgbClr val="FF0000"/>
                    </a:solidFill>
                  </a:rPr>
                  <a:t>random</a:t>
                </a:r>
              </a:p>
              <a:p>
                <a:pPr lvl="1"/>
                <a:r>
                  <a:rPr lang="en-US" dirty="0"/>
                  <a:t>Decide to choose a random action with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time)</a:t>
                </a:r>
              </a:p>
              <a:p>
                <a:pPr lvl="1"/>
                <a:r>
                  <a:rPr lang="en-US" dirty="0"/>
                  <a:t>Can take a while to converge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Weight actions</a:t>
                </a:r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Weights for actions the agent hasn’t tried often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Avoid actions (i.e. low weights) for actions believed to have small utility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Build this into the Bellman equation (which weights action utilities)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func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24452"/>
              </a:xfrm>
              <a:blipFill>
                <a:blip r:embed="rId2"/>
                <a:stretch>
                  <a:fillRect l="-812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4619094" y="5133198"/>
            <a:ext cx="341428" cy="4552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5C6070-B551-7E83-25D9-C43A3CE4FB6F}"/>
              </a:ext>
            </a:extLst>
          </p:cNvPr>
          <p:cNvGrpSpPr/>
          <p:nvPr/>
        </p:nvGrpSpPr>
        <p:grpSpPr>
          <a:xfrm>
            <a:off x="8668871" y="4991485"/>
            <a:ext cx="2826479" cy="844539"/>
            <a:chOff x="8668871" y="4991485"/>
            <a:chExt cx="2826479" cy="8445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572962-5567-E216-B1C5-CFBD9165FB19}"/>
                </a:ext>
              </a:extLst>
            </p:cNvPr>
            <p:cNvSpPr txBox="1"/>
            <p:nvPr/>
          </p:nvSpPr>
          <p:spPr>
            <a:xfrm>
              <a:off x="8668871" y="4991485"/>
              <a:ext cx="282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# of times we’ve taken </a:t>
              </a:r>
              <a:r>
                <a:rPr lang="en-US" i="1" dirty="0">
                  <a:solidFill>
                    <a:srgbClr val="FF0000"/>
                  </a:solidFill>
                </a:rPr>
                <a:t>a</a:t>
              </a:r>
              <a:r>
                <a:rPr lang="en-US" dirty="0">
                  <a:solidFill>
                    <a:srgbClr val="FF0000"/>
                  </a:solidFill>
                </a:rPr>
                <a:t> in </a:t>
              </a:r>
              <a:r>
                <a:rPr lang="en-US" i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88D7BF-61A8-36BB-2B53-0512B0C2C002}"/>
                </a:ext>
              </a:extLst>
            </p:cNvPr>
            <p:cNvCxnSpPr/>
            <p:nvPr/>
          </p:nvCxnSpPr>
          <p:spPr>
            <a:xfrm>
              <a:off x="9072282" y="5280212"/>
              <a:ext cx="0" cy="5558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76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Exploration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Tradeoff between </a:t>
                </a:r>
                <a:r>
                  <a:rPr lang="en-US" dirty="0">
                    <a:solidFill>
                      <a:srgbClr val="FF0000"/>
                    </a:solidFill>
                  </a:rPr>
                  <a:t>greed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curiosity</a:t>
                </a:r>
              </a:p>
              <a:p>
                <a:pPr lvl="1"/>
                <a:r>
                  <a:rPr lang="en-US" dirty="0"/>
                  <a:t>Greed = preference for large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Curiosity = preference for low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 increasing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decreasing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One definition: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= optimistic estimate of best possible reward in any state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= threshold for “seen this action-state pair enough times”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6DBED-0404-754E-6210-1446465D78CB}"/>
                  </a:ext>
                </a:extLst>
              </p:cNvPr>
              <p:cNvSpPr txBox="1"/>
              <p:nvPr/>
            </p:nvSpPr>
            <p:spPr>
              <a:xfrm>
                <a:off x="7198658" y="4580075"/>
                <a:ext cx="1434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6DBED-0404-754E-6210-1446465D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58" y="4580075"/>
                <a:ext cx="14343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85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Action-Utility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 far our models are:</a:t>
                </a:r>
              </a:p>
              <a:p>
                <a:pPr lvl="1"/>
                <a:r>
                  <a:rPr lang="en-US" dirty="0" smtClean="0"/>
                  <a:t>Learn the utilities</a:t>
                </a:r>
              </a:p>
              <a:p>
                <a:pPr lvl="1"/>
                <a:r>
                  <a:rPr lang="en-US" dirty="0" smtClean="0"/>
                  <a:t>Choose what action to do by maximizing over the utilities</a:t>
                </a:r>
              </a:p>
              <a:p>
                <a:pPr lvl="2"/>
                <a:r>
                  <a:rPr lang="en-US" dirty="0" smtClean="0"/>
                  <a:t>Uses the bellman equation</a:t>
                </a:r>
              </a:p>
              <a:p>
                <a:pPr lvl="2"/>
                <a:r>
                  <a:rPr lang="en-US" dirty="0" smtClean="0"/>
                  <a:t>Needs to know transition probabilities!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not </a:t>
                </a:r>
                <a:r>
                  <a:rPr lang="en-US" dirty="0">
                    <a:solidFill>
                      <a:srgbClr val="FF0000"/>
                    </a:solidFill>
                  </a:rPr>
                  <a:t>learn</a:t>
                </a:r>
                <a:r>
                  <a:rPr lang="en-US" dirty="0"/>
                  <a:t> both </a:t>
                </a:r>
                <a:r>
                  <a:rPr lang="en-US" dirty="0">
                    <a:solidFill>
                      <a:srgbClr val="FF0000"/>
                    </a:solidFill>
                  </a:rPr>
                  <a:t>utilities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model</a:t>
                </a:r>
                <a:r>
                  <a:rPr lang="en-US" dirty="0"/>
                  <a:t> at the </a:t>
                </a:r>
                <a:r>
                  <a:rPr lang="en-US" dirty="0">
                    <a:solidFill>
                      <a:srgbClr val="FF0000"/>
                    </a:solidFill>
                  </a:rPr>
                  <a:t>same time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Q-function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= “utility” of choosing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Q-function takes the place of learned utilities and transition </a:t>
                </a:r>
                <a:r>
                  <a:rPr lang="en-US" dirty="0" smtClean="0"/>
                  <a:t>probabilities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4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Q-function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6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Also obeys </a:t>
                </a:r>
                <a:r>
                  <a:rPr lang="en-US" dirty="0">
                    <a:solidFill>
                      <a:srgbClr val="FF0000"/>
                    </a:solidFill>
                  </a:rPr>
                  <a:t>equilibrium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constrains</a:t>
                </a:r>
                <a:r>
                  <a:rPr lang="en-US" dirty="0"/>
                  <a:t> (similar to Bellman)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a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we can solve this directly</a:t>
                </a:r>
              </a:p>
              <a:p>
                <a:pPr lvl="1"/>
                <a:r>
                  <a:rPr lang="en-US" dirty="0"/>
                  <a:t>problem: requires a model (avoid)</a:t>
                </a:r>
              </a:p>
              <a:p>
                <a:endParaRPr lang="en-US" dirty="0"/>
              </a:p>
              <a:p>
                <a:r>
                  <a:rPr lang="en-US" dirty="0"/>
                  <a:t>TD approach requires no model</a:t>
                </a:r>
              </a:p>
              <a:p>
                <a:pPr lvl="1"/>
                <a:r>
                  <a:rPr lang="en-US" dirty="0"/>
                  <a:t>Just nudge the Q values in the right direction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6226"/>
              </a:xfrm>
              <a:blipFill>
                <a:blip r:embed="rId3"/>
                <a:stretch>
                  <a:fillRect l="-928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4999767" y="5839602"/>
            <a:ext cx="396370" cy="28256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State-Action-Reward-State-Action (SARSA)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762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Close relative of Q-learning</a:t>
                </a:r>
              </a:p>
              <a:p>
                <a:endParaRPr lang="en-US" dirty="0"/>
              </a:p>
              <a:p>
                <a:r>
                  <a:rPr lang="en-US" dirty="0"/>
                  <a:t>Q-learning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SARSA learning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difference:</a:t>
                </a:r>
              </a:p>
              <a:p>
                <a:pPr lvl="1"/>
                <a:r>
                  <a:rPr lang="en-US" dirty="0"/>
                  <a:t>Q-learning uses </a:t>
                </a:r>
                <a:r>
                  <a:rPr lang="en-US" dirty="0">
                    <a:solidFill>
                      <a:srgbClr val="FF0000"/>
                    </a:solidFill>
                  </a:rPr>
                  <a:t>best action</a:t>
                </a:r>
                <a:r>
                  <a:rPr lang="en-US" dirty="0"/>
                  <a:t> (ignores actual action taken)</a:t>
                </a:r>
              </a:p>
              <a:p>
                <a:pPr lvl="2"/>
                <a:r>
                  <a:rPr lang="en-US" dirty="0"/>
                  <a:t>More flexible</a:t>
                </a:r>
              </a:p>
              <a:p>
                <a:pPr lvl="1"/>
                <a:r>
                  <a:rPr lang="en-US" dirty="0"/>
                  <a:t>SARSA uses </a:t>
                </a:r>
                <a:r>
                  <a:rPr lang="en-US" dirty="0">
                    <a:solidFill>
                      <a:srgbClr val="FF0000"/>
                    </a:solidFill>
                  </a:rPr>
                  <a:t>actual action </a:t>
                </a:r>
                <a:r>
                  <a:rPr lang="en-US" dirty="0"/>
                  <a:t>taken (ignores best action unless chosen)</a:t>
                </a:r>
              </a:p>
              <a:p>
                <a:pPr lvl="2"/>
                <a:r>
                  <a:rPr lang="en-US" dirty="0"/>
                  <a:t>Better if policy depends (even in part) on  (an)other agent(s)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7621"/>
              </a:xfrm>
              <a:blipFill>
                <a:blip r:embed="rId2"/>
                <a:stretch>
                  <a:fillRect l="-928" t="-3067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8338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 far, functions have been dictionaries (big lookup tables):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big dictionary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big dictionary</a:t>
                </a:r>
              </a:p>
              <a:p>
                <a:endParaRPr lang="en-US" dirty="0"/>
              </a:p>
              <a:p>
                <a:r>
                  <a:rPr lang="en-US" dirty="0"/>
                  <a:t>Doesn’t scale</a:t>
                </a:r>
              </a:p>
              <a:p>
                <a:pPr lvl="1"/>
                <a:r>
                  <a:rPr lang="en-US" dirty="0"/>
                  <a:t>Need an approach which uses less memory</a:t>
                </a:r>
              </a:p>
              <a:p>
                <a:endParaRPr lang="en-US" dirty="0"/>
              </a:p>
              <a:p>
                <a:r>
                  <a:rPr lang="en-US" dirty="0"/>
                  <a:t>Function </a:t>
                </a:r>
                <a:r>
                  <a:rPr lang="en-US" dirty="0">
                    <a:solidFill>
                      <a:srgbClr val="FF0000"/>
                    </a:solidFill>
                  </a:rPr>
                  <a:t>approximation</a:t>
                </a:r>
              </a:p>
              <a:p>
                <a:pPr lvl="1"/>
                <a:r>
                  <a:rPr lang="en-US" dirty="0"/>
                  <a:t>Represent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an approximate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pPr lvl="2"/>
                <a:r>
                  <a:rPr lang="en-US" dirty="0" smtClean="0"/>
                  <a:t>If we had ground truth we could do supervised learning here!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83389"/>
              </a:xfrm>
              <a:blipFill>
                <a:blip r:embed="rId2"/>
                <a:stretch>
                  <a:fillRect l="-1043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7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Compress entire table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Might not be able to do exactly, but “good enough”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Share knowledge between inputs through parameters</a:t>
                </a:r>
              </a:p>
              <a:p>
                <a:pPr lvl="2"/>
                <a:r>
                  <a:rPr lang="en-US" dirty="0"/>
                  <a:t>Generalization?</a:t>
                </a:r>
              </a:p>
              <a:p>
                <a:pPr lvl="2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controls size of hypothesis space</a:t>
                </a:r>
              </a:p>
              <a:p>
                <a:pPr lvl="1"/>
                <a:r>
                  <a:rPr lang="en-US" dirty="0"/>
                  <a:t>Want “true” function to be a candidate</a:t>
                </a:r>
              </a:p>
              <a:p>
                <a:pPr lvl="1"/>
                <a:r>
                  <a:rPr lang="en-US" dirty="0"/>
                  <a:t>Tradeoff: size of hypothesis space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vs. learning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1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Q-Agent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Agent updates Q-function after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with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Agent uses exploratory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sometimes ignore policy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89" y="3357169"/>
            <a:ext cx="6535062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4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4458-544E-8108-F6E1-13E1E64F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DEA0A-BD62-FA9D-22C9-A67CAE02A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Core idea:</a:t>
                </a:r>
              </a:p>
              <a:p>
                <a:pPr lvl="1"/>
                <a:r>
                  <a:rPr lang="en-US" dirty="0"/>
                  <a:t>Modify the policy until performance stops improving</a:t>
                </a:r>
              </a:p>
              <a:p>
                <a:endParaRPr lang="en-US" dirty="0"/>
              </a:p>
              <a:p>
                <a:r>
                  <a:rPr lang="en-US" dirty="0"/>
                  <a:t>What kind of policies?</a:t>
                </a:r>
              </a:p>
              <a:p>
                <a:pPr lvl="1"/>
                <a:r>
                  <a:rPr lang="en-US" dirty="0"/>
                  <a:t>Parameterized:</a:t>
                </a:r>
              </a:p>
              <a:p>
                <a:pPr lvl="2"/>
                <a:r>
                  <a:rPr lang="en-US" dirty="0"/>
                  <a:t>Only useful if policy uses (significantly) less memory than the # of states</a:t>
                </a:r>
              </a:p>
              <a:p>
                <a:endParaRPr lang="en-US" dirty="0"/>
              </a:p>
              <a:p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DEA0A-BD62-FA9D-22C9-A67CAE02A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78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E4BA-2CA7-517A-6BFD-F75ABDC3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Markovian Assumption &amp; Utilities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96A15-E8E6-1D87-2BF8-3A8F02D53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Transition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probability does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depend on history, only on current state and action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Utility function?</a:t>
                </a:r>
              </a:p>
              <a:p>
                <a:pPr lvl="1"/>
                <a:r>
                  <a:rPr lang="en-US" dirty="0"/>
                  <a:t>No longer dependent on a </a:t>
                </a:r>
                <a:r>
                  <a:rPr lang="en-US" dirty="0">
                    <a:solidFill>
                      <a:srgbClr val="FF0000"/>
                    </a:solidFill>
                  </a:rPr>
                  <a:t>single</a:t>
                </a:r>
                <a:r>
                  <a:rPr lang="en-US" dirty="0"/>
                  <a:t> state</a:t>
                </a:r>
              </a:p>
              <a:p>
                <a:pPr lvl="1"/>
                <a:r>
                  <a:rPr lang="en-US" dirty="0"/>
                  <a:t>Depends on sequence of states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Define a reward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Must be bounded (can either be + or -)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96A15-E8E6-1D87-2BF8-3A8F02D53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2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5810-0EA8-2E5B-7D7C-2F046858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4428AB-3E15-6292-608D-08A63337B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policy relies solely on Q-functions:</a:t>
                </a:r>
              </a:p>
              <a:p>
                <a:pPr lvl="1"/>
                <a:r>
                  <a:rPr lang="en-US" dirty="0"/>
                  <a:t>Policy Search </a:t>
                </a:r>
                <a:r>
                  <a:rPr lang="en-US" dirty="0">
                    <a:sym typeface="Wingdings" panose="05000000000000000000" pitchFamily="2" charset="2"/>
                  </a:rPr>
                  <a:t> learn Q functions</a:t>
                </a: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Different than Q-learning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Q-learning  goal is to learn Q-function that is “close enough”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policy search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goal is to find Q-functions that are “good enough”</a:t>
                </a:r>
              </a:p>
              <a:p>
                <a:pPr lvl="2"/>
                <a:r>
                  <a:rPr lang="en-US" dirty="0"/>
                  <a:t>These goals might not produce the same thing!</a:t>
                </a:r>
              </a:p>
              <a:p>
                <a:endParaRPr lang="en-US" dirty="0"/>
              </a:p>
              <a:p>
                <a:r>
                  <a:rPr lang="en-US" dirty="0"/>
                  <a:t>Problem:</a:t>
                </a:r>
              </a:p>
              <a:p>
                <a:pPr lvl="1"/>
                <a:r>
                  <a:rPr lang="en-US" dirty="0"/>
                  <a:t>Policy is discontinuous (i.e. not a smooth function)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4428AB-3E15-6292-608D-08A63337B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44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BD9C-EC26-E002-ECC0-BCFD14BA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45069-6FCF-5AFC-936C-FCEAC962D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0485"/>
              </a:xfrm>
            </p:spPr>
            <p:txBody>
              <a:bodyPr/>
              <a:lstStyle/>
              <a:p>
                <a:r>
                  <a:rPr lang="en-US" dirty="0"/>
                  <a:t>Why is discontinuity a problem?</a:t>
                </a:r>
              </a:p>
              <a:p>
                <a:pPr lvl="1"/>
                <a:r>
                  <a:rPr lang="en-US" dirty="0"/>
                  <a:t>Some small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can cause drastic changes is policy</a:t>
                </a:r>
              </a:p>
              <a:p>
                <a:pPr lvl="1"/>
                <a:r>
                  <a:rPr lang="en-US" dirty="0"/>
                  <a:t>Bad for gradients!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Idea: combine discontinuous estimates into a continuous Prob: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called the </a:t>
                </a:r>
                <a:r>
                  <a:rPr lang="en-US" dirty="0" err="1"/>
                  <a:t>softmax</a:t>
                </a:r>
                <a:r>
                  <a:rPr lang="en-US" dirty="0"/>
                  <a:t> function</a:t>
                </a:r>
              </a:p>
              <a:p>
                <a:pPr lvl="1"/>
                <a:r>
                  <a:rPr lang="en-US" dirty="0"/>
                  <a:t>A form of normalizing a vector </a:t>
                </a:r>
                <a:r>
                  <a:rPr lang="en-US" dirty="0">
                    <a:sym typeface="Wingdings" panose="05000000000000000000" pitchFamily="2" charset="2"/>
                  </a:rPr>
                  <a:t> produces probabilities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45069-6FCF-5AFC-936C-FCEAC962D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0485"/>
              </a:xfrm>
              <a:blipFill>
                <a:blip r:embed="rId2"/>
                <a:stretch>
                  <a:fillRect l="-1043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32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4FC9-B38F-5D0C-D49B-501AFF65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E088F-6033-3DDC-49F9-B3EC06AA2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Why </a:t>
                </a:r>
                <a:r>
                  <a:rPr lang="en-US" dirty="0" err="1"/>
                  <a:t>softmax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Almost deterministic when one action is vastly better than others</a:t>
                </a:r>
              </a:p>
              <a:p>
                <a:pPr lvl="1"/>
                <a:r>
                  <a:rPr lang="en-US" dirty="0"/>
                  <a:t>Differentiable!</a:t>
                </a:r>
              </a:p>
              <a:p>
                <a:endParaRPr lang="en-US" dirty="0"/>
              </a:p>
              <a:p>
                <a:r>
                  <a:rPr lang="en-US" dirty="0"/>
                  <a:t>One other nice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E088F-6033-3DDC-49F9-B3EC06AA2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8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E7BE-29B6-6DB3-B968-98E8C826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A5402-AFF7-504A-E2FB-10618BEC4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is this important?</a:t>
                </a:r>
              </a:p>
              <a:p>
                <a:pPr lvl="1"/>
                <a:r>
                  <a:rPr lang="en-US" dirty="0"/>
                  <a:t>Remember, we want policy to optimize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How can we represent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𝔼?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Looks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kinda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similar!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A5402-AFF7-504A-E2FB-10618BEC4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1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34E1-EC96-BDB3-5B2F-8EE3D112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24B51-1D6F-B206-2C93-D6F1E95F5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7719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We need to differentiate: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24B51-1D6F-B206-2C93-D6F1E95F5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77196"/>
              </a:xfrm>
              <a:blipFill>
                <a:blip r:embed="rId2"/>
                <a:stretch>
                  <a:fillRect l="-522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791A-1F7B-C4A0-C750-5B794233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EF9E3-029C-5FCB-7718-2B80EAAE8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Woah!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Our gradient = gradient of policy scaled by how good the choices were</a:t>
                </a:r>
              </a:p>
              <a:p>
                <a:r>
                  <a:rPr lang="en-US" dirty="0"/>
                  <a:t>Can take sample average to approximate expectation!</a:t>
                </a:r>
              </a:p>
              <a:p>
                <a:r>
                  <a:rPr lang="en-US" dirty="0"/>
                  <a:t>Turns out there is a little more we can do here!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value of trajectory from that point 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EF9E3-029C-5FCB-7718-2B80EAAE8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28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91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2FFA-639B-FD69-BE50-28B635AD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 with REINFORCE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B088-BFAC-9AC3-8BC6-24B153FF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search into a Monte-Carlo procedure</a:t>
            </a:r>
          </a:p>
          <a:p>
            <a:pPr lvl="1"/>
            <a:r>
              <a:rPr lang="en-US" dirty="0"/>
              <a:t>Samples one trajectory (i.e. plays one game)</a:t>
            </a:r>
          </a:p>
          <a:p>
            <a:pPr lvl="1"/>
            <a:r>
              <a:rPr lang="en-US" dirty="0"/>
              <a:t>Records trajectory</a:t>
            </a:r>
          </a:p>
          <a:p>
            <a:pPr lvl="1"/>
            <a:endParaRPr lang="en-US" dirty="0"/>
          </a:p>
          <a:p>
            <a:r>
              <a:rPr lang="en-US" dirty="0"/>
              <a:t>Updates policy w policy gradient (offline i.e. in between games)</a:t>
            </a:r>
          </a:p>
          <a:p>
            <a:endParaRPr lang="en-US" dirty="0"/>
          </a:p>
          <a:p>
            <a:r>
              <a:rPr lang="en-US" dirty="0"/>
              <a:t>Repeat!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734ED-B05E-6D86-F03F-DE731D70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905" y="4001294"/>
            <a:ext cx="648743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0154-D963-0E5F-758A-624DB872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C35F3-A0D0-E6E5-CA0A-F1D2401F1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Policy Gradient: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was its own function-</a:t>
                </a:r>
                <a:r>
                  <a:rPr lang="en-US" dirty="0" err="1"/>
                  <a:t>approx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(could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Already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C35F3-A0D0-E6E5-CA0A-F1D2401F1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0E97-2323-F1EC-6AFB-5DF17FDA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080B1-02A3-2592-2CF7-9986F72FD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0485"/>
              </a:xfrm>
            </p:spPr>
            <p:txBody>
              <a:bodyPr/>
              <a:lstStyle/>
              <a:p>
                <a:r>
                  <a:rPr lang="en-US" dirty="0"/>
                  <a:t>The “critic” = a function approximation for the “value” function</a:t>
                </a:r>
              </a:p>
              <a:p>
                <a:pPr lvl="1"/>
                <a:r>
                  <a:rPr lang="en-US" dirty="0"/>
                  <a:t>Could be Q-value, utility value</a:t>
                </a:r>
              </a:p>
              <a:p>
                <a:r>
                  <a:rPr lang="en-US" dirty="0"/>
                  <a:t>The “actor” = a function approximation for the policy</a:t>
                </a:r>
              </a:p>
              <a:p>
                <a:endParaRPr lang="en-US" dirty="0"/>
              </a:p>
              <a:p>
                <a:r>
                  <a:rPr lang="en-US" dirty="0"/>
                  <a:t>Critic still obeys bellman equation, can use TD learning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Actor gradients we just derived!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080B1-02A3-2592-2CF7-9986F72FD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0485"/>
              </a:xfrm>
              <a:blipFill>
                <a:blip r:embed="rId2"/>
                <a:stretch>
                  <a:fillRect l="-1043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C630-3DDD-81FE-1485-EE1711BF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 Function (A2C)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35940-BD94-9C30-D60B-C89A6039D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771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happened to using the Bellman equation?</a:t>
                </a:r>
              </a:p>
              <a:p>
                <a:r>
                  <a:rPr lang="en-US" dirty="0"/>
                  <a:t>We can include 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just estimates the “value” of the current choice</a:t>
                </a:r>
              </a:p>
              <a:p>
                <a:pPr lvl="1"/>
                <a:r>
                  <a:rPr lang="en-US" dirty="0"/>
                  <a:t>But we know choices are related!</a:t>
                </a:r>
              </a:p>
              <a:p>
                <a:pPr lvl="2"/>
                <a:r>
                  <a:rPr lang="en-US" dirty="0"/>
                  <a:t>How good is a choice?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This is called the advantage function</a:t>
                </a:r>
              </a:p>
              <a:p>
                <a:pPr lvl="2"/>
                <a:r>
                  <a:rPr lang="en-US" dirty="0"/>
                  <a:t>Do we need two function-approximations, one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and one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only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35940-BD94-9C30-D60B-C89A6039D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77196"/>
              </a:xfrm>
              <a:blipFill>
                <a:blip r:embed="rId2"/>
                <a:stretch>
                  <a:fillRect l="-1043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4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D9DE-F8BF-40E3-6D18-EDD23891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from Rewards?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0546-EE6A-E41A-50B8-24162BEA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of doing this</a:t>
            </a:r>
          </a:p>
          <a:p>
            <a:endParaRPr lang="en-US" dirty="0"/>
          </a:p>
          <a:p>
            <a:r>
              <a:rPr lang="en-US" dirty="0"/>
              <a:t>For now, consider utility = sum of rewards along that trajectory</a:t>
            </a:r>
          </a:p>
          <a:p>
            <a:endParaRPr lang="en-US" dirty="0"/>
          </a:p>
          <a:p>
            <a:r>
              <a:rPr lang="en-US" dirty="0"/>
              <a:t>Utility of a 10-step trajectory (ending in +1 goal) = 0.6</a:t>
            </a:r>
          </a:p>
          <a:p>
            <a:pPr lvl="1"/>
            <a:r>
              <a:rPr lang="en-US" dirty="0"/>
              <a:t>Negative reward incentivizes agent to find solution early</a:t>
            </a:r>
          </a:p>
          <a:p>
            <a:pPr lvl="1"/>
            <a:r>
              <a:rPr lang="en-US" dirty="0"/>
              <a:t>(We design our agents to maximize utility)</a:t>
            </a:r>
          </a:p>
        </p:txBody>
      </p:sp>
    </p:spTree>
    <p:extLst>
      <p:ext uri="{BB962C8B-B14F-4D97-AF65-F5344CB8AC3E}">
        <p14:creationId xmlns:p14="http://schemas.microsoft.com/office/powerpoint/2010/main" val="6024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B14F-9516-0FE3-F3BD-CD62FBB5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Actor-Critic 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165F8-15EC-97C7-0FAD-C5FB331FB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Could also do this offline</a:t>
                </a:r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trajectories (i.e. play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games) and record trajectories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Build supervised learning datasets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training iterations:</a:t>
                </a:r>
              </a:p>
              <a:p>
                <a:pPr lvl="2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Repeat</a:t>
                </a:r>
              </a:p>
              <a:p>
                <a:endParaRPr lang="en-US" dirty="0"/>
              </a:p>
              <a:p>
                <a:r>
                  <a:rPr lang="en-US" dirty="0"/>
                  <a:t>Useful for scaling:</a:t>
                </a:r>
              </a:p>
              <a:p>
                <a:pPr lvl="1"/>
                <a:r>
                  <a:rPr lang="en-US" dirty="0"/>
                  <a:t>A3C (Async A2C) = play lots of games in parallel (in </a:t>
                </a:r>
                <a:r>
                  <a:rPr lang="en-US" dirty="0" smtClean="0"/>
                  <a:t>explore </a:t>
                </a:r>
                <a:r>
                  <a:rPr lang="en-US" dirty="0"/>
                  <a:t>step), update after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165F8-15EC-97C7-0FAD-C5FB331FB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 r="-58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Really Need Large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scale/difficulty of the problem</a:t>
            </a:r>
          </a:p>
          <a:p>
            <a:pPr lvl="1"/>
            <a:r>
              <a:rPr lang="en-US" dirty="0" smtClean="0"/>
              <a:t>Problem difficulty = how big is the policy we need to learn?</a:t>
            </a:r>
          </a:p>
          <a:p>
            <a:pPr lvl="1"/>
            <a:r>
              <a:rPr lang="en-US" dirty="0" smtClean="0"/>
              <a:t>Problem scale = how big is the world/set of unique states?</a:t>
            </a:r>
          </a:p>
          <a:p>
            <a:endParaRPr lang="en-US" dirty="0" smtClean="0"/>
          </a:p>
          <a:p>
            <a:r>
              <a:rPr lang="en-US" dirty="0" smtClean="0"/>
              <a:t>The trouble with learning from samples:</a:t>
            </a:r>
          </a:p>
          <a:p>
            <a:pPr lvl="1"/>
            <a:r>
              <a:rPr lang="en-US" dirty="0" smtClean="0"/>
              <a:t>You are bound to the quality of samples</a:t>
            </a:r>
          </a:p>
          <a:p>
            <a:pPr lvl="2"/>
            <a:r>
              <a:rPr lang="en-US" dirty="0" smtClean="0"/>
              <a:t>Why we needed exploration/exploitation</a:t>
            </a:r>
          </a:p>
          <a:p>
            <a:pPr lvl="2"/>
            <a:r>
              <a:rPr lang="en-US" dirty="0" smtClean="0"/>
              <a:t>How to measure “good” exploration?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we solve this problem directly (i.e. a “closed form solution”)?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1C09-BA71-CE84-ABDC-E8DC84C6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C0887-CF9C-33BD-B06E-6AEA6BE51C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59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General idea: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utilities to </a:t>
                </a:r>
                <a:r>
                  <a:rPr lang="en-US" dirty="0">
                    <a:solidFill>
                      <a:srgbClr val="FF0000"/>
                    </a:solidFill>
                  </a:rPr>
                  <a:t>select optimal action </a:t>
                </a:r>
                <a:r>
                  <a:rPr lang="en-US" dirty="0"/>
                  <a:t>in each state </a:t>
                </a:r>
              </a:p>
              <a:p>
                <a:endParaRPr lang="en-US" dirty="0"/>
              </a:p>
              <a:p>
                <a:r>
                  <a:rPr lang="en-US" dirty="0"/>
                  <a:t>Observation: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utility of a state is related to neighbor’s utility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Assuming optimal action is chosen: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Bellman Equation</a:t>
                </a:r>
              </a:p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for each state, we can select the optimal action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C0887-CF9C-33BD-B06E-6AEA6BE51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5997"/>
              </a:xfrm>
              <a:blipFill>
                <a:blip r:embed="rId2"/>
                <a:stretch>
                  <a:fillRect l="-928" t="-2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942703-16AC-2CFB-BBB7-97F3F05D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515" y="365125"/>
            <a:ext cx="2819748" cy="2220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05015A-D3AE-36B4-7673-2D9D6AAF8208}"/>
                  </a:ext>
                </a:extLst>
              </p:cNvPr>
              <p:cNvSpPr txBox="1"/>
              <p:nvPr/>
            </p:nvSpPr>
            <p:spPr>
              <a:xfrm>
                <a:off x="5079076" y="2746951"/>
                <a:ext cx="2874826" cy="459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=−0.04+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05015A-D3AE-36B4-7673-2D9D6AAF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76" y="2746951"/>
                <a:ext cx="2874826" cy="459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F050FC-95F9-F49A-2D46-7F7487059F9E}"/>
                  </a:ext>
                </a:extLst>
              </p:cNvPr>
              <p:cNvSpPr txBox="1"/>
              <p:nvPr/>
            </p:nvSpPr>
            <p:spPr>
              <a:xfrm>
                <a:off x="7675417" y="2764872"/>
                <a:ext cx="378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F050FC-95F9-F49A-2D46-7F7487059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7" y="2764872"/>
                <a:ext cx="37801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BA9019-F234-07AF-DF4D-EB6D629F03DB}"/>
                  </a:ext>
                </a:extLst>
              </p:cNvPr>
              <p:cNvSpPr txBox="1"/>
              <p:nvPr/>
            </p:nvSpPr>
            <p:spPr>
              <a:xfrm>
                <a:off x="7675416" y="3397988"/>
                <a:ext cx="378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BA9019-F234-07AF-DF4D-EB6D629F0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6" y="3397988"/>
                <a:ext cx="37801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5FDCE-411E-D7F7-5E55-74AC99BE606A}"/>
                  </a:ext>
                </a:extLst>
              </p:cNvPr>
              <p:cNvSpPr txBox="1"/>
              <p:nvPr/>
            </p:nvSpPr>
            <p:spPr>
              <a:xfrm>
                <a:off x="7675415" y="4008537"/>
                <a:ext cx="378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5FDCE-411E-D7F7-5E55-74AC99BE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5" y="4008537"/>
                <a:ext cx="37801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4B6DB8-774A-EA0A-9829-25DEF63A2478}"/>
                  </a:ext>
                </a:extLst>
              </p:cNvPr>
              <p:cNvSpPr txBox="1"/>
              <p:nvPr/>
            </p:nvSpPr>
            <p:spPr>
              <a:xfrm>
                <a:off x="7675415" y="4540406"/>
                <a:ext cx="373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4B6DB8-774A-EA0A-9829-25DEF63A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5" y="4540406"/>
                <a:ext cx="37320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E4970-5884-6F59-175E-BEF426C2DF33}"/>
                  </a:ext>
                </a:extLst>
              </p:cNvPr>
              <p:cNvSpPr txBox="1"/>
              <p:nvPr/>
            </p:nvSpPr>
            <p:spPr>
              <a:xfrm>
                <a:off x="11874285" y="4540406"/>
                <a:ext cx="317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E4970-5884-6F59-175E-BEF426C2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285" y="4540406"/>
                <a:ext cx="317715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Up 11">
            <a:extLst>
              <a:ext uri="{FF2B5EF4-FFF2-40B4-BE49-F238E27FC236}">
                <a16:creationId xmlns:a16="http://schemas.microsoft.com/office/drawing/2014/main" id="{4E6029F9-B379-0CDB-1D63-CD418CD366E0}"/>
              </a:ext>
            </a:extLst>
          </p:cNvPr>
          <p:cNvSpPr/>
          <p:nvPr/>
        </p:nvSpPr>
        <p:spPr>
          <a:xfrm>
            <a:off x="11435319" y="2683259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8D8F9DF-9BDC-F0A7-6CA2-FA36B94C3510}"/>
              </a:ext>
            </a:extLst>
          </p:cNvPr>
          <p:cNvSpPr/>
          <p:nvPr/>
        </p:nvSpPr>
        <p:spPr>
          <a:xfrm rot="16200000">
            <a:off x="11468570" y="3407941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ED8C50A-7352-66FB-3943-FA1C00D47190}"/>
              </a:ext>
            </a:extLst>
          </p:cNvPr>
          <p:cNvSpPr/>
          <p:nvPr/>
        </p:nvSpPr>
        <p:spPr>
          <a:xfrm rot="10800000">
            <a:off x="11468570" y="4004161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D01B55A-9ADE-074B-5837-D2772861595B}"/>
              </a:ext>
            </a:extLst>
          </p:cNvPr>
          <p:cNvSpPr/>
          <p:nvPr/>
        </p:nvSpPr>
        <p:spPr>
          <a:xfrm rot="5400000">
            <a:off x="11539269" y="4540406"/>
            <a:ext cx="290945" cy="36933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A2F6CDA-A0CF-AB71-1B80-936DFF75F865}"/>
              </a:ext>
            </a:extLst>
          </p:cNvPr>
          <p:cNvSpPr/>
          <p:nvPr/>
        </p:nvSpPr>
        <p:spPr>
          <a:xfrm>
            <a:off x="8496561" y="2523654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03C00255-1E0B-8BAE-7714-888830C25595}"/>
              </a:ext>
            </a:extLst>
          </p:cNvPr>
          <p:cNvSpPr/>
          <p:nvPr/>
        </p:nvSpPr>
        <p:spPr>
          <a:xfrm rot="5400000">
            <a:off x="9561797" y="2607937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A7D8A19-17D1-3B8D-4700-600B4368A1EA}"/>
              </a:ext>
            </a:extLst>
          </p:cNvPr>
          <p:cNvSpPr/>
          <p:nvPr/>
        </p:nvSpPr>
        <p:spPr>
          <a:xfrm rot="16200000">
            <a:off x="10753287" y="2611060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640C600E-C13A-0A67-D88E-5DCEB274806C}"/>
              </a:ext>
            </a:extLst>
          </p:cNvPr>
          <p:cNvSpPr/>
          <p:nvPr/>
        </p:nvSpPr>
        <p:spPr>
          <a:xfrm rot="16200000">
            <a:off x="8471914" y="3221390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C1E1D57C-E963-46AC-8D0E-ABC930998DD2}"/>
              </a:ext>
            </a:extLst>
          </p:cNvPr>
          <p:cNvSpPr/>
          <p:nvPr/>
        </p:nvSpPr>
        <p:spPr>
          <a:xfrm rot="10800000">
            <a:off x="9586444" y="3235451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AFAC381-10DD-6B5F-96AB-80026193C0A3}"/>
              </a:ext>
            </a:extLst>
          </p:cNvPr>
          <p:cNvSpPr/>
          <p:nvPr/>
        </p:nvSpPr>
        <p:spPr>
          <a:xfrm>
            <a:off x="10753287" y="3238722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89164A3-A2BD-E3FF-B769-2293DE264707}"/>
              </a:ext>
            </a:extLst>
          </p:cNvPr>
          <p:cNvSpPr/>
          <p:nvPr/>
        </p:nvSpPr>
        <p:spPr>
          <a:xfrm rot="10800000">
            <a:off x="8496561" y="3811140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8E61E18D-A2C3-4E74-17F7-F8E1D9C94B9D}"/>
              </a:ext>
            </a:extLst>
          </p:cNvPr>
          <p:cNvSpPr/>
          <p:nvPr/>
        </p:nvSpPr>
        <p:spPr>
          <a:xfrm rot="16200000">
            <a:off x="9586443" y="3842535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2043BA3-8BC7-BCFC-9E33-354FE9C9576A}"/>
              </a:ext>
            </a:extLst>
          </p:cNvPr>
          <p:cNvSpPr/>
          <p:nvPr/>
        </p:nvSpPr>
        <p:spPr>
          <a:xfrm rot="5400000">
            <a:off x="10753287" y="3865842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BC7F0F9-5307-9C1B-6331-398244DA3E9A}"/>
              </a:ext>
            </a:extLst>
          </p:cNvPr>
          <p:cNvSpPr/>
          <p:nvPr/>
        </p:nvSpPr>
        <p:spPr>
          <a:xfrm rot="5400000">
            <a:off x="8521208" y="4396676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5FFD2D0E-5D64-B774-1293-7E2A5DD8F400}"/>
              </a:ext>
            </a:extLst>
          </p:cNvPr>
          <p:cNvSpPr/>
          <p:nvPr/>
        </p:nvSpPr>
        <p:spPr>
          <a:xfrm>
            <a:off x="9586444" y="4372029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757223DD-162B-3FE2-5F96-8CBDB4E0CA6E}"/>
              </a:ext>
            </a:extLst>
          </p:cNvPr>
          <p:cNvSpPr/>
          <p:nvPr/>
        </p:nvSpPr>
        <p:spPr>
          <a:xfrm rot="10800000">
            <a:off x="10753741" y="4390311"/>
            <a:ext cx="182963" cy="232257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62CBBD-60F3-77B0-8159-9C6566C0CF3C}"/>
              </a:ext>
            </a:extLst>
          </p:cNvPr>
          <p:cNvGrpSpPr/>
          <p:nvPr/>
        </p:nvGrpSpPr>
        <p:grpSpPr>
          <a:xfrm>
            <a:off x="5726233" y="3052591"/>
            <a:ext cx="1834413" cy="693337"/>
            <a:chOff x="5726233" y="3052591"/>
            <a:chExt cx="1834413" cy="6933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4BE252-638D-76F6-BB83-A029E47703B0}"/>
                </a:ext>
              </a:extLst>
            </p:cNvPr>
            <p:cNvSpPr txBox="1"/>
            <p:nvPr/>
          </p:nvSpPr>
          <p:spPr>
            <a:xfrm>
              <a:off x="5726233" y="3376596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Reward for acting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F212DA-880D-620A-B47B-DB4C4AA2D9C5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6583680" y="3052591"/>
              <a:ext cx="59760" cy="32400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4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DFA2-6FF6-7D4D-84CD-DD8D93C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5F497-DF39-8DD5-BC7D-10443C244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How to get these utilities?</a:t>
                </a:r>
              </a:p>
              <a:p>
                <a:pPr lvl="1"/>
                <a:r>
                  <a:rPr lang="en-US" dirty="0"/>
                  <a:t>Each state gets its own bellman equation (for that state)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collectively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pPr lvl="1"/>
                <a:r>
                  <a:rPr lang="en-US" dirty="0"/>
                  <a:t>Can we solve?</a:t>
                </a:r>
              </a:p>
              <a:p>
                <a:endParaRPr lang="en-US" dirty="0"/>
              </a:p>
              <a:p>
                <a:r>
                  <a:rPr lang="en-US" dirty="0"/>
                  <a:t>Problem: Bellman is nonlinear: cannot represent with linear algebra</a:t>
                </a:r>
              </a:p>
              <a:p>
                <a:pPr lvl="1"/>
                <a:r>
                  <a:rPr lang="en-US" dirty="0"/>
                  <a:t>Good news: can solve </a:t>
                </a:r>
                <a:r>
                  <a:rPr lang="en-US" dirty="0">
                    <a:solidFill>
                      <a:srgbClr val="FF0000"/>
                    </a:solidFill>
                  </a:rPr>
                  <a:t>iteratively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Initially</a:t>
                </a:r>
                <a:r>
                  <a:rPr lang="en-US" dirty="0"/>
                  <a:t> set each (nonterminal) state’s utility to </a:t>
                </a:r>
                <a:r>
                  <a:rPr lang="en-US" dirty="0">
                    <a:solidFill>
                      <a:srgbClr val="FF0000"/>
                    </a:solidFill>
                  </a:rPr>
                  <a:t>zero</a:t>
                </a:r>
              </a:p>
              <a:p>
                <a:pPr lvl="1"/>
                <a:r>
                  <a:rPr lang="en-US" dirty="0"/>
                  <a:t>Apply update (</a:t>
                </a:r>
                <a:r>
                  <a:rPr lang="en-US" dirty="0">
                    <a:solidFill>
                      <a:srgbClr val="FF0000"/>
                    </a:solidFill>
                  </a:rPr>
                  <a:t>simultaneously to every state</a:t>
                </a:r>
                <a:r>
                  <a:rPr lang="en-US" dirty="0"/>
                  <a:t>) until convergence!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5F497-DF39-8DD5-BC7D-10443C244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296C00-1073-5D10-50BA-B5A563A0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29" y="6061125"/>
            <a:ext cx="4986231" cy="69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2600E98-F559-4F07-1249-9D112B98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13" y="6019378"/>
            <a:ext cx="3105583" cy="466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8C1843-ACED-5B7D-197C-F3CA114F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9" y="5644789"/>
            <a:ext cx="7573432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514FF-111A-3EAA-A8F7-B4AA344EC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3" y="3081540"/>
            <a:ext cx="10593278" cy="1028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99F3E-DC92-BB68-DC26-6E6F2F09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Iteration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0C6B6-B9CB-20FC-271A-464500BEE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23" y="1738327"/>
            <a:ext cx="8164064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145E8-C65C-0F36-6238-5F8BD1D91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23" y="2138433"/>
            <a:ext cx="10526594" cy="105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2B434-6658-39EC-E449-9C0ED2874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13" y="3898515"/>
            <a:ext cx="1305107" cy="400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5E85D-A2E6-3C16-EAFA-6B555C1B9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723" y="4269714"/>
            <a:ext cx="2886478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81F9AD-B379-153F-2EAB-E9EEF6BBA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047" y="4617753"/>
            <a:ext cx="3743847" cy="390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A52D6-D801-3BBD-3D6F-D64A12055D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723" y="4965792"/>
            <a:ext cx="7621064" cy="781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C46DF7-940D-D08D-8817-8F176369D1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268" y="6425948"/>
            <a:ext cx="1400370" cy="390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3C3E23-D31D-02DD-BDDC-7DA140B8ABE5}"/>
              </a:ext>
            </a:extLst>
          </p:cNvPr>
          <p:cNvSpPr txBox="1"/>
          <p:nvPr/>
        </p:nvSpPr>
        <p:spPr>
          <a:xfrm>
            <a:off x="8188787" y="5053491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the Bellman Equation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EBC7B-42D7-02FA-0EE9-03193774C64A}"/>
              </a:ext>
            </a:extLst>
          </p:cNvPr>
          <p:cNvSpPr txBox="1"/>
          <p:nvPr/>
        </p:nvSpPr>
        <p:spPr>
          <a:xfrm>
            <a:off x="8188787" y="5724349"/>
            <a:ext cx="298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Calculate Error between steps</a:t>
            </a:r>
          </a:p>
        </p:txBody>
      </p:sp>
    </p:spTree>
    <p:extLst>
      <p:ext uri="{BB962C8B-B14F-4D97-AF65-F5344CB8AC3E}">
        <p14:creationId xmlns:p14="http://schemas.microsoft.com/office/powerpoint/2010/main" val="30899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39605-5BE8-EB26-B43B-336EA802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35" y="120684"/>
            <a:ext cx="3815431" cy="1701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EFA2D-3E76-6C04-F655-5985C8A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3986-9FAC-510B-C939-30E62254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iteration </a:t>
            </a:r>
            <a:r>
              <a:rPr lang="en-US" dirty="0">
                <a:solidFill>
                  <a:srgbClr val="FF0000"/>
                </a:solidFill>
              </a:rPr>
              <a:t>propagates information </a:t>
            </a:r>
            <a:r>
              <a:rPr lang="en-US" dirty="0"/>
              <a:t>from terminal states to nonterminal states using the bellman equation</a:t>
            </a:r>
          </a:p>
          <a:p>
            <a:r>
              <a:rPr lang="en-US" dirty="0"/>
              <a:t>Since rewards don’t change over time in this world, this algorithm converges!</a:t>
            </a:r>
          </a:p>
          <a:p>
            <a:r>
              <a:rPr lang="en-US" dirty="0"/>
              <a:t>Extra bonus: upon convergence, utilities are unique solutions!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Guaranteed to be optimal policy </a:t>
            </a:r>
            <a:r>
              <a:rPr lang="en-US" dirty="0"/>
              <a:t>(stationary for infinite horizons)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86939-1C1C-785D-0B7A-9F34C2F5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43" y="4767942"/>
            <a:ext cx="2558483" cy="1895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22271-8B62-3311-071C-B2F5A1BB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4571000"/>
            <a:ext cx="2248407" cy="174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DB8B3-411E-5D5F-3B3F-1995285CAD08}"/>
                  </a:ext>
                </a:extLst>
              </p:cNvPr>
              <p:cNvSpPr txBox="1"/>
              <p:nvPr/>
            </p:nvSpPr>
            <p:spPr>
              <a:xfrm>
                <a:off x="9623768" y="5346436"/>
                <a:ext cx="131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DB8B3-411E-5D5F-3B3F-1995285C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68" y="5346436"/>
                <a:ext cx="13111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D709940-C2D8-1658-A2C2-F81281B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Value Iteration Converge?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58944-51A7-5721-3931-341C9B256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6624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bellman equation is a </a:t>
                </a:r>
                <a:r>
                  <a:rPr lang="en-US" dirty="0">
                    <a:solidFill>
                      <a:srgbClr val="FF0000"/>
                    </a:solidFill>
                  </a:rPr>
                  <a:t>contraction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contraction function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(0≤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“The outputs of applying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“close” (at least by a constant factor) to the original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Contractions have one “</a:t>
                </a:r>
                <a:r>
                  <a:rPr lang="en-US" dirty="0">
                    <a:solidFill>
                      <a:srgbClr val="FF0000"/>
                    </a:solidFill>
                  </a:rPr>
                  <a:t>fixed point</a:t>
                </a:r>
                <a:r>
                  <a:rPr lang="en-US" dirty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where the contraction has no effect: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(i.e. all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get closer to fixed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For bellman (in vector form):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58944-51A7-5721-3931-341C9B256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6624" cy="5032375"/>
              </a:xfrm>
              <a:blipFill>
                <a:blip r:embed="rId3"/>
                <a:stretch>
                  <a:fillRect l="-956" t="-1937" r="-394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77ED7F-CC4E-8D64-71AB-2D4299ED9921}"/>
                  </a:ext>
                </a:extLst>
              </p:cNvPr>
              <p:cNvSpPr txBox="1"/>
              <p:nvPr/>
            </p:nvSpPr>
            <p:spPr>
              <a:xfrm>
                <a:off x="5396417" y="5664438"/>
                <a:ext cx="6922103" cy="1228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800" dirty="0"/>
                  <a:t> norm:</a:t>
                </a:r>
              </a:p>
              <a:p>
                <a:r>
                  <a:rPr lang="en-US" sz="2800" dirty="0"/>
                  <a:t>	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77ED7F-CC4E-8D64-71AB-2D4299ED9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17" y="5664438"/>
                <a:ext cx="6922103" cy="1228606"/>
              </a:xfrm>
              <a:prstGeom prst="rect">
                <a:avLst/>
              </a:prstGeom>
              <a:blipFill>
                <a:blip r:embed="rId4"/>
                <a:stretch>
                  <a:fillRect l="-1761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D9EEDC-2774-4EC2-632C-67903F2186C0}"/>
                  </a:ext>
                </a:extLst>
              </p:cNvPr>
              <p:cNvSpPr txBox="1"/>
              <p:nvPr/>
            </p:nvSpPr>
            <p:spPr>
              <a:xfrm>
                <a:off x="3053920" y="0"/>
                <a:ext cx="2395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division (by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D9EEDC-2774-4EC2-632C-67903F218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20" y="0"/>
                <a:ext cx="2395592" cy="369332"/>
              </a:xfrm>
              <a:prstGeom prst="rect">
                <a:avLst/>
              </a:prstGeom>
              <a:blipFill>
                <a:blip r:embed="rId5"/>
                <a:stretch>
                  <a:fillRect l="-2290" t="-8197" r="-1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65902F-1208-E800-F50B-712D6D4C95F0}"/>
                  </a:ext>
                </a:extLst>
              </p:cNvPr>
              <p:cNvSpPr txBox="1"/>
              <p:nvPr/>
            </p:nvSpPr>
            <p:spPr>
              <a:xfrm>
                <a:off x="5663381" y="121990"/>
                <a:ext cx="189648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65902F-1208-E800-F50B-712D6D4C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81" y="121990"/>
                <a:ext cx="1896480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ED96AD-F7BB-D29B-6609-613AA44EED84}"/>
                  </a:ext>
                </a:extLst>
              </p:cNvPr>
              <p:cNvSpPr txBox="1"/>
              <p:nvPr/>
            </p:nvSpPr>
            <p:spPr>
              <a:xfrm>
                <a:off x="11601571" y="4157145"/>
                <a:ext cx="945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ED96AD-F7BB-D29B-6609-613AA44E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571" y="4157145"/>
                <a:ext cx="9453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CD7B5E-86C0-CF7B-1E42-3128F0DDEED4}"/>
                  </a:ext>
                </a:extLst>
              </p:cNvPr>
              <p:cNvSpPr txBox="1"/>
              <p:nvPr/>
            </p:nvSpPr>
            <p:spPr>
              <a:xfrm>
                <a:off x="7956754" y="4157145"/>
                <a:ext cx="939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CD7B5E-86C0-CF7B-1E42-3128F0DD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754" y="4157145"/>
                <a:ext cx="939472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C5AC6-C11C-8615-5B95-23D06A23B7C8}"/>
                  </a:ext>
                </a:extLst>
              </p:cNvPr>
              <p:cNvSpPr txBox="1"/>
              <p:nvPr/>
            </p:nvSpPr>
            <p:spPr>
              <a:xfrm>
                <a:off x="8594292" y="4671807"/>
                <a:ext cx="7529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C5AC6-C11C-8615-5B95-23D06A23B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92" y="4671807"/>
                <a:ext cx="75290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5F1C7C-AD2B-F460-E90E-7C46963B1908}"/>
                  </a:ext>
                </a:extLst>
              </p:cNvPr>
              <p:cNvSpPr txBox="1"/>
              <p:nvPr/>
            </p:nvSpPr>
            <p:spPr>
              <a:xfrm>
                <a:off x="11169688" y="4671807"/>
                <a:ext cx="7529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5F1C7C-AD2B-F460-E90E-7C46963B1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688" y="4671807"/>
                <a:ext cx="75290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CB9172-B7C3-662D-CF0B-53F029435075}"/>
                  </a:ext>
                </a:extLst>
              </p:cNvPr>
              <p:cNvSpPr txBox="1"/>
              <p:nvPr/>
            </p:nvSpPr>
            <p:spPr>
              <a:xfrm>
                <a:off x="9017082" y="5238442"/>
                <a:ext cx="75290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CB9172-B7C3-662D-CF0B-53F02943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82" y="5238442"/>
                <a:ext cx="752906" cy="404983"/>
              </a:xfrm>
              <a:prstGeom prst="rect">
                <a:avLst/>
              </a:prstGeom>
              <a:blipFill>
                <a:blip r:embed="rId11"/>
                <a:stretch>
                  <a:fillRect l="-2419" r="-15323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0FCC23-5725-EC5B-FC0D-918DD38D9F76}"/>
                  </a:ext>
                </a:extLst>
              </p:cNvPr>
              <p:cNvSpPr txBox="1"/>
              <p:nvPr/>
            </p:nvSpPr>
            <p:spPr>
              <a:xfrm>
                <a:off x="10594494" y="5238443"/>
                <a:ext cx="75290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0FCC23-5725-EC5B-FC0D-918DD38D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494" y="5238443"/>
                <a:ext cx="752906" cy="404983"/>
              </a:xfrm>
              <a:prstGeom prst="rect">
                <a:avLst/>
              </a:prstGeom>
              <a:blipFill>
                <a:blip r:embed="rId12"/>
                <a:stretch>
                  <a:fillRect l="-2439" r="-15447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6AD5E3-16E8-4F3D-A705-F0A9536FA3FD}"/>
                  </a:ext>
                </a:extLst>
              </p:cNvPr>
              <p:cNvSpPr txBox="1"/>
              <p:nvPr/>
            </p:nvSpPr>
            <p:spPr>
              <a:xfrm>
                <a:off x="9915832" y="5803226"/>
                <a:ext cx="6887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6AD5E3-16E8-4F3D-A705-F0A9536F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832" y="5803226"/>
                <a:ext cx="6887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19D856-C3C2-F049-4DBB-65D81574A4BE}"/>
              </a:ext>
            </a:extLst>
          </p:cNvPr>
          <p:cNvCxnSpPr>
            <a:cxnSpLocks/>
          </p:cNvCxnSpPr>
          <p:nvPr/>
        </p:nvCxnSpPr>
        <p:spPr>
          <a:xfrm>
            <a:off x="8538399" y="4447672"/>
            <a:ext cx="310633" cy="29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2EC6E4-F698-2D78-6294-DD4622099A15}"/>
              </a:ext>
            </a:extLst>
          </p:cNvPr>
          <p:cNvCxnSpPr>
            <a:cxnSpLocks/>
          </p:cNvCxnSpPr>
          <p:nvPr/>
        </p:nvCxnSpPr>
        <p:spPr>
          <a:xfrm flipH="1">
            <a:off x="11686620" y="4451438"/>
            <a:ext cx="291867" cy="29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DBC811-0C5F-1A7D-6724-7FCCFB24F8E6}"/>
              </a:ext>
            </a:extLst>
          </p:cNvPr>
          <p:cNvCxnSpPr>
            <a:cxnSpLocks/>
          </p:cNvCxnSpPr>
          <p:nvPr/>
        </p:nvCxnSpPr>
        <p:spPr>
          <a:xfrm flipH="1">
            <a:off x="11169688" y="5003636"/>
            <a:ext cx="291867" cy="29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9351A4-AB7D-B72F-728B-AB265DE3169C}"/>
              </a:ext>
            </a:extLst>
          </p:cNvPr>
          <p:cNvCxnSpPr>
            <a:cxnSpLocks/>
          </p:cNvCxnSpPr>
          <p:nvPr/>
        </p:nvCxnSpPr>
        <p:spPr>
          <a:xfrm>
            <a:off x="9124065" y="5038764"/>
            <a:ext cx="310633" cy="29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BCD2E-A88C-42C2-5B26-00F66D9A94B3}"/>
              </a:ext>
            </a:extLst>
          </p:cNvPr>
          <p:cNvCxnSpPr>
            <a:cxnSpLocks/>
          </p:cNvCxnSpPr>
          <p:nvPr/>
        </p:nvCxnSpPr>
        <p:spPr>
          <a:xfrm flipH="1">
            <a:off x="10495733" y="5608791"/>
            <a:ext cx="291867" cy="29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31532-E1F8-ACEB-D26C-BCD2F4B4684E}"/>
              </a:ext>
            </a:extLst>
          </p:cNvPr>
          <p:cNvCxnSpPr>
            <a:cxnSpLocks/>
          </p:cNvCxnSpPr>
          <p:nvPr/>
        </p:nvCxnSpPr>
        <p:spPr>
          <a:xfrm>
            <a:off x="9753261" y="5593271"/>
            <a:ext cx="310633" cy="29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FF649A-91B2-3298-E9EC-37DB7546891C}"/>
              </a:ext>
            </a:extLst>
          </p:cNvPr>
          <p:cNvCxnSpPr/>
          <p:nvPr/>
        </p:nvCxnSpPr>
        <p:spPr>
          <a:xfrm>
            <a:off x="8594292" y="4341811"/>
            <a:ext cx="332830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3FFBDD-2C99-6E74-0032-2418737A7311}"/>
              </a:ext>
            </a:extLst>
          </p:cNvPr>
          <p:cNvCxnSpPr>
            <a:cxnSpLocks/>
          </p:cNvCxnSpPr>
          <p:nvPr/>
        </p:nvCxnSpPr>
        <p:spPr>
          <a:xfrm>
            <a:off x="9237989" y="4856473"/>
            <a:ext cx="204090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1252DA-4A90-5D31-8400-860782ACDA11}"/>
              </a:ext>
            </a:extLst>
          </p:cNvPr>
          <p:cNvCxnSpPr>
            <a:cxnSpLocks/>
          </p:cNvCxnSpPr>
          <p:nvPr/>
        </p:nvCxnSpPr>
        <p:spPr>
          <a:xfrm>
            <a:off x="9915832" y="5440933"/>
            <a:ext cx="72700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0F16C-60D6-E0DC-4DE3-E2FE8C99C56C}"/>
                  </a:ext>
                </a:extLst>
              </p:cNvPr>
              <p:cNvSpPr txBox="1"/>
              <p:nvPr/>
            </p:nvSpPr>
            <p:spPr>
              <a:xfrm>
                <a:off x="9293449" y="4293782"/>
                <a:ext cx="131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0F16C-60D6-E0DC-4DE3-E2FE8C99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49" y="4293782"/>
                <a:ext cx="1311132" cy="369332"/>
              </a:xfrm>
              <a:prstGeom prst="rect">
                <a:avLst/>
              </a:prstGeom>
              <a:blipFill>
                <a:blip r:embed="rId14"/>
                <a:stretch>
                  <a:fillRect r="-186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656983-9110-8F31-403E-2FBABE3722B6}"/>
                  </a:ext>
                </a:extLst>
              </p:cNvPr>
              <p:cNvSpPr txBox="1"/>
              <p:nvPr/>
            </p:nvSpPr>
            <p:spPr>
              <a:xfrm>
                <a:off x="9066809" y="4853074"/>
                <a:ext cx="131113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656983-9110-8F31-403E-2FBABE372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09" y="4853074"/>
                <a:ext cx="1311132" cy="404983"/>
              </a:xfrm>
              <a:prstGeom prst="rect">
                <a:avLst/>
              </a:prstGeom>
              <a:blipFill>
                <a:blip r:embed="rId15"/>
                <a:stretch>
                  <a:fillRect r="-43256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5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36" grpId="0"/>
      <p:bldP spid="3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8370-8AAC-2731-D847-84533AEA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and Inaccurate Utilities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E6225-E944-57FB-39CD-BD69F38AB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</a:t>
                </a:r>
                <a:r>
                  <a:rPr lang="en-US" dirty="0"/>
                  <a:t> our </a:t>
                </a:r>
                <a:r>
                  <a:rPr lang="en-US" dirty="0">
                    <a:solidFill>
                      <a:srgbClr val="FF0000"/>
                    </a:solidFill>
                  </a:rPr>
                  <a:t>utilities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wrong</a:t>
                </a:r>
                <a:r>
                  <a:rPr lang="en-US" dirty="0"/>
                  <a:t> (i.e. inaccurate), policy iteration </a:t>
                </a:r>
                <a:r>
                  <a:rPr lang="en-US" dirty="0">
                    <a:solidFill>
                      <a:srgbClr val="FF0000"/>
                    </a:solidFill>
                  </a:rPr>
                  <a:t>still works</a:t>
                </a:r>
              </a:p>
              <a:p>
                <a:pPr lvl="1"/>
                <a:r>
                  <a:rPr lang="en-US" dirty="0"/>
                  <a:t>Comes from being a contractor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true utility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400" dirty="0"/>
                  <a:t>is the error in our current utilities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Takes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/>
                  <a:t> iterations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also </a:t>
                </a:r>
                <a:r>
                  <a:rPr lang="en-US" dirty="0">
                    <a:solidFill>
                      <a:srgbClr val="FF0000"/>
                    </a:solidFill>
                  </a:rPr>
                  <a:t>terminate early</a:t>
                </a:r>
              </a:p>
              <a:p>
                <a:pPr lvl="1"/>
                <a:r>
                  <a:rPr lang="en-US" dirty="0"/>
                  <a:t>Don’t need exactly utilities to be correct</a:t>
                </a:r>
              </a:p>
              <a:p>
                <a:pPr lvl="1"/>
                <a:r>
                  <a:rPr lang="en-US" dirty="0"/>
                  <a:t>Just need to be able to infer correct actions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Policy loss </a:t>
                </a:r>
                <a:r>
                  <a:rPr lang="en-US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utility lost by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instead of following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Bounded by error in utilities: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E6225-E944-57FB-39CD-BD69F38AB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928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48DEE-6F0C-57C0-A1DD-2E58263B40B6}"/>
                  </a:ext>
                </a:extLst>
              </p:cNvPr>
              <p:cNvSpPr txBox="1"/>
              <p:nvPr/>
            </p:nvSpPr>
            <p:spPr>
              <a:xfrm>
                <a:off x="8651350" y="2788482"/>
                <a:ext cx="2488823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48DEE-6F0C-57C0-A1DD-2E58263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50" y="2788482"/>
                <a:ext cx="2488823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306D9-9BCC-439E-37CD-1770E4DD9074}"/>
                  </a:ext>
                </a:extLst>
              </p:cNvPr>
              <p:cNvSpPr txBox="1"/>
              <p:nvPr/>
            </p:nvSpPr>
            <p:spPr>
              <a:xfrm>
                <a:off x="9309618" y="3851357"/>
                <a:ext cx="2435749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306D9-9BCC-439E-37CD-1770E4DD9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618" y="3851357"/>
                <a:ext cx="2435749" cy="490455"/>
              </a:xfrm>
              <a:prstGeom prst="rect">
                <a:avLst/>
              </a:prstGeom>
              <a:blipFill>
                <a:blip r:embed="rId4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A05F27-091F-38FD-7844-2857549AC29B}"/>
                  </a:ext>
                </a:extLst>
              </p:cNvPr>
              <p:cNvSpPr txBox="1"/>
              <p:nvPr/>
            </p:nvSpPr>
            <p:spPr>
              <a:xfrm>
                <a:off x="9309618" y="4321205"/>
                <a:ext cx="2435749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A05F27-091F-38FD-7844-2857549A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618" y="4321205"/>
                <a:ext cx="2435749" cy="490455"/>
              </a:xfrm>
              <a:prstGeom prst="rect">
                <a:avLst/>
              </a:prstGeom>
              <a:blipFill>
                <a:blip r:embed="rId5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F033E-6310-C99F-7445-2BA4F1B630C7}"/>
                  </a:ext>
                </a:extLst>
              </p:cNvPr>
              <p:cNvSpPr txBox="1"/>
              <p:nvPr/>
            </p:nvSpPr>
            <p:spPr>
              <a:xfrm>
                <a:off x="9384262" y="4751233"/>
                <a:ext cx="2435749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F033E-6310-C99F-7445-2BA4F1B6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262" y="4751233"/>
                <a:ext cx="2435749" cy="490455"/>
              </a:xfrm>
              <a:prstGeom prst="rect">
                <a:avLst/>
              </a:prstGeom>
              <a:blipFill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63242-59F6-1F35-74CB-09DD7920A22E}"/>
                  </a:ext>
                </a:extLst>
              </p:cNvPr>
              <p:cNvSpPr txBox="1"/>
              <p:nvPr/>
            </p:nvSpPr>
            <p:spPr>
              <a:xfrm>
                <a:off x="9449576" y="5426488"/>
                <a:ext cx="2624236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63242-59F6-1F35-74CB-09DD7920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576" y="5426488"/>
                <a:ext cx="2624236" cy="490455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DE490-F3CF-3B94-8D94-A47E7ACF3B7F}"/>
                  </a:ext>
                </a:extLst>
              </p:cNvPr>
              <p:cNvSpPr txBox="1"/>
              <p:nvPr/>
            </p:nvSpPr>
            <p:spPr>
              <a:xfrm>
                <a:off x="10955923" y="2910300"/>
                <a:ext cx="1261965" cy="65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DE490-F3CF-3B94-8D94-A47E7ACF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923" y="2910300"/>
                <a:ext cx="1261965" cy="654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6DDA7B-176E-B373-9612-65FA54E04DCE}"/>
                  </a:ext>
                </a:extLst>
              </p:cNvPr>
              <p:cNvSpPr txBox="1"/>
              <p:nvPr/>
            </p:nvSpPr>
            <p:spPr>
              <a:xfrm>
                <a:off x="7505170" y="2910300"/>
                <a:ext cx="1359937" cy="65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6DDA7B-176E-B373-9612-65FA54E04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170" y="2910300"/>
                <a:ext cx="1359937" cy="654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1167519-5EB6-6472-883F-EDF43115C1E7}"/>
              </a:ext>
            </a:extLst>
          </p:cNvPr>
          <p:cNvGrpSpPr/>
          <p:nvPr/>
        </p:nvGrpSpPr>
        <p:grpSpPr>
          <a:xfrm>
            <a:off x="10504632" y="5241688"/>
            <a:ext cx="45719" cy="226986"/>
            <a:chOff x="8310594" y="4514258"/>
            <a:chExt cx="134936" cy="6699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8DEA79-F4C1-E6FE-1597-65000D617D5D}"/>
                </a:ext>
              </a:extLst>
            </p:cNvPr>
            <p:cNvSpPr/>
            <p:nvPr/>
          </p:nvSpPr>
          <p:spPr>
            <a:xfrm>
              <a:off x="8310594" y="4514258"/>
              <a:ext cx="134936" cy="1349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5BBB88-5348-ED99-E720-87660F38062F}"/>
                </a:ext>
              </a:extLst>
            </p:cNvPr>
            <p:cNvSpPr/>
            <p:nvPr/>
          </p:nvSpPr>
          <p:spPr>
            <a:xfrm>
              <a:off x="8310594" y="4784130"/>
              <a:ext cx="134936" cy="1349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F6B9FE-EDDA-1537-9AB9-0AA737B7A0EA}"/>
                </a:ext>
              </a:extLst>
            </p:cNvPr>
            <p:cNvSpPr/>
            <p:nvPr/>
          </p:nvSpPr>
          <p:spPr>
            <a:xfrm>
              <a:off x="8310594" y="5049254"/>
              <a:ext cx="134936" cy="1349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2C6CD-4EDB-462A-E793-4230836B76C1}"/>
                  </a:ext>
                </a:extLst>
              </p:cNvPr>
              <p:cNvSpPr txBox="1"/>
              <p:nvPr/>
            </p:nvSpPr>
            <p:spPr>
              <a:xfrm>
                <a:off x="7234582" y="78286"/>
                <a:ext cx="4839230" cy="643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2C6CD-4EDB-462A-E793-4230836B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82" y="78286"/>
                <a:ext cx="4839230" cy="6435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162D2DA-7D34-CF05-1385-80BA22D00D23}"/>
              </a:ext>
            </a:extLst>
          </p:cNvPr>
          <p:cNvGrpSpPr/>
          <p:nvPr/>
        </p:nvGrpSpPr>
        <p:grpSpPr>
          <a:xfrm>
            <a:off x="9153331" y="709973"/>
            <a:ext cx="2875386" cy="565954"/>
            <a:chOff x="9153331" y="709973"/>
            <a:chExt cx="2875386" cy="5659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37DBE4-83D6-CA67-ADBB-72ABB4FA3808}"/>
                </a:ext>
              </a:extLst>
            </p:cNvPr>
            <p:cNvSpPr txBox="1"/>
            <p:nvPr/>
          </p:nvSpPr>
          <p:spPr>
            <a:xfrm>
              <a:off x="9895761" y="906595"/>
              <a:ext cx="2132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Halting criteria for VI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9FD971-BDF2-C2BE-68A0-E55AB891BDC4}"/>
                </a:ext>
              </a:extLst>
            </p:cNvPr>
            <p:cNvCxnSpPr>
              <a:stCxn id="23" idx="1"/>
            </p:cNvCxnSpPr>
            <p:nvPr/>
          </p:nvCxnSpPr>
          <p:spPr>
            <a:xfrm flipH="1" flipV="1">
              <a:off x="9153331" y="709973"/>
              <a:ext cx="742430" cy="3812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8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6" grpId="0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5722-6245-91AC-7DD7-6E0BFB8A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C6676-366E-50E1-B48C-5F0E2C1B1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some </a:t>
                </a:r>
                <a:r>
                  <a:rPr lang="en-US" dirty="0">
                    <a:solidFill>
                      <a:srgbClr val="FF0000"/>
                    </a:solidFill>
                  </a:rPr>
                  <a:t>initial policy </a:t>
                </a:r>
                <a:r>
                  <a:rPr lang="en-US" dirty="0"/>
                  <a:t>(can be chosen at random)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Alternate</a:t>
                </a:r>
                <a:r>
                  <a:rPr lang="en-US" dirty="0"/>
                  <a:t> between two steps:</a:t>
                </a:r>
              </a:p>
              <a:p>
                <a:pPr lvl="1"/>
                <a:r>
                  <a:rPr lang="en-US" dirty="0"/>
                  <a:t>Policy </a:t>
                </a:r>
                <a:r>
                  <a:rPr lang="en-US" dirty="0">
                    <a:solidFill>
                      <a:srgbClr val="FF0000"/>
                    </a:solidFill>
                  </a:rPr>
                  <a:t>evaluation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Policy </a:t>
                </a:r>
                <a:r>
                  <a:rPr lang="en-US" dirty="0">
                    <a:solidFill>
                      <a:srgbClr val="FF0000"/>
                    </a:solidFill>
                  </a:rPr>
                  <a:t>improvement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Calculate new MEU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using one-step lookahead (bellman equation)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Terminate when policy improvement </a:t>
                </a:r>
                <a:r>
                  <a:rPr lang="en-US" dirty="0">
                    <a:sym typeface="Wingdings" panose="05000000000000000000" pitchFamily="2" charset="2"/>
                  </a:rPr>
                  <a:t> no changes in utility values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Utility values converge </a:t>
                </a:r>
                <a:r>
                  <a:rPr lang="en-US" dirty="0">
                    <a:sym typeface="Wingdings" panose="05000000000000000000" pitchFamily="2" charset="2"/>
                  </a:rPr>
                  <a:t>between iterations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C6676-366E-50E1-B48C-5F0E2C1B1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67EA-C5EC-C2AD-D466-02B40355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BF847-DCA6-9613-E247-83193CE2F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9091"/>
                <a:ext cx="10515600" cy="47829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Don’t need to solve bellman equations (value iteration)</a:t>
                </a:r>
              </a:p>
              <a:p>
                <a:pPr lvl="1"/>
                <a:r>
                  <a:rPr lang="en-US" dirty="0"/>
                  <a:t>We know the policy! Action is already decided!</a:t>
                </a:r>
              </a:p>
              <a:p>
                <a:endParaRPr lang="en-US" dirty="0"/>
              </a:p>
              <a:p>
                <a:r>
                  <a:rPr lang="en-US" dirty="0"/>
                  <a:t>Run the policy!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Simplified bellman equation </a:t>
                </a:r>
                <a:r>
                  <a:rPr lang="en-US" dirty="0"/>
                  <a:t>(no max…action is chosen)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Set of linear equations! Can solve (with solver)!</a:t>
                </a:r>
              </a:p>
              <a:p>
                <a:pPr lvl="1"/>
                <a:r>
                  <a:rPr lang="en-US" dirty="0"/>
                  <a:t>For big state spaces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sometimes faster to solve iteratively (do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BF847-DCA6-9613-E247-83193CE2F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9091"/>
                <a:ext cx="10515600" cy="4782993"/>
              </a:xfrm>
              <a:blipFill>
                <a:blip r:embed="rId2"/>
                <a:stretch>
                  <a:fillRect l="-1043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A9DC97-9101-63AF-B9BF-43E7B1E7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52" y="3950027"/>
            <a:ext cx="7306695" cy="10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3A034-0166-B69B-B118-45343D44D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022" y="5805563"/>
            <a:ext cx="6757313" cy="1052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DB8A1E-4326-79CF-2090-0F1A85E882E4}"/>
              </a:ext>
            </a:extLst>
          </p:cNvPr>
          <p:cNvSpPr txBox="1"/>
          <p:nvPr/>
        </p:nvSpPr>
        <p:spPr>
          <a:xfrm>
            <a:off x="8419239" y="5175058"/>
            <a:ext cx="26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simplified value </a:t>
            </a:r>
            <a:r>
              <a:rPr lang="en-US" dirty="0" err="1">
                <a:solidFill>
                  <a:srgbClr val="FF0000"/>
                </a:solidFill>
              </a:rPr>
              <a:t>iter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4EB20-1946-B86D-8612-BBC0930FA292}"/>
              </a:ext>
            </a:extLst>
          </p:cNvPr>
          <p:cNvSpPr txBox="1"/>
          <p:nvPr/>
        </p:nvSpPr>
        <p:spPr>
          <a:xfrm>
            <a:off x="332300" y="6422084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</a:t>
            </a:r>
            <a:r>
              <a:rPr lang="en-US" dirty="0" err="1"/>
              <a:t>iter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modified policy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EF70-7379-0277-2975-25E79CA3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BB5A-4E35-5466-A64D-24B796F0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sequential decision problem</a:t>
            </a:r>
          </a:p>
          <a:p>
            <a:pPr lvl="1"/>
            <a:r>
              <a:rPr lang="en-US" dirty="0"/>
              <a:t>Fully observable world</a:t>
            </a:r>
          </a:p>
          <a:p>
            <a:pPr lvl="1"/>
            <a:r>
              <a:rPr lang="en-US" dirty="0"/>
              <a:t>Stochastic env</a:t>
            </a:r>
          </a:p>
          <a:p>
            <a:pPr lvl="1"/>
            <a:r>
              <a:rPr lang="en-US" dirty="0"/>
              <a:t>Markovian transition model</a:t>
            </a:r>
          </a:p>
          <a:p>
            <a:pPr lvl="1"/>
            <a:r>
              <a:rPr lang="en-US" dirty="0"/>
              <a:t>Additive rewards</a:t>
            </a:r>
          </a:p>
          <a:p>
            <a:endParaRPr lang="en-US" dirty="0"/>
          </a:p>
          <a:p>
            <a:r>
              <a:rPr lang="en-US" dirty="0"/>
              <a:t>This is called a Markov Decision Process</a:t>
            </a:r>
          </a:p>
          <a:p>
            <a:pPr lvl="1"/>
            <a:r>
              <a:rPr lang="en-US" dirty="0"/>
              <a:t>Set of states (with initial state)</a:t>
            </a:r>
          </a:p>
          <a:p>
            <a:pPr lvl="1"/>
            <a:r>
              <a:rPr lang="en-US" dirty="0"/>
              <a:t>Actions for each state</a:t>
            </a:r>
          </a:p>
          <a:p>
            <a:pPr lvl="1"/>
            <a:r>
              <a:rPr lang="en-US" dirty="0"/>
              <a:t>Transition model</a:t>
            </a:r>
          </a:p>
          <a:p>
            <a:pPr lvl="1"/>
            <a:r>
              <a:rPr lang="en-US" dirty="0"/>
              <a:t>Reward function</a:t>
            </a:r>
          </a:p>
        </p:txBody>
      </p:sp>
    </p:spTree>
    <p:extLst>
      <p:ext uri="{BB962C8B-B14F-4D97-AF65-F5344CB8AC3E}">
        <p14:creationId xmlns:p14="http://schemas.microsoft.com/office/powerpoint/2010/main" val="10190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E434E61-BB66-9BC0-1F14-25AA0F3F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6" y="5487682"/>
            <a:ext cx="4210638" cy="428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8269C5-9103-EE85-D9F2-1857F7ED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6" y="4745440"/>
            <a:ext cx="6373114" cy="771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45F57-633D-9D79-BEC2-D239E9E2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Policy Iteration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C39B8-A14C-4D85-510F-34484EFC5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09" y="1290582"/>
            <a:ext cx="6811326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51104-263C-183B-A49A-CC89017D4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09" y="1605420"/>
            <a:ext cx="10326541" cy="400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54639-E18D-FF69-0399-896BD60AE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709" y="1944074"/>
            <a:ext cx="8973802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7A6B6-7CEA-BD6A-37BC-A8F6AF757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06" y="2654666"/>
            <a:ext cx="1190791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4C3BE-548E-61A3-8612-BB0CF9D940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106" y="3007140"/>
            <a:ext cx="5687219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2B66CC-584F-EF2C-394F-885DDDCB0C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106" y="3355731"/>
            <a:ext cx="3153215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782803-C568-592A-2CD1-EFFB58845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106" y="3734960"/>
            <a:ext cx="3686689" cy="323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19D23-C73B-D080-EEFF-3986C6BD69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106" y="4058855"/>
            <a:ext cx="9888330" cy="733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2CBF6F-0478-DAC9-6CCE-077A5A05DA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625" y="5931302"/>
            <a:ext cx="2505425" cy="7430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712C2C-2E91-5906-EABF-A52F000EB8F2}"/>
              </a:ext>
            </a:extLst>
          </p:cNvPr>
          <p:cNvSpPr txBox="1"/>
          <p:nvPr/>
        </p:nvSpPr>
        <p:spPr>
          <a:xfrm>
            <a:off x="6305977" y="3047440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Recalculate utilities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F122DA-DDCD-2DCE-3EC2-50AF63D3B4F8}"/>
              </a:ext>
            </a:extLst>
          </p:cNvPr>
          <p:cNvGrpSpPr/>
          <p:nvPr/>
        </p:nvGrpSpPr>
        <p:grpSpPr>
          <a:xfrm>
            <a:off x="10282575" y="3727258"/>
            <a:ext cx="1997164" cy="2113103"/>
            <a:chOff x="10282575" y="3727258"/>
            <a:chExt cx="1997164" cy="2113103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7735D441-9043-D76A-6184-F2B33527B667}"/>
                </a:ext>
              </a:extLst>
            </p:cNvPr>
            <p:cNvSpPr/>
            <p:nvPr/>
          </p:nvSpPr>
          <p:spPr>
            <a:xfrm>
              <a:off x="10282575" y="3727258"/>
              <a:ext cx="436553" cy="2113103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647791-5AAF-6CCA-ED89-BC5AA76E1619}"/>
                </a:ext>
              </a:extLst>
            </p:cNvPr>
            <p:cNvSpPr txBox="1"/>
            <p:nvPr/>
          </p:nvSpPr>
          <p:spPr>
            <a:xfrm>
              <a:off x="10553946" y="4467226"/>
              <a:ext cx="1725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Check if policy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needs to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2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35E0-7C8C-8ED0-72CB-F7110471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EF5F-DBC5-C1C1-8A15-F17E17B6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we don’t need to fix our algorithm</a:t>
            </a:r>
          </a:p>
          <a:p>
            <a:pPr lvl="1"/>
            <a:r>
              <a:rPr lang="en-US" dirty="0"/>
              <a:t>Operate on </a:t>
            </a:r>
            <a:r>
              <a:rPr lang="en-US" dirty="0">
                <a:solidFill>
                  <a:srgbClr val="FF0000"/>
                </a:solidFill>
              </a:rPr>
              <a:t>subsets of states</a:t>
            </a:r>
            <a:r>
              <a:rPr lang="en-US" dirty="0"/>
              <a:t> at a time (rather than all of them at once)</a:t>
            </a:r>
          </a:p>
          <a:p>
            <a:pPr lvl="1"/>
            <a:r>
              <a:rPr lang="en-US" dirty="0"/>
              <a:t>Within a single iteration:</a:t>
            </a:r>
          </a:p>
          <a:p>
            <a:pPr lvl="2"/>
            <a:r>
              <a:rPr lang="en-US" dirty="0"/>
              <a:t>Pick any </a:t>
            </a:r>
            <a:r>
              <a:rPr lang="en-US" dirty="0">
                <a:solidFill>
                  <a:srgbClr val="FF0000"/>
                </a:solidFill>
              </a:rPr>
              <a:t>subset of states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either kind of updating </a:t>
            </a:r>
            <a:r>
              <a:rPr lang="en-US" dirty="0"/>
              <a:t>(policy improvement / simplified value iteration)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Algorithm is called </a:t>
            </a:r>
            <a:r>
              <a:rPr lang="en-US" dirty="0">
                <a:solidFill>
                  <a:srgbClr val="FF0000"/>
                </a:solidFill>
              </a:rPr>
              <a:t>asynchronous policy iteration</a:t>
            </a:r>
          </a:p>
          <a:p>
            <a:pPr lvl="1"/>
            <a:r>
              <a:rPr lang="en-US" dirty="0"/>
              <a:t>How to pick subset?</a:t>
            </a:r>
          </a:p>
          <a:p>
            <a:pPr lvl="2"/>
            <a:r>
              <a:rPr lang="en-US" dirty="0"/>
              <a:t>Heuristics!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Focus on subsets which are likely to be reached by a good policy</a:t>
            </a:r>
          </a:p>
        </p:txBody>
      </p:sp>
    </p:spTree>
    <p:extLst>
      <p:ext uri="{BB962C8B-B14F-4D97-AF65-F5344CB8AC3E}">
        <p14:creationId xmlns:p14="http://schemas.microsoft.com/office/powerpoint/2010/main" val="41230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2125-C809-B58A-8828-C0CFDA04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A1BF7-E130-5F50-49F5-3C7FDB159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Cannot calculate fixed action sequence</a:t>
                </a:r>
              </a:p>
              <a:p>
                <a:r>
                  <a:rPr lang="en-US" dirty="0"/>
                  <a:t>Instead, what action should we pick at each state?</a:t>
                </a:r>
              </a:p>
              <a:p>
                <a:endParaRPr lang="en-US" dirty="0"/>
              </a:p>
              <a:p>
                <a:r>
                  <a:rPr lang="en-US" dirty="0"/>
                  <a:t>This function is called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means “policy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recommends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complete policy </a:t>
                </a:r>
                <a:r>
                  <a:rPr lang="en-US" dirty="0"/>
                  <a:t>recommends (an) action(s) for every state</a:t>
                </a:r>
              </a:p>
              <a:p>
                <a:pPr lvl="1"/>
                <a:r>
                  <a:rPr lang="en-US" dirty="0"/>
                  <a:t>Agent always knows what to do next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A1BF7-E130-5F50-49F5-3C7FDB159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0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AD707C-AF61-5749-8B0D-B0C15237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69" y="-17477"/>
            <a:ext cx="4473024" cy="3551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4E357-51E4-7859-C034-406E0897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63ECC-67BD-C227-792E-7F5DD4558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Lets say we have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Every time we start a new “episode”</a:t>
                </a:r>
              </a:p>
              <a:p>
                <a:pPr lvl="1"/>
                <a:r>
                  <a:rPr lang="en-US" dirty="0"/>
                  <a:t>Trajectory may be different!</a:t>
                </a:r>
              </a:p>
              <a:p>
                <a:endParaRPr lang="en-US" dirty="0"/>
              </a:p>
              <a:p>
                <a:r>
                  <a:rPr lang="en-US" dirty="0"/>
                  <a:t>The quality of a policy is the </a:t>
                </a:r>
                <a:r>
                  <a:rPr lang="en-US" dirty="0">
                    <a:solidFill>
                      <a:srgbClr val="FF0000"/>
                    </a:solidFill>
                  </a:rPr>
                  <a:t>expected utility </a:t>
                </a:r>
                <a:r>
                  <a:rPr lang="en-US" dirty="0"/>
                  <a:t>of possible trajectories generated by that policy </a:t>
                </a:r>
              </a:p>
              <a:p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rgbClr val="FF0000"/>
                    </a:solidFill>
                  </a:rPr>
                  <a:t>optimal policy maximizes </a:t>
                </a:r>
                <a:r>
                  <a:rPr lang="en-US" dirty="0"/>
                  <a:t>this </a:t>
                </a:r>
                <a:r>
                  <a:rPr lang="en-US" dirty="0">
                    <a:solidFill>
                      <a:srgbClr val="FF0000"/>
                    </a:solidFill>
                  </a:rPr>
                  <a:t>expected utility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63ECC-67BD-C227-792E-7F5DD4558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342C61-8058-B500-DBA7-9BABC3FD9C59}"/>
                  </a:ext>
                </a:extLst>
              </p:cNvPr>
              <p:cNvSpPr txBox="1"/>
              <p:nvPr/>
            </p:nvSpPr>
            <p:spPr>
              <a:xfrm>
                <a:off x="3428999" y="5854755"/>
                <a:ext cx="4583819" cy="730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342C61-8058-B500-DBA7-9BABC3FD9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9" y="5854755"/>
                <a:ext cx="4583819" cy="730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7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A4B6-ACEB-6C72-458C-E393D22B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Policies are Sensitive to Rewards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27973-F557-E5C0-D201-74406E3D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37" y="1304372"/>
            <a:ext cx="2593773" cy="2033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06B73-8DA9-974C-4785-66E5FA18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577" y="1304373"/>
            <a:ext cx="2677159" cy="2033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8F4433-2B4A-F272-9550-761C5ED4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037" y="4183160"/>
            <a:ext cx="2593773" cy="1876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C9B492-91F4-6833-03D8-6541112B3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963" y="4178213"/>
            <a:ext cx="2593773" cy="1945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BD7B5A-19F7-B1E4-B7C8-511507F3D8F1}"/>
                  </a:ext>
                </a:extLst>
              </p:cNvPr>
              <p:cNvSpPr txBox="1"/>
              <p:nvPr/>
            </p:nvSpPr>
            <p:spPr>
              <a:xfrm>
                <a:off x="1466490" y="3421793"/>
                <a:ext cx="1962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&lt; −1.6284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BD7B5A-19F7-B1E4-B7C8-511507F3D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90" y="3421793"/>
                <a:ext cx="196265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9D7A7B-ED38-786F-7EDE-D7AEC7565101}"/>
                  </a:ext>
                </a:extLst>
              </p:cNvPr>
              <p:cNvSpPr txBox="1"/>
              <p:nvPr/>
            </p:nvSpPr>
            <p:spPr>
              <a:xfrm>
                <a:off x="1277335" y="6123543"/>
                <a:ext cx="2340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−0.0221&lt;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9D7A7B-ED38-786F-7EDE-D7AEC756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335" y="6123543"/>
                <a:ext cx="234096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436C80-930F-DA3D-4EC4-EB8CC42EA110}"/>
                  </a:ext>
                </a:extLst>
              </p:cNvPr>
              <p:cNvSpPr txBox="1"/>
              <p:nvPr/>
            </p:nvSpPr>
            <p:spPr>
              <a:xfrm>
                <a:off x="7070411" y="3388838"/>
                <a:ext cx="3049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−0.4278&lt;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&lt; −0.085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436C80-930F-DA3D-4EC4-EB8CC42E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411" y="3388838"/>
                <a:ext cx="304948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EC991B-4B7F-BF95-40B6-AF89EDA802D0}"/>
                  </a:ext>
                </a:extLst>
              </p:cNvPr>
              <p:cNvSpPr txBox="1"/>
              <p:nvPr/>
            </p:nvSpPr>
            <p:spPr>
              <a:xfrm>
                <a:off x="8006949" y="6174254"/>
                <a:ext cx="11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EC991B-4B7F-BF95-40B6-AF89EDA8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49" y="6174254"/>
                <a:ext cx="11764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2187</Words>
  <Application>Microsoft Office PowerPoint</Application>
  <PresentationFormat>Widescreen</PresentationFormat>
  <Paragraphs>689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Helvetica</vt:lpstr>
      <vt:lpstr>Lucida Console</vt:lpstr>
      <vt:lpstr>Times New Roman</vt:lpstr>
      <vt:lpstr>Wingdings</vt:lpstr>
      <vt:lpstr>Office Theme</vt:lpstr>
      <vt:lpstr>Reinforcement Learning</vt:lpstr>
      <vt:lpstr>Sequential Problems</vt:lpstr>
      <vt:lpstr>Trajectories</vt:lpstr>
      <vt:lpstr>Markovian Assumption &amp; Utilities</vt:lpstr>
      <vt:lpstr>Utilities from Rewards?</vt:lpstr>
      <vt:lpstr>MDP</vt:lpstr>
      <vt:lpstr>Policies</vt:lpstr>
      <vt:lpstr>Optimal Policies</vt:lpstr>
      <vt:lpstr>Optimal Policies are Sensitive to Rewards</vt:lpstr>
      <vt:lpstr>Finite Horizons</vt:lpstr>
      <vt:lpstr>Infinite Horizons</vt:lpstr>
      <vt:lpstr>U_h (τ)</vt:lpstr>
      <vt:lpstr>Problem with Additive Rewards</vt:lpstr>
      <vt:lpstr>Another Way to Write Optimal Policies</vt:lpstr>
      <vt:lpstr>Takeaways from Last Time</vt:lpstr>
      <vt:lpstr>How to Calculate Optimal Policies?</vt:lpstr>
      <vt:lpstr>Calculating Utility Values</vt:lpstr>
      <vt:lpstr>Learning (from Examples)</vt:lpstr>
      <vt:lpstr>How?</vt:lpstr>
      <vt:lpstr>How to Learn U^π (s) </vt:lpstr>
      <vt:lpstr>Problem with Direct Utility Estimation</vt:lpstr>
      <vt:lpstr>Problem with Direct Utility Estimation</vt:lpstr>
      <vt:lpstr>Temporal-Difference Learning</vt:lpstr>
      <vt:lpstr>Temporal-Difference Learning</vt:lpstr>
      <vt:lpstr>Problem</vt:lpstr>
      <vt:lpstr>Active RL</vt:lpstr>
      <vt:lpstr>Passive vs Active RL</vt:lpstr>
      <vt:lpstr>Always Following “Optimal” Actions</vt:lpstr>
      <vt:lpstr>Exploration</vt:lpstr>
      <vt:lpstr>Exploration vs Exploitation</vt:lpstr>
      <vt:lpstr>How to Explore</vt:lpstr>
      <vt:lpstr>The Exploration Function f(u,n)</vt:lpstr>
      <vt:lpstr>Learning Action-Utility functions</vt:lpstr>
      <vt:lpstr>Q-function Q(s,a)</vt:lpstr>
      <vt:lpstr>State-Action-Reward-State-Action (SARSA)</vt:lpstr>
      <vt:lpstr>Generalized RL</vt:lpstr>
      <vt:lpstr>Function Approximation</vt:lpstr>
      <vt:lpstr>Active Q-Agent</vt:lpstr>
      <vt:lpstr>Policy Search</vt:lpstr>
      <vt:lpstr>Policy Search</vt:lpstr>
      <vt:lpstr>Policy Search</vt:lpstr>
      <vt:lpstr>Policy Search</vt:lpstr>
      <vt:lpstr>Policy Search</vt:lpstr>
      <vt:lpstr>Policy Search</vt:lpstr>
      <vt:lpstr>Policy Search</vt:lpstr>
      <vt:lpstr>Policy Search with REINFORCE</vt:lpstr>
      <vt:lpstr>Can We Do Better?</vt:lpstr>
      <vt:lpstr>Actor-Critic RL</vt:lpstr>
      <vt:lpstr>The Advantage Function (A2C)</vt:lpstr>
      <vt:lpstr>Offline Actor-Critic RL</vt:lpstr>
      <vt:lpstr>Do We Really Need Large Neural Networks?</vt:lpstr>
      <vt:lpstr>Value Iteration</vt:lpstr>
      <vt:lpstr>Value Iteration</vt:lpstr>
      <vt:lpstr>The Value Iteration Algorithm</vt:lpstr>
      <vt:lpstr>Value Iteration</vt:lpstr>
      <vt:lpstr>Why does Value Iteration Converge?</vt:lpstr>
      <vt:lpstr>Value Iteration and Inaccurate Utilities</vt:lpstr>
      <vt:lpstr>Policy Iteration</vt:lpstr>
      <vt:lpstr>Policy Evaluation Step</vt:lpstr>
      <vt:lpstr>The Policy Iteration Algorithm</vt:lpstr>
      <vt:lpstr>Practical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II</dc:title>
  <dc:creator>Wood, Andrew Edward</dc:creator>
  <cp:lastModifiedBy>andrew</cp:lastModifiedBy>
  <cp:revision>43</cp:revision>
  <dcterms:created xsi:type="dcterms:W3CDTF">2023-03-30T16:35:32Z</dcterms:created>
  <dcterms:modified xsi:type="dcterms:W3CDTF">2025-04-06T23:34:35Z</dcterms:modified>
</cp:coreProperties>
</file>