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6" r:id="rId10"/>
    <p:sldId id="265"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6BC7A-FF94-62A5-E010-EBC9D192AA01}" v="694" dt="2021-02-17T19:01:08.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7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644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14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023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6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378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315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752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9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60323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78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13960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67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19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200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14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369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71761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US" sz="5000">
                <a:solidFill>
                  <a:schemeClr val="bg1"/>
                </a:solidFill>
                <a:cs typeface="Calibri Light"/>
              </a:rPr>
              <a:t>PERFORMANCE TESTING</a:t>
            </a:r>
            <a:endParaRPr lang="en-US" sz="5000">
              <a:solidFill>
                <a:schemeClr val="bg1"/>
              </a:solidFill>
            </a:endParaRPr>
          </a:p>
        </p:txBody>
      </p:sp>
      <p:sp>
        <p:nvSpPr>
          <p:cNvPr id="3" name="Subtitle 2"/>
          <p:cNvSpPr>
            <a:spLocks noGrp="1"/>
          </p:cNvSpPr>
          <p:nvPr>
            <p:ph type="subTitle" idx="1"/>
          </p:nvPr>
        </p:nvSpPr>
        <p:spPr>
          <a:xfrm>
            <a:off x="2692398" y="3657597"/>
            <a:ext cx="6815669" cy="1320802"/>
          </a:xfrm>
        </p:spPr>
        <p:txBody>
          <a:bodyPr>
            <a:normAutofit/>
          </a:bodyPr>
          <a:lstStyle/>
          <a:p>
            <a:r>
              <a:rPr lang="en-US" dirty="0">
                <a:solidFill>
                  <a:schemeClr val="bg1"/>
                </a:solidFill>
              </a:rPr>
              <a:t>By Israel Alejandro López Rizo</a:t>
            </a:r>
          </a:p>
          <a:p>
            <a:r>
              <a:rPr lang="en-US">
                <a:solidFill>
                  <a:schemeClr val="bg1"/>
                </a:solidFill>
              </a:rPr>
              <a:t>References: Guru99</a:t>
            </a:r>
            <a:endParaRPr lang="en-US" dirty="0">
              <a:solidFill>
                <a:schemeClr val="bg1"/>
              </a:solidFill>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73C0-9C15-4187-ABAE-D2E24807230E}"/>
              </a:ext>
            </a:extLst>
          </p:cNvPr>
          <p:cNvSpPr>
            <a:spLocks noGrp="1"/>
          </p:cNvSpPr>
          <p:nvPr>
            <p:ph type="title"/>
          </p:nvPr>
        </p:nvSpPr>
        <p:spPr/>
        <p:txBody>
          <a:bodyPr/>
          <a:lstStyle/>
          <a:p>
            <a:r>
              <a:rPr lang="en-US" b="1" dirty="0"/>
              <a:t>Common Performance Problems</a:t>
            </a:r>
            <a:endParaRPr lang="en-US" dirty="0"/>
          </a:p>
        </p:txBody>
      </p:sp>
      <p:sp>
        <p:nvSpPr>
          <p:cNvPr id="3" name="Content Placeholder 2">
            <a:extLst>
              <a:ext uri="{FF2B5EF4-FFF2-40B4-BE49-F238E27FC236}">
                <a16:creationId xmlns:a16="http://schemas.microsoft.com/office/drawing/2014/main" id="{FBF6E450-3A28-4F12-9F88-8AD7A862C63A}"/>
              </a:ext>
            </a:extLst>
          </p:cNvPr>
          <p:cNvSpPr>
            <a:spLocks noGrp="1"/>
          </p:cNvSpPr>
          <p:nvPr>
            <p:ph idx="1"/>
          </p:nvPr>
        </p:nvSpPr>
        <p:spPr/>
        <p:txBody>
          <a:bodyPr>
            <a:normAutofit fontScale="70000" lnSpcReduction="20000"/>
          </a:bodyPr>
          <a:lstStyle/>
          <a:p>
            <a:r>
              <a:rPr lang="en-US" b="1" dirty="0">
                <a:ea typeface="+mn-lt"/>
                <a:cs typeface="+mn-lt"/>
              </a:rPr>
              <a:t>Bottlenecking -</a:t>
            </a:r>
            <a:r>
              <a:rPr lang="en-US" dirty="0">
                <a:ea typeface="+mn-lt"/>
                <a:cs typeface="+mn-lt"/>
              </a:rPr>
              <a:t> Bottlenecks are obstructions in a system which degrade overall system performance. Bottlenecking is when either coding errors or hardware issues cause a decrease of throughput under certain loads. Bottlenecking is often caused by one faulty section of code. The key to fixing a bottlenecking issue is to find the section of code that is causing the slowdown and try to fix it there. Bottlenecking is generally fixed by either fixing poor running processes or adding additional Hardware. Some </a:t>
            </a:r>
            <a:r>
              <a:rPr lang="en-US" b="1" dirty="0">
                <a:ea typeface="+mn-lt"/>
                <a:cs typeface="+mn-lt"/>
              </a:rPr>
              <a:t>common performance bottlenecks</a:t>
            </a:r>
            <a:r>
              <a:rPr lang="en-US" dirty="0">
                <a:ea typeface="+mn-lt"/>
                <a:cs typeface="+mn-lt"/>
              </a:rPr>
              <a:t> are</a:t>
            </a:r>
          </a:p>
          <a:p>
            <a:pPr>
              <a:buSzPct val="114999"/>
            </a:pPr>
            <a:r>
              <a:rPr lang="en-US" b="1" i="1" dirty="0">
                <a:ea typeface="+mn-lt"/>
                <a:cs typeface="+mn-lt"/>
              </a:rPr>
              <a:t>CPU utilization</a:t>
            </a:r>
            <a:endParaRPr lang="en-US" b="1" i="1"/>
          </a:p>
          <a:p>
            <a:pPr>
              <a:buSzPct val="114999"/>
            </a:pPr>
            <a:r>
              <a:rPr lang="en-US" b="1" i="1" dirty="0">
                <a:ea typeface="+mn-lt"/>
                <a:cs typeface="+mn-lt"/>
              </a:rPr>
              <a:t>Memory utilization</a:t>
            </a:r>
            <a:endParaRPr lang="en-US" b="1" i="1"/>
          </a:p>
          <a:p>
            <a:pPr>
              <a:buSzPct val="114999"/>
            </a:pPr>
            <a:r>
              <a:rPr lang="en-US" b="1" i="1" dirty="0">
                <a:ea typeface="+mn-lt"/>
                <a:cs typeface="+mn-lt"/>
              </a:rPr>
              <a:t>Network utilization</a:t>
            </a:r>
            <a:endParaRPr lang="en-US" b="1" i="1"/>
          </a:p>
          <a:p>
            <a:pPr>
              <a:buSzPct val="114999"/>
            </a:pPr>
            <a:r>
              <a:rPr lang="en-US" b="1" i="1" dirty="0">
                <a:ea typeface="+mn-lt"/>
                <a:cs typeface="+mn-lt"/>
              </a:rPr>
              <a:t>Operating System limitations</a:t>
            </a:r>
            <a:endParaRPr lang="en-US" b="1" i="1"/>
          </a:p>
          <a:p>
            <a:pPr>
              <a:buSzPct val="114999"/>
            </a:pPr>
            <a:r>
              <a:rPr lang="en-US" b="1" i="1" dirty="0">
                <a:ea typeface="+mn-lt"/>
                <a:cs typeface="+mn-lt"/>
              </a:rPr>
              <a:t>Disk usage</a:t>
            </a:r>
            <a:endParaRPr lang="en-US" b="1" i="1"/>
          </a:p>
          <a:p>
            <a:pPr>
              <a:buSzPct val="114999"/>
            </a:pPr>
            <a:endParaRPr lang="en-US" dirty="0"/>
          </a:p>
          <a:p>
            <a:pPr>
              <a:buSzPct val="114999"/>
            </a:pPr>
            <a:endParaRPr lang="en-US" dirty="0"/>
          </a:p>
        </p:txBody>
      </p:sp>
    </p:spTree>
    <p:extLst>
      <p:ext uri="{BB962C8B-B14F-4D97-AF65-F5344CB8AC3E}">
        <p14:creationId xmlns:p14="http://schemas.microsoft.com/office/powerpoint/2010/main" val="351581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5563-78C9-458D-8014-29B0645FF969}"/>
              </a:ext>
            </a:extLst>
          </p:cNvPr>
          <p:cNvSpPr>
            <a:spLocks noGrp="1"/>
          </p:cNvSpPr>
          <p:nvPr>
            <p:ph type="title"/>
          </p:nvPr>
        </p:nvSpPr>
        <p:spPr/>
        <p:txBody>
          <a:bodyPr>
            <a:normAutofit fontScale="90000"/>
          </a:bodyPr>
          <a:lstStyle/>
          <a:p>
            <a:r>
              <a:rPr lang="en-US" b="1" dirty="0"/>
              <a:t>What is the most important part if you are a Performance Tester?</a:t>
            </a:r>
            <a:endParaRPr lang="en-US" dirty="0"/>
          </a:p>
        </p:txBody>
      </p:sp>
      <p:sp>
        <p:nvSpPr>
          <p:cNvPr id="3" name="Content Placeholder 2">
            <a:extLst>
              <a:ext uri="{FF2B5EF4-FFF2-40B4-BE49-F238E27FC236}">
                <a16:creationId xmlns:a16="http://schemas.microsoft.com/office/drawing/2014/main" id="{A40BC8B2-FD8B-4164-99B9-C1E819A868F3}"/>
              </a:ext>
            </a:extLst>
          </p:cNvPr>
          <p:cNvSpPr>
            <a:spLocks noGrp="1"/>
          </p:cNvSpPr>
          <p:nvPr>
            <p:ph idx="1"/>
          </p:nvPr>
        </p:nvSpPr>
        <p:spPr/>
        <p:txBody>
          <a:bodyPr/>
          <a:lstStyle/>
          <a:p>
            <a:r>
              <a:rPr lang="en-US" b="1" dirty="0"/>
              <a:t>Scripting</a:t>
            </a:r>
            <a:endParaRPr lang="en-US" dirty="0"/>
          </a:p>
          <a:p>
            <a:pPr>
              <a:buSzPct val="114999"/>
            </a:pPr>
            <a:r>
              <a:rPr lang="en-US" b="1" dirty="0"/>
              <a:t>Analysis</a:t>
            </a:r>
          </a:p>
          <a:p>
            <a:pPr>
              <a:buSzPct val="114999"/>
            </a:pPr>
            <a:r>
              <a:rPr lang="en-US" b="1" dirty="0"/>
              <a:t>Tool Knowledge</a:t>
            </a:r>
          </a:p>
          <a:p>
            <a:pPr>
              <a:buSzPct val="114999"/>
            </a:pPr>
            <a:r>
              <a:rPr lang="en-US" b="1" dirty="0"/>
              <a:t>Good project effort Estimations</a:t>
            </a:r>
          </a:p>
          <a:p>
            <a:pPr>
              <a:buSzPct val="114999"/>
            </a:pPr>
            <a:r>
              <a:rPr lang="en-US" b="1" dirty="0"/>
              <a:t>Leading knowledge</a:t>
            </a:r>
          </a:p>
        </p:txBody>
      </p:sp>
    </p:spTree>
    <p:extLst>
      <p:ext uri="{BB962C8B-B14F-4D97-AF65-F5344CB8AC3E}">
        <p14:creationId xmlns:p14="http://schemas.microsoft.com/office/powerpoint/2010/main" val="22951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37297A5-64B0-43E2-980E-AE66C1FF1405}"/>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b="1" i="1">
                <a:solidFill>
                  <a:srgbClr val="262626"/>
                </a:solidFill>
              </a:rPr>
              <a:t>Questions and answers time</a:t>
            </a:r>
          </a:p>
        </p:txBody>
      </p:sp>
      <p:pic>
        <p:nvPicPr>
          <p:cNvPr id="6" name="Graphic 5" descr="Help">
            <a:extLst>
              <a:ext uri="{FF2B5EF4-FFF2-40B4-BE49-F238E27FC236}">
                <a16:creationId xmlns:a16="http://schemas.microsoft.com/office/drawing/2014/main" id="{9B963AEF-0135-483F-835C-E0AEB0420F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6533" y="982131"/>
            <a:ext cx="4893735"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280725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2DDC-AA01-4A9C-93F4-8658E4F0CEC7}"/>
              </a:ext>
            </a:extLst>
          </p:cNvPr>
          <p:cNvSpPr>
            <a:spLocks noGrp="1"/>
          </p:cNvSpPr>
          <p:nvPr>
            <p:ph type="title"/>
          </p:nvPr>
        </p:nvSpPr>
        <p:spPr/>
        <p:txBody>
          <a:bodyPr/>
          <a:lstStyle/>
          <a:p>
            <a:r>
              <a:rPr lang="en-US" b="1" dirty="0">
                <a:ea typeface="+mj-lt"/>
                <a:cs typeface="+mj-lt"/>
              </a:rPr>
              <a:t>Performance Testing</a:t>
            </a:r>
            <a:endParaRPr lang="en-US" dirty="0"/>
          </a:p>
        </p:txBody>
      </p:sp>
      <p:sp>
        <p:nvSpPr>
          <p:cNvPr id="3" name="Content Placeholder 2">
            <a:extLst>
              <a:ext uri="{FF2B5EF4-FFF2-40B4-BE49-F238E27FC236}">
                <a16:creationId xmlns:a16="http://schemas.microsoft.com/office/drawing/2014/main" id="{839E1D67-5BBC-4EA9-9780-1ACB25355F1B}"/>
              </a:ext>
            </a:extLst>
          </p:cNvPr>
          <p:cNvSpPr>
            <a:spLocks noGrp="1"/>
          </p:cNvSpPr>
          <p:nvPr>
            <p:ph idx="1"/>
          </p:nvPr>
        </p:nvSpPr>
        <p:spPr>
          <a:xfrm>
            <a:off x="1295401" y="2556932"/>
            <a:ext cx="9601196" cy="1234220"/>
          </a:xfrm>
        </p:spPr>
        <p:txBody>
          <a:bodyPr>
            <a:normAutofit lnSpcReduction="10000"/>
          </a:bodyPr>
          <a:lstStyle/>
          <a:p>
            <a:pPr algn="just"/>
            <a:r>
              <a:rPr lang="en-US" b="1" dirty="0">
                <a:ea typeface="+mn-lt"/>
                <a:cs typeface="+mn-lt"/>
              </a:rPr>
              <a:t>Performance Testing</a:t>
            </a:r>
            <a:r>
              <a:rPr lang="en-US" dirty="0">
                <a:ea typeface="+mn-lt"/>
                <a:cs typeface="+mn-lt"/>
              </a:rPr>
              <a:t> is a software testing process used for testing the speed, response time, stability, reliability, scalability and resource usage of a software application under particular workload. </a:t>
            </a:r>
          </a:p>
          <a:p>
            <a:pPr algn="just">
              <a:buSzPct val="114999"/>
            </a:pPr>
            <a:endParaRPr lang="en-US" dirty="0"/>
          </a:p>
        </p:txBody>
      </p:sp>
      <p:sp>
        <p:nvSpPr>
          <p:cNvPr id="4" name="TextBox 3">
            <a:extLst>
              <a:ext uri="{FF2B5EF4-FFF2-40B4-BE49-F238E27FC236}">
                <a16:creationId xmlns:a16="http://schemas.microsoft.com/office/drawing/2014/main" id="{77B7E52F-94FC-43C7-A159-189DC68437BC}"/>
              </a:ext>
            </a:extLst>
          </p:cNvPr>
          <p:cNvSpPr txBox="1"/>
          <p:nvPr/>
        </p:nvSpPr>
        <p:spPr>
          <a:xfrm>
            <a:off x="1575758" y="3789872"/>
            <a:ext cx="9342407"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chemeClr val="tx1">
                    <a:lumMod val="85000"/>
                    <a:lumOff val="15000"/>
                  </a:schemeClr>
                </a:solidFill>
                <a:ea typeface="+mn-lt"/>
                <a:cs typeface="+mn-lt"/>
              </a:rPr>
              <a:t>The focus of Performance Testing is checking a software program's</a:t>
            </a:r>
            <a:endParaRPr lang="en-US"/>
          </a:p>
          <a:p>
            <a:pPr marL="285750" indent="-285750" algn="just">
              <a:buFont typeface="Arial"/>
              <a:buChar char="•"/>
            </a:pPr>
            <a:r>
              <a:rPr lang="en-US" sz="2400" b="1" dirty="0">
                <a:solidFill>
                  <a:schemeClr val="tx1">
                    <a:lumMod val="85000"/>
                    <a:lumOff val="15000"/>
                  </a:schemeClr>
                </a:solidFill>
                <a:ea typeface="+mn-lt"/>
                <a:cs typeface="+mn-lt"/>
              </a:rPr>
              <a:t>Speed </a:t>
            </a:r>
            <a:r>
              <a:rPr lang="en-US" sz="2400" dirty="0">
                <a:solidFill>
                  <a:schemeClr val="tx1">
                    <a:lumMod val="85000"/>
                    <a:lumOff val="15000"/>
                  </a:schemeClr>
                </a:solidFill>
                <a:ea typeface="+mn-lt"/>
                <a:cs typeface="+mn-lt"/>
              </a:rPr>
              <a:t>- Determines whether the application responds quickly</a:t>
            </a:r>
          </a:p>
          <a:p>
            <a:pPr marL="285750" indent="-285750" algn="just">
              <a:buFont typeface="Arial"/>
              <a:buChar char="•"/>
            </a:pPr>
            <a:r>
              <a:rPr lang="en-US" sz="2400" b="1" dirty="0">
                <a:solidFill>
                  <a:schemeClr val="tx1">
                    <a:lumMod val="85000"/>
                    <a:lumOff val="15000"/>
                  </a:schemeClr>
                </a:solidFill>
                <a:ea typeface="+mn-lt"/>
                <a:cs typeface="+mn-lt"/>
              </a:rPr>
              <a:t>Scalability </a:t>
            </a:r>
            <a:r>
              <a:rPr lang="en-US" sz="2400" dirty="0">
                <a:solidFill>
                  <a:schemeClr val="tx1">
                    <a:lumMod val="85000"/>
                    <a:lumOff val="15000"/>
                  </a:schemeClr>
                </a:solidFill>
                <a:ea typeface="+mn-lt"/>
                <a:cs typeface="+mn-lt"/>
              </a:rPr>
              <a:t>- Determines maximum user load the software application can handle.</a:t>
            </a:r>
          </a:p>
          <a:p>
            <a:pPr marL="285750" indent="-285750" algn="just">
              <a:buFont typeface="Arial"/>
              <a:buChar char="•"/>
            </a:pPr>
            <a:r>
              <a:rPr lang="en-US" sz="2400" b="1" dirty="0">
                <a:solidFill>
                  <a:schemeClr val="tx1">
                    <a:lumMod val="85000"/>
                    <a:lumOff val="15000"/>
                  </a:schemeClr>
                </a:solidFill>
                <a:ea typeface="+mn-lt"/>
                <a:cs typeface="+mn-lt"/>
              </a:rPr>
              <a:t>Stability </a:t>
            </a:r>
            <a:r>
              <a:rPr lang="en-US" sz="2400" dirty="0">
                <a:solidFill>
                  <a:schemeClr val="tx1">
                    <a:lumMod val="85000"/>
                    <a:lumOff val="15000"/>
                  </a:schemeClr>
                </a:solidFill>
                <a:ea typeface="+mn-lt"/>
                <a:cs typeface="+mn-lt"/>
              </a:rPr>
              <a:t>- Determines if the application is stable under varying loads</a:t>
            </a:r>
          </a:p>
          <a:p>
            <a:pPr algn="l"/>
            <a:endParaRPr lang="en-US" dirty="0"/>
          </a:p>
        </p:txBody>
      </p:sp>
    </p:spTree>
    <p:extLst>
      <p:ext uri="{BB962C8B-B14F-4D97-AF65-F5344CB8AC3E}">
        <p14:creationId xmlns:p14="http://schemas.microsoft.com/office/powerpoint/2010/main" val="21043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43E7-69F3-41EB-AFA7-964A4502CF1C}"/>
              </a:ext>
            </a:extLst>
          </p:cNvPr>
          <p:cNvSpPr>
            <a:spLocks noGrp="1"/>
          </p:cNvSpPr>
          <p:nvPr>
            <p:ph type="title"/>
          </p:nvPr>
        </p:nvSpPr>
        <p:spPr/>
        <p:txBody>
          <a:bodyPr/>
          <a:lstStyle/>
          <a:p>
            <a:r>
              <a:rPr lang="en-US" b="1" dirty="0"/>
              <a:t>Why do Performance Testing?</a:t>
            </a:r>
            <a:endParaRPr lang="en-US" dirty="0"/>
          </a:p>
        </p:txBody>
      </p:sp>
      <p:sp>
        <p:nvSpPr>
          <p:cNvPr id="3" name="Content Placeholder 2">
            <a:extLst>
              <a:ext uri="{FF2B5EF4-FFF2-40B4-BE49-F238E27FC236}">
                <a16:creationId xmlns:a16="http://schemas.microsoft.com/office/drawing/2014/main" id="{A451D304-B4A6-4318-A0F9-16B2D6FCA870}"/>
              </a:ext>
            </a:extLst>
          </p:cNvPr>
          <p:cNvSpPr>
            <a:spLocks noGrp="1"/>
          </p:cNvSpPr>
          <p:nvPr>
            <p:ph idx="1"/>
          </p:nvPr>
        </p:nvSpPr>
        <p:spPr/>
        <p:txBody>
          <a:bodyPr>
            <a:normAutofit fontScale="92500" lnSpcReduction="20000"/>
          </a:bodyPr>
          <a:lstStyle/>
          <a:p>
            <a:r>
              <a:rPr lang="en-US" dirty="0">
                <a:ea typeface="+mn-lt"/>
                <a:cs typeface="+mn-lt"/>
              </a:rPr>
              <a:t>Performance Testing is done to provide stakeholders with information about their application regarding speed, stability, and scalability. More importantly, Performance Testing uncovers what needs to be improved before the product goes to market. Without Performance Testing, software is likely to suffer from issues such as: running slow while several users use it simultaneously, inconsistencies across different operating systems and poor usability.</a:t>
            </a:r>
            <a:endParaRPr lang="en-US" dirty="0"/>
          </a:p>
          <a:p>
            <a:pPr>
              <a:buSzPct val="114999"/>
            </a:pPr>
            <a:r>
              <a:rPr lang="en-US" dirty="0">
                <a:ea typeface="+mn-lt"/>
                <a:cs typeface="+mn-lt"/>
              </a:rPr>
              <a:t>Performance testing will determine whether their software meets speed, scalability and stability requirements under expected workloads. Applications sent to market with poor performance metrics due to nonexistent or poor performance testing are likely to gain a bad reputation and fail to meet expected sales goals.</a:t>
            </a:r>
            <a:endParaRPr lang="en-US" dirty="0"/>
          </a:p>
          <a:p>
            <a:pPr>
              <a:buSzPct val="114999"/>
            </a:pPr>
            <a:endParaRPr lang="en-US" dirty="0"/>
          </a:p>
        </p:txBody>
      </p:sp>
    </p:spTree>
    <p:extLst>
      <p:ext uri="{BB962C8B-B14F-4D97-AF65-F5344CB8AC3E}">
        <p14:creationId xmlns:p14="http://schemas.microsoft.com/office/powerpoint/2010/main" val="246004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0288-8E7D-48A8-A336-445EAA0B54BC}"/>
              </a:ext>
            </a:extLst>
          </p:cNvPr>
          <p:cNvSpPr>
            <a:spLocks noGrp="1"/>
          </p:cNvSpPr>
          <p:nvPr>
            <p:ph type="title"/>
          </p:nvPr>
        </p:nvSpPr>
        <p:spPr/>
        <p:txBody>
          <a:bodyPr>
            <a:normAutofit fontScale="90000"/>
          </a:bodyPr>
          <a:lstStyle/>
          <a:p>
            <a:r>
              <a:rPr lang="en-US" b="1" dirty="0"/>
              <a:t>What happens if there is no app performance?</a:t>
            </a:r>
          </a:p>
        </p:txBody>
      </p:sp>
      <p:sp>
        <p:nvSpPr>
          <p:cNvPr id="3" name="Content Placeholder 2">
            <a:extLst>
              <a:ext uri="{FF2B5EF4-FFF2-40B4-BE49-F238E27FC236}">
                <a16:creationId xmlns:a16="http://schemas.microsoft.com/office/drawing/2014/main" id="{A7AB41E7-B0D5-46ED-9C3F-9B126D768C4F}"/>
              </a:ext>
            </a:extLst>
          </p:cNvPr>
          <p:cNvSpPr>
            <a:spLocks noGrp="1"/>
          </p:cNvSpPr>
          <p:nvPr>
            <p:ph idx="1"/>
          </p:nvPr>
        </p:nvSpPr>
        <p:spPr/>
        <p:txBody>
          <a:bodyPr>
            <a:normAutofit fontScale="92500" lnSpcReduction="20000"/>
          </a:bodyPr>
          <a:lstStyle/>
          <a:p>
            <a:r>
              <a:rPr lang="en-US" dirty="0">
                <a:ea typeface="+mn-lt"/>
                <a:cs typeface="+mn-lt"/>
              </a:rPr>
              <a:t>According to Dunn &amp; Bradstreet, 59% of Fortune 500 companies experience an estimated 1.6 hours of downtime every week. Considering the average Fortune 500 company with a minimum of 10,000 employees is paying $56 per hour, the labor part of downtime costs for such an organization would be $896,000 weekly, translating into more than $46 million per year.</a:t>
            </a:r>
            <a:endParaRPr lang="en-US" dirty="0"/>
          </a:p>
          <a:p>
            <a:pPr>
              <a:buSzPct val="114999"/>
            </a:pPr>
            <a:r>
              <a:rPr lang="en-US" dirty="0">
                <a:ea typeface="+mn-lt"/>
                <a:cs typeface="+mn-lt"/>
              </a:rPr>
              <a:t>Only a 5-minute downtime of Google.com (19-Aug-13) is estimated to cost the search giant as much as $545,000.</a:t>
            </a:r>
            <a:endParaRPr lang="en-US" dirty="0"/>
          </a:p>
          <a:p>
            <a:pPr>
              <a:buSzPct val="114999"/>
            </a:pPr>
            <a:r>
              <a:rPr lang="en-US" dirty="0">
                <a:ea typeface="+mn-lt"/>
                <a:cs typeface="+mn-lt"/>
              </a:rPr>
              <a:t>It's estimated that companies lost sales worth $1100 per second due to a recent Amazon Web Service Outage.</a:t>
            </a:r>
            <a:endParaRPr lang="en-US" dirty="0"/>
          </a:p>
          <a:p>
            <a:pPr>
              <a:buSzPct val="114999"/>
            </a:pPr>
            <a:r>
              <a:rPr lang="en-US" dirty="0">
                <a:ea typeface="+mn-lt"/>
                <a:cs typeface="+mn-lt"/>
              </a:rPr>
              <a:t>Hence, performance testing is important.</a:t>
            </a:r>
            <a:endParaRPr lang="en-US" dirty="0"/>
          </a:p>
          <a:p>
            <a:pPr>
              <a:buSzPct val="114999"/>
            </a:pPr>
            <a:endParaRPr lang="en-US" dirty="0"/>
          </a:p>
        </p:txBody>
      </p:sp>
    </p:spTree>
    <p:extLst>
      <p:ext uri="{BB962C8B-B14F-4D97-AF65-F5344CB8AC3E}">
        <p14:creationId xmlns:p14="http://schemas.microsoft.com/office/powerpoint/2010/main" val="342595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449E-70B0-4A67-A50B-221194C71DD2}"/>
              </a:ext>
            </a:extLst>
          </p:cNvPr>
          <p:cNvSpPr>
            <a:spLocks noGrp="1"/>
          </p:cNvSpPr>
          <p:nvPr>
            <p:ph type="title"/>
          </p:nvPr>
        </p:nvSpPr>
        <p:spPr/>
        <p:txBody>
          <a:bodyPr>
            <a:normAutofit fontScale="90000"/>
          </a:bodyPr>
          <a:lstStyle/>
          <a:p>
            <a:r>
              <a:rPr lang="en-US" b="1" dirty="0"/>
              <a:t>Types of Performance Testing </a:t>
            </a:r>
            <a:r>
              <a:rPr lang="en-US" b="1" dirty="0">
                <a:ea typeface="+mj-lt"/>
                <a:cs typeface="+mj-lt"/>
              </a:rPr>
              <a:t>Scenarios</a:t>
            </a:r>
            <a:endParaRPr lang="en-US" dirty="0"/>
          </a:p>
        </p:txBody>
      </p:sp>
      <p:sp>
        <p:nvSpPr>
          <p:cNvPr id="3" name="Content Placeholder 2">
            <a:extLst>
              <a:ext uri="{FF2B5EF4-FFF2-40B4-BE49-F238E27FC236}">
                <a16:creationId xmlns:a16="http://schemas.microsoft.com/office/drawing/2014/main" id="{A84DF763-76CE-4463-A8C6-9DD2C5F86D6E}"/>
              </a:ext>
            </a:extLst>
          </p:cNvPr>
          <p:cNvSpPr>
            <a:spLocks noGrp="1"/>
          </p:cNvSpPr>
          <p:nvPr>
            <p:ph idx="1"/>
          </p:nvPr>
        </p:nvSpPr>
        <p:spPr/>
        <p:txBody>
          <a:bodyPr/>
          <a:lstStyle/>
          <a:p>
            <a:r>
              <a:rPr lang="en-US" b="1" dirty="0">
                <a:ea typeface="+mn-lt"/>
                <a:cs typeface="+mn-lt"/>
              </a:rPr>
              <a:t>Load testing -</a:t>
            </a:r>
            <a:r>
              <a:rPr lang="en-US" dirty="0">
                <a:ea typeface="+mn-lt"/>
                <a:cs typeface="+mn-lt"/>
              </a:rPr>
              <a:t> checks the application's ability to perform under anticipated user loads. The objective is to identify performance bottlenecks before the software application goes live.</a:t>
            </a:r>
            <a:endParaRPr lang="en-US" dirty="0"/>
          </a:p>
          <a:p>
            <a:pPr>
              <a:buSzPct val="114999"/>
            </a:pPr>
            <a:r>
              <a:rPr lang="en-US" b="1" dirty="0">
                <a:ea typeface="+mn-lt"/>
                <a:cs typeface="+mn-lt"/>
              </a:rPr>
              <a:t>Volume testing</a:t>
            </a:r>
            <a:r>
              <a:rPr lang="en-US" dirty="0">
                <a:ea typeface="+mn-lt"/>
                <a:cs typeface="+mn-lt"/>
              </a:rPr>
              <a:t> - Under Volume Testing large no. of. Data is populated in a database and the overall software system's behavior is monitored. The objective is to check software application's performance under varying database volumes.</a:t>
            </a:r>
            <a:endParaRPr lang="en-US" dirty="0"/>
          </a:p>
          <a:p>
            <a:pPr>
              <a:buSzPct val="114999"/>
            </a:pPr>
            <a:endParaRPr lang="en-US" dirty="0"/>
          </a:p>
        </p:txBody>
      </p:sp>
    </p:spTree>
    <p:extLst>
      <p:ext uri="{BB962C8B-B14F-4D97-AF65-F5344CB8AC3E}">
        <p14:creationId xmlns:p14="http://schemas.microsoft.com/office/powerpoint/2010/main" val="201467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5F0F-933B-4162-9A6D-CC3980B3893F}"/>
              </a:ext>
            </a:extLst>
          </p:cNvPr>
          <p:cNvSpPr>
            <a:spLocks noGrp="1"/>
          </p:cNvSpPr>
          <p:nvPr>
            <p:ph type="title"/>
          </p:nvPr>
        </p:nvSpPr>
        <p:spPr/>
        <p:txBody>
          <a:bodyPr>
            <a:normAutofit fontScale="90000"/>
          </a:bodyPr>
          <a:lstStyle/>
          <a:p>
            <a:r>
              <a:rPr lang="en-US" b="1" dirty="0">
                <a:ea typeface="+mj-lt"/>
                <a:cs typeface="+mj-lt"/>
              </a:rPr>
              <a:t>Types of Performance Testing Scenarios</a:t>
            </a:r>
            <a:endParaRPr lang="en-US" dirty="0">
              <a:ea typeface="+mj-lt"/>
              <a:cs typeface="+mj-lt"/>
            </a:endParaRPr>
          </a:p>
        </p:txBody>
      </p:sp>
      <p:sp>
        <p:nvSpPr>
          <p:cNvPr id="3" name="Content Placeholder 2">
            <a:extLst>
              <a:ext uri="{FF2B5EF4-FFF2-40B4-BE49-F238E27FC236}">
                <a16:creationId xmlns:a16="http://schemas.microsoft.com/office/drawing/2014/main" id="{F5E2126A-F617-4FF8-AF15-9CAF68A11C5E}"/>
              </a:ext>
            </a:extLst>
          </p:cNvPr>
          <p:cNvSpPr>
            <a:spLocks noGrp="1"/>
          </p:cNvSpPr>
          <p:nvPr>
            <p:ph idx="1"/>
          </p:nvPr>
        </p:nvSpPr>
        <p:spPr/>
        <p:txBody>
          <a:bodyPr>
            <a:normAutofit fontScale="92500" lnSpcReduction="10000"/>
          </a:bodyPr>
          <a:lstStyle/>
          <a:p>
            <a:r>
              <a:rPr lang="en-US" b="1" dirty="0">
                <a:ea typeface="+mn-lt"/>
                <a:cs typeface="+mn-lt"/>
              </a:rPr>
              <a:t>Spike testing -</a:t>
            </a:r>
            <a:r>
              <a:rPr lang="en-US" dirty="0">
                <a:ea typeface="+mn-lt"/>
                <a:cs typeface="+mn-lt"/>
              </a:rPr>
              <a:t> tests the software's reaction to sudden large spikes in the load generated by users.</a:t>
            </a:r>
            <a:endParaRPr lang="en-US" dirty="0"/>
          </a:p>
          <a:p>
            <a:pPr>
              <a:buSzPct val="114999"/>
            </a:pPr>
            <a:r>
              <a:rPr lang="en-US" b="1" dirty="0">
                <a:ea typeface="+mn-lt"/>
                <a:cs typeface="+mn-lt"/>
              </a:rPr>
              <a:t>Stress testing -</a:t>
            </a:r>
            <a:r>
              <a:rPr lang="en-US" dirty="0">
                <a:ea typeface="+mn-lt"/>
                <a:cs typeface="+mn-lt"/>
              </a:rPr>
              <a:t> involves testing an application under extreme workloads to see how it handles high traffic or data processing. The objective is to identify the breaking point of an application.</a:t>
            </a:r>
            <a:endParaRPr lang="en-US" dirty="0"/>
          </a:p>
          <a:p>
            <a:pPr>
              <a:buSzPct val="114999"/>
            </a:pPr>
            <a:r>
              <a:rPr lang="en-US" b="1" dirty="0">
                <a:ea typeface="+mn-lt"/>
                <a:cs typeface="+mn-lt"/>
              </a:rPr>
              <a:t>Break Point testing -</a:t>
            </a:r>
            <a:r>
              <a:rPr lang="en-US" dirty="0">
                <a:ea typeface="+mn-lt"/>
                <a:cs typeface="+mn-lt"/>
              </a:rPr>
              <a:t> involves testing an application under a constant/non-constant growth of users or information to see the applications limits. The objective is to identify the breaking point of an application and at what points begins to behave unstable.</a:t>
            </a:r>
            <a:endParaRPr lang="en-US" dirty="0"/>
          </a:p>
        </p:txBody>
      </p:sp>
    </p:spTree>
    <p:extLst>
      <p:ext uri="{BB962C8B-B14F-4D97-AF65-F5344CB8AC3E}">
        <p14:creationId xmlns:p14="http://schemas.microsoft.com/office/powerpoint/2010/main" val="205418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4419-F3A8-46DB-B9BE-517D92436CA2}"/>
              </a:ext>
            </a:extLst>
          </p:cNvPr>
          <p:cNvSpPr>
            <a:spLocks noGrp="1"/>
          </p:cNvSpPr>
          <p:nvPr>
            <p:ph type="title"/>
          </p:nvPr>
        </p:nvSpPr>
        <p:spPr/>
        <p:txBody>
          <a:bodyPr>
            <a:normAutofit fontScale="90000"/>
          </a:bodyPr>
          <a:lstStyle/>
          <a:p>
            <a:r>
              <a:rPr lang="en-US" b="1" dirty="0">
                <a:ea typeface="+mj-lt"/>
                <a:cs typeface="+mj-lt"/>
              </a:rPr>
              <a:t>Types of Performance Testing Scenarios</a:t>
            </a:r>
            <a:endParaRPr lang="en-US" dirty="0">
              <a:ea typeface="+mj-lt"/>
              <a:cs typeface="+mj-lt"/>
            </a:endParaRPr>
          </a:p>
        </p:txBody>
      </p:sp>
      <p:sp>
        <p:nvSpPr>
          <p:cNvPr id="3" name="Content Placeholder 2">
            <a:extLst>
              <a:ext uri="{FF2B5EF4-FFF2-40B4-BE49-F238E27FC236}">
                <a16:creationId xmlns:a16="http://schemas.microsoft.com/office/drawing/2014/main" id="{4812538C-4D1E-4615-B02C-0B1A18AFEC29}"/>
              </a:ext>
            </a:extLst>
          </p:cNvPr>
          <p:cNvSpPr>
            <a:spLocks noGrp="1"/>
          </p:cNvSpPr>
          <p:nvPr>
            <p:ph idx="1"/>
          </p:nvPr>
        </p:nvSpPr>
        <p:spPr/>
        <p:txBody>
          <a:bodyPr/>
          <a:lstStyle/>
          <a:p>
            <a:r>
              <a:rPr lang="en-US" b="1" dirty="0">
                <a:ea typeface="+mn-lt"/>
                <a:cs typeface="+mn-lt"/>
              </a:rPr>
              <a:t>Endurance testing -</a:t>
            </a:r>
            <a:r>
              <a:rPr lang="en-US" dirty="0">
                <a:ea typeface="+mn-lt"/>
                <a:cs typeface="+mn-lt"/>
              </a:rPr>
              <a:t> is done to make sure the software can handle the expected load over a long period of time.</a:t>
            </a:r>
            <a:endParaRPr lang="en-US" dirty="0"/>
          </a:p>
          <a:p>
            <a:pPr>
              <a:buSzPct val="114999"/>
            </a:pPr>
            <a:r>
              <a:rPr lang="en-US" b="1" dirty="0">
                <a:ea typeface="+mn-lt"/>
                <a:cs typeface="+mn-lt"/>
              </a:rPr>
              <a:t>Scalability testing </a:t>
            </a:r>
            <a:r>
              <a:rPr lang="en-US" dirty="0">
                <a:ea typeface="+mn-lt"/>
                <a:cs typeface="+mn-lt"/>
              </a:rPr>
              <a:t>- The objective of scalability testing is to determine the software application's effectiveness in "scaling up" to support an increase in user load. It helps plan capacity addition to your software system.</a:t>
            </a:r>
            <a:endParaRPr lang="en-US" dirty="0"/>
          </a:p>
          <a:p>
            <a:pPr>
              <a:buSzPct val="114999"/>
            </a:pPr>
            <a:endParaRPr lang="en-US" dirty="0"/>
          </a:p>
        </p:txBody>
      </p:sp>
    </p:spTree>
    <p:extLst>
      <p:ext uri="{BB962C8B-B14F-4D97-AF65-F5344CB8AC3E}">
        <p14:creationId xmlns:p14="http://schemas.microsoft.com/office/powerpoint/2010/main" val="24005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73C0-9C15-4187-ABAE-D2E24807230E}"/>
              </a:ext>
            </a:extLst>
          </p:cNvPr>
          <p:cNvSpPr>
            <a:spLocks noGrp="1"/>
          </p:cNvSpPr>
          <p:nvPr>
            <p:ph type="title"/>
          </p:nvPr>
        </p:nvSpPr>
        <p:spPr/>
        <p:txBody>
          <a:bodyPr/>
          <a:lstStyle/>
          <a:p>
            <a:r>
              <a:rPr lang="en-US" b="1" dirty="0"/>
              <a:t>Common Performance Problems</a:t>
            </a:r>
            <a:endParaRPr lang="en-US" dirty="0"/>
          </a:p>
        </p:txBody>
      </p:sp>
      <p:sp>
        <p:nvSpPr>
          <p:cNvPr id="3" name="Content Placeholder 2">
            <a:extLst>
              <a:ext uri="{FF2B5EF4-FFF2-40B4-BE49-F238E27FC236}">
                <a16:creationId xmlns:a16="http://schemas.microsoft.com/office/drawing/2014/main" id="{FBF6E450-3A28-4F12-9F88-8AD7A862C63A}"/>
              </a:ext>
            </a:extLst>
          </p:cNvPr>
          <p:cNvSpPr>
            <a:spLocks noGrp="1"/>
          </p:cNvSpPr>
          <p:nvPr>
            <p:ph idx="1"/>
          </p:nvPr>
        </p:nvSpPr>
        <p:spPr/>
        <p:txBody>
          <a:bodyPr/>
          <a:lstStyle/>
          <a:p>
            <a:r>
              <a:rPr lang="en-US" dirty="0">
                <a:ea typeface="+mn-lt"/>
                <a:cs typeface="+mn-lt"/>
              </a:rPr>
              <a:t>Most performance problems revolve around speed, response time, load time and poor scalability. Speed is often one of the most important attributes of an application. A slow running application will lose potential users. Performance testing is done to make sure an app runs fast enough to keep a user's attention and interest. Take a look at the following list of common performance problems and notice how speed is a common factor in many of them.</a:t>
            </a:r>
            <a:endParaRPr lang="en-US" dirty="0"/>
          </a:p>
        </p:txBody>
      </p:sp>
    </p:spTree>
    <p:extLst>
      <p:ext uri="{BB962C8B-B14F-4D97-AF65-F5344CB8AC3E}">
        <p14:creationId xmlns:p14="http://schemas.microsoft.com/office/powerpoint/2010/main" val="5729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73C0-9C15-4187-ABAE-D2E24807230E}"/>
              </a:ext>
            </a:extLst>
          </p:cNvPr>
          <p:cNvSpPr>
            <a:spLocks noGrp="1"/>
          </p:cNvSpPr>
          <p:nvPr>
            <p:ph type="title"/>
          </p:nvPr>
        </p:nvSpPr>
        <p:spPr/>
        <p:txBody>
          <a:bodyPr/>
          <a:lstStyle/>
          <a:p>
            <a:r>
              <a:rPr lang="en-US" b="1" dirty="0"/>
              <a:t>Common Performance Problems</a:t>
            </a:r>
            <a:endParaRPr lang="en-US" dirty="0"/>
          </a:p>
        </p:txBody>
      </p:sp>
      <p:sp>
        <p:nvSpPr>
          <p:cNvPr id="3" name="Content Placeholder 2">
            <a:extLst>
              <a:ext uri="{FF2B5EF4-FFF2-40B4-BE49-F238E27FC236}">
                <a16:creationId xmlns:a16="http://schemas.microsoft.com/office/drawing/2014/main" id="{FBF6E450-3A28-4F12-9F88-8AD7A862C63A}"/>
              </a:ext>
            </a:extLst>
          </p:cNvPr>
          <p:cNvSpPr>
            <a:spLocks noGrp="1"/>
          </p:cNvSpPr>
          <p:nvPr>
            <p:ph idx="1"/>
          </p:nvPr>
        </p:nvSpPr>
        <p:spPr/>
        <p:txBody>
          <a:bodyPr>
            <a:normAutofit fontScale="85000" lnSpcReduction="10000"/>
          </a:bodyPr>
          <a:lstStyle/>
          <a:p>
            <a:r>
              <a:rPr lang="en-US" b="1" dirty="0">
                <a:ea typeface="+mn-lt"/>
                <a:cs typeface="+mn-lt"/>
              </a:rPr>
              <a:t>Long Load time -</a:t>
            </a:r>
            <a:r>
              <a:rPr lang="en-US" dirty="0">
                <a:ea typeface="+mn-lt"/>
                <a:cs typeface="+mn-lt"/>
              </a:rPr>
              <a:t> Load time is normally the initial time it takes an application to start. This should generally be kept to a minimum. While some applications are impossible to make load in under a minute, Load time should be kept under a few seconds if possible.</a:t>
            </a:r>
            <a:endParaRPr lang="en-US" dirty="0"/>
          </a:p>
          <a:p>
            <a:pPr>
              <a:buSzPct val="114999"/>
            </a:pPr>
            <a:r>
              <a:rPr lang="en-US" b="1" dirty="0">
                <a:ea typeface="+mn-lt"/>
                <a:cs typeface="+mn-lt"/>
              </a:rPr>
              <a:t>Poor response time -</a:t>
            </a:r>
            <a:r>
              <a:rPr lang="en-US" dirty="0">
                <a:ea typeface="+mn-lt"/>
                <a:cs typeface="+mn-lt"/>
              </a:rPr>
              <a:t> Response time is the time it takes from when a user inputs data into the application until the application outputs a response to that input. Generally, this should be very quick. Again, if a user must wait too long, they lose interest.</a:t>
            </a:r>
            <a:endParaRPr lang="en-US" dirty="0"/>
          </a:p>
          <a:p>
            <a:pPr>
              <a:buSzPct val="114999"/>
            </a:pPr>
            <a:r>
              <a:rPr lang="en-US" b="1" dirty="0">
                <a:ea typeface="+mn-lt"/>
                <a:cs typeface="+mn-lt"/>
              </a:rPr>
              <a:t>Poor scalability -</a:t>
            </a:r>
            <a:r>
              <a:rPr lang="en-US" dirty="0">
                <a:ea typeface="+mn-lt"/>
                <a:cs typeface="+mn-lt"/>
              </a:rPr>
              <a:t> A software product suffers from poor scalability when it cannot handle the expected number of users or when it does not accommodate a wide enough range of users. Load Testing should be done to be certain the application can handle the anticipated number of users.</a:t>
            </a:r>
            <a:endParaRPr lang="en-US" dirty="0"/>
          </a:p>
          <a:p>
            <a:pPr>
              <a:buSzPct val="114999"/>
            </a:pPr>
            <a:endParaRPr lang="en-US" dirty="0"/>
          </a:p>
        </p:txBody>
      </p:sp>
    </p:spTree>
    <p:extLst>
      <p:ext uri="{BB962C8B-B14F-4D97-AF65-F5344CB8AC3E}">
        <p14:creationId xmlns:p14="http://schemas.microsoft.com/office/powerpoint/2010/main" val="3177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PERFORMANCE TESTING</vt:lpstr>
      <vt:lpstr>Performance Testing</vt:lpstr>
      <vt:lpstr>Why do Performance Testing?</vt:lpstr>
      <vt:lpstr>What happens if there is no app performance?</vt:lpstr>
      <vt:lpstr>Types of Performance Testing Scenarios</vt:lpstr>
      <vt:lpstr>Types of Performance Testing Scenarios</vt:lpstr>
      <vt:lpstr>Types of Performance Testing Scenarios</vt:lpstr>
      <vt:lpstr>Common Performance Problems</vt:lpstr>
      <vt:lpstr>Common Performance Problems</vt:lpstr>
      <vt:lpstr>Common Performance Problems</vt:lpstr>
      <vt:lpstr>What is the most important part if you are a Performance Tester?</vt:lpstr>
      <vt:lpstr>Questions and answers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cp:revision>
  <dcterms:created xsi:type="dcterms:W3CDTF">2021-02-17T18:39:35Z</dcterms:created>
  <dcterms:modified xsi:type="dcterms:W3CDTF">2021-04-07T21:13:48Z</dcterms:modified>
</cp:coreProperties>
</file>