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17"/>
  </p:notesMasterIdLst>
  <p:sldIdLst>
    <p:sldId id="256" r:id="rId2"/>
    <p:sldId id="261" r:id="rId3"/>
    <p:sldId id="257" r:id="rId4"/>
    <p:sldId id="259" r:id="rId5"/>
    <p:sldId id="260" r:id="rId6"/>
    <p:sldId id="266" r:id="rId7"/>
    <p:sldId id="262" r:id="rId8"/>
    <p:sldId id="271" r:id="rId9"/>
    <p:sldId id="265" r:id="rId10"/>
    <p:sldId id="263" r:id="rId11"/>
    <p:sldId id="267" r:id="rId12"/>
    <p:sldId id="268" r:id="rId13"/>
    <p:sldId id="269" r:id="rId14"/>
    <p:sldId id="270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5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3070E-83B3-4752-B454-D22C397CD44D}" type="datetimeFigureOut">
              <a:rPr lang="en-US" smtClean="0"/>
              <a:t>28-Jun-19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A65F3-AF0B-4EA2-A9B3-D1A5EBA5B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4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A65F3-AF0B-4EA2-A9B3-D1A5EBA5BF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0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588-A73B-4EB7-BA49-8132BAD78C13}" type="datetime1">
              <a:rPr lang="en-US" smtClean="0"/>
              <a:t>28-Jun-19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Estimation of Distribution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80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3B6F-C704-4826-8DF9-B2EEE0D6F657}" type="datetime1">
              <a:rPr lang="en-US" smtClean="0"/>
              <a:t>28-Jun-19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Estimation of Distribution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6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0C9A-6A68-4568-855F-995EAA679E5F}" type="datetime1">
              <a:rPr lang="en-US" smtClean="0"/>
              <a:t>28-Jun-19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Estimation of Distribution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F559-2A75-4556-9406-25AF3E8A1834}" type="datetime1">
              <a:rPr lang="en-US" smtClean="0"/>
              <a:t>28-Jun-19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Estimation of Distribution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6676-6494-4FE7-97AC-BA92C339F565}" type="datetime1">
              <a:rPr lang="en-US" smtClean="0"/>
              <a:t>28-Jun-19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Estimation of Distribution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63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A80B-6862-476B-97A8-4E2E41F06D74}" type="datetime1">
              <a:rPr lang="en-US" smtClean="0"/>
              <a:t>28-Jun-19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Estimation of Distribution Algorithms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0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89-C56E-4CAB-961F-E5725735C731}" type="datetime1">
              <a:rPr lang="en-US" smtClean="0"/>
              <a:t>28-Jun-19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Estimation of Distribution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6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D736-E7D1-497D-A145-3BCBF30BC388}" type="datetime1">
              <a:rPr lang="en-US" smtClean="0"/>
              <a:t>28-Jun-19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Estimation of Distribution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9378-21FF-44F0-B25B-9476A7212DC3}" type="datetime1">
              <a:rPr lang="en-US" smtClean="0"/>
              <a:t>28-Jun-19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Estimation of Distribution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2D29-4796-4F64-8095-8508428D8A19}" type="datetime1">
              <a:rPr lang="en-US" smtClean="0"/>
              <a:t>28-Jun-19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1 Estimation of Distribution Algorithms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7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01870E7-3F49-49D5-ACF2-37428188E267}" type="datetime1">
              <a:rPr lang="en-US" smtClean="0"/>
              <a:t>28-Jun-19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1 Estimation of Distribution Algorithms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5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51A8258-0C96-4247-9F8C-3039245C4E13}" type="datetime1">
              <a:rPr lang="en-US" smtClean="0"/>
              <a:t>28-Jun-19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1 Estimation of Distribution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3D657B4-1A6F-406C-B22D-DA5AAEBC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3288894_A_review_of_estimation_of_distribution_algorithms_in_bioinformatic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9910-F552-47AD-B007-D76E1958C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026" y="873161"/>
            <a:ext cx="10087947" cy="2670448"/>
          </a:xfrm>
        </p:spPr>
        <p:txBody>
          <a:bodyPr>
            <a:normAutofit/>
          </a:bodyPr>
          <a:lstStyle/>
          <a:p>
            <a:r>
              <a:rPr lang="en-US" sz="4400" dirty="0"/>
              <a:t>EVOLVING MODELS WITH ESTIMATION OF DISTRIBUTION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83F54-8693-48F3-9D0F-50219FE23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026" y="4167672"/>
            <a:ext cx="3737688" cy="1275183"/>
          </a:xfrm>
        </p:spPr>
        <p:txBody>
          <a:bodyPr>
            <a:normAutofit fontScale="92500"/>
          </a:bodyPr>
          <a:lstStyle/>
          <a:p>
            <a:pPr algn="l"/>
            <a:r>
              <a:rPr lang="en-US" sz="3200" dirty="0"/>
              <a:t>Scientific coordinator: </a:t>
            </a:r>
          </a:p>
          <a:p>
            <a:pPr algn="l"/>
            <a:r>
              <a:rPr lang="en-US" sz="3200" dirty="0"/>
              <a:t>Prof. dr. Henri </a:t>
            </a:r>
            <a:r>
              <a:rPr lang="en-US" sz="3200" dirty="0" err="1"/>
              <a:t>Luchian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27743-887D-4D6D-ADA8-9CC0B18BD7CA}"/>
              </a:ext>
            </a:extLst>
          </p:cNvPr>
          <p:cNvSpPr txBox="1"/>
          <p:nvPr/>
        </p:nvSpPr>
        <p:spPr>
          <a:xfrm>
            <a:off x="8053872" y="4805263"/>
            <a:ext cx="3086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/>
              <a:t>Graduate student:</a:t>
            </a:r>
          </a:p>
          <a:p>
            <a:pPr algn="r"/>
            <a:r>
              <a:rPr lang="en-US" sz="3000" dirty="0"/>
              <a:t>Adrian Tiron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B9F31-F60E-4A9A-8C83-B822D6EC8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006"/>
            <a:ext cx="1052026" cy="102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7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01D2-5A18-41E6-B66B-866BAFD6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715347"/>
            <a:ext cx="10282334" cy="1388302"/>
          </a:xfrm>
        </p:spPr>
        <p:txBody>
          <a:bodyPr>
            <a:normAutofit/>
          </a:bodyPr>
          <a:lstStyle/>
          <a:p>
            <a:r>
              <a:rPr lang="en-US" sz="44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1F0E4-47ED-4A2C-8B62-CF836762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416664"/>
            <a:ext cx="10282334" cy="349272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000" dirty="0"/>
              <a:t>3 whole runs for each algorithm to show consistency.</a:t>
            </a:r>
          </a:p>
          <a:p>
            <a:pPr>
              <a:spcBef>
                <a:spcPts val="1800"/>
              </a:spcBef>
            </a:pPr>
            <a:r>
              <a:rPr lang="en-US" sz="3000" dirty="0"/>
              <a:t>Max. 400 generations per run.</a:t>
            </a:r>
          </a:p>
          <a:p>
            <a:pPr>
              <a:spcBef>
                <a:spcPts val="1800"/>
              </a:spcBef>
            </a:pPr>
            <a:r>
              <a:rPr lang="en-US" sz="3000" dirty="0"/>
              <a:t>Initial necessary parameters (no. of variables, length etc.) are the same for each function.</a:t>
            </a:r>
          </a:p>
          <a:p>
            <a:pPr>
              <a:spcBef>
                <a:spcPts val="1800"/>
              </a:spcBef>
            </a:pPr>
            <a:r>
              <a:rPr lang="en-US" sz="3000" dirty="0"/>
              <a:t>The plots show </a:t>
            </a:r>
            <a:r>
              <a:rPr lang="en-US" sz="3000"/>
              <a:t>the attained </a:t>
            </a:r>
            <a:r>
              <a:rPr lang="en-US" sz="3000" dirty="0"/>
              <a:t>optimum AND the road to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AA25F-2E64-44E4-ABFA-16E7ACF1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94270" cy="400594"/>
          </a:xfrm>
        </p:spPr>
        <p:txBody>
          <a:bodyPr/>
          <a:lstStyle/>
          <a:p>
            <a:fld id="{83D657B4-1A6F-406C-B22D-DA5AAEBC1DF0}" type="slidenum">
              <a:rPr lang="en-US" sz="1800" smtClean="0"/>
              <a:t>10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1818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530E34-6BF4-4193-81E7-58A782F5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400490" cy="357051"/>
          </a:xfrm>
        </p:spPr>
        <p:txBody>
          <a:bodyPr/>
          <a:lstStyle/>
          <a:p>
            <a:fld id="{83D657B4-1A6F-406C-B22D-DA5AAEBC1DF0}" type="slidenum">
              <a:rPr lang="en-US" sz="1800" smtClean="0"/>
              <a:t>11</a:t>
            </a:fld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04737-7466-496F-9455-1DBCB346E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25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2935A0-B7E8-4B1C-815F-F2DC7C00269D}"/>
              </a:ext>
            </a:extLst>
          </p:cNvPr>
          <p:cNvSpPr txBox="1"/>
          <p:nvPr/>
        </p:nvSpPr>
        <p:spPr>
          <a:xfrm>
            <a:off x="765110" y="6033254"/>
            <a:ext cx="533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– Genetic Algorithm</a:t>
            </a:r>
          </a:p>
        </p:txBody>
      </p:sp>
    </p:spTree>
    <p:extLst>
      <p:ext uri="{BB962C8B-B14F-4D97-AF65-F5344CB8AC3E}">
        <p14:creationId xmlns:p14="http://schemas.microsoft.com/office/powerpoint/2010/main" val="330829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530E34-6BF4-4193-81E7-58A782F5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19"/>
            <a:ext cx="394270" cy="406815"/>
          </a:xfrm>
        </p:spPr>
        <p:txBody>
          <a:bodyPr/>
          <a:lstStyle/>
          <a:p>
            <a:fld id="{83D657B4-1A6F-406C-B22D-DA5AAEBC1DF0}" type="slidenum">
              <a:rPr lang="en-US" sz="1800" smtClean="0"/>
              <a:t>12</a:t>
            </a:fld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BE49F-B760-4636-A43F-56791317D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25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67A2D-6447-438C-A898-D3C64B79D334}"/>
              </a:ext>
            </a:extLst>
          </p:cNvPr>
          <p:cNvSpPr txBox="1"/>
          <p:nvPr/>
        </p:nvSpPr>
        <p:spPr>
          <a:xfrm>
            <a:off x="765110" y="6051994"/>
            <a:ext cx="533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– Hill Climbing</a:t>
            </a:r>
          </a:p>
        </p:txBody>
      </p:sp>
    </p:spTree>
    <p:extLst>
      <p:ext uri="{BB962C8B-B14F-4D97-AF65-F5344CB8AC3E}">
        <p14:creationId xmlns:p14="http://schemas.microsoft.com/office/powerpoint/2010/main" val="1490386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530E34-6BF4-4193-81E7-58A782F5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217920"/>
            <a:ext cx="375609" cy="400594"/>
          </a:xfrm>
        </p:spPr>
        <p:txBody>
          <a:bodyPr/>
          <a:lstStyle/>
          <a:p>
            <a:fld id="{83D657B4-1A6F-406C-B22D-DA5AAEBC1DF0}" type="slidenum">
              <a:rPr lang="en-US" sz="1800" smtClean="0"/>
              <a:t>13</a:t>
            </a:fld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EFBBC-26F4-4BEA-91DF-AB6063E89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25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6E1F08-8D08-433A-8660-BB780B7DCA8B}"/>
              </a:ext>
            </a:extLst>
          </p:cNvPr>
          <p:cNvSpPr txBox="1"/>
          <p:nvPr/>
        </p:nvSpPr>
        <p:spPr>
          <a:xfrm>
            <a:off x="765110" y="6048885"/>
            <a:ext cx="533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– 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214783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530E34-6BF4-4193-81E7-58A782F5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217920"/>
            <a:ext cx="388049" cy="369492"/>
          </a:xfrm>
        </p:spPr>
        <p:txBody>
          <a:bodyPr/>
          <a:lstStyle/>
          <a:p>
            <a:fld id="{83D657B4-1A6F-406C-B22D-DA5AAEBC1DF0}" type="slidenum">
              <a:rPr lang="en-US" sz="1800" smtClean="0"/>
              <a:t>14</a:t>
            </a:fld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3F898-6B19-4A47-8519-6B9246657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25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68B9DA-A065-4B0E-874F-6DDA56744069}"/>
              </a:ext>
            </a:extLst>
          </p:cNvPr>
          <p:cNvSpPr txBox="1"/>
          <p:nvPr/>
        </p:nvSpPr>
        <p:spPr>
          <a:xfrm>
            <a:off x="765110" y="6033334"/>
            <a:ext cx="533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– Univariate Marginal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73803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01D2-5A18-41E6-B66B-866BAFD6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715347"/>
            <a:ext cx="10282334" cy="1388302"/>
          </a:xfrm>
        </p:spPr>
        <p:txBody>
          <a:bodyPr>
            <a:normAutofit/>
          </a:bodyPr>
          <a:lstStyle/>
          <a:p>
            <a:r>
              <a:rPr lang="en-US" sz="44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1F0E4-47ED-4A2C-8B62-CF836762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416664"/>
            <a:ext cx="10282334" cy="348824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3000" dirty="0"/>
              <a:t> EDA are at least as good as the other algorithms.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3000" dirty="0"/>
              <a:t> They are easier to implement and depend on less parameters.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3000" dirty="0"/>
              <a:t> It takes them less generations to reach an acceptable solution.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ü"/>
            </a:pPr>
            <a:endParaRPr lang="en-US" sz="3000" dirty="0"/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sz="3000" dirty="0"/>
              <a:t> EDA have a lot of potential and that should not </a:t>
            </a:r>
            <a:r>
              <a:rPr lang="en-US" sz="3000"/>
              <a:t>be rejected.</a:t>
            </a:r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AA25F-2E64-44E4-ABFA-16E7ACF1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19"/>
            <a:ext cx="376304" cy="381401"/>
          </a:xfrm>
        </p:spPr>
        <p:txBody>
          <a:bodyPr/>
          <a:lstStyle/>
          <a:p>
            <a:fld id="{83D657B4-1A6F-406C-B22D-DA5AAEBC1DF0}" type="slidenum">
              <a:rPr lang="en-US" sz="1800" smtClean="0"/>
              <a:t>15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906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01D2-5A18-41E6-B66B-866BAFD6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22" y="624609"/>
            <a:ext cx="10282334" cy="1388302"/>
          </a:xfrm>
        </p:spPr>
        <p:txBody>
          <a:bodyPr>
            <a:normAutofit/>
          </a:bodyPr>
          <a:lstStyle/>
          <a:p>
            <a:r>
              <a:rPr lang="en-US" sz="4400" dirty="0"/>
              <a:t>PRESENTATION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A262C-5CB9-4BD8-9DCB-B748D368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z="1800" smtClean="0"/>
              <a:t>2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1F20DA-9F1D-422A-A89D-BBCE7E963EB2}"/>
              </a:ext>
            </a:extLst>
          </p:cNvPr>
          <p:cNvSpPr/>
          <p:nvPr/>
        </p:nvSpPr>
        <p:spPr>
          <a:xfrm>
            <a:off x="3850429" y="2206482"/>
            <a:ext cx="4491135" cy="66277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MOTIVATIONS</a:t>
            </a:r>
            <a:endParaRPr lang="en-US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876CD9-D96A-47DF-B0D9-52E2BCFEFD19}"/>
              </a:ext>
            </a:extLst>
          </p:cNvPr>
          <p:cNvSpPr/>
          <p:nvPr/>
        </p:nvSpPr>
        <p:spPr>
          <a:xfrm>
            <a:off x="3850427" y="2920605"/>
            <a:ext cx="4491135" cy="66277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RESEARCH OBJECTIVES</a:t>
            </a:r>
            <a:endParaRPr lang="en-US" sz="20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289828-99AF-4B7E-841F-CDA5B9700C9F}"/>
              </a:ext>
            </a:extLst>
          </p:cNvPr>
          <p:cNvSpPr/>
          <p:nvPr/>
        </p:nvSpPr>
        <p:spPr>
          <a:xfrm>
            <a:off x="3850427" y="3628683"/>
            <a:ext cx="4491135" cy="66277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DESIGNING THE RESEARCH</a:t>
            </a:r>
            <a:endParaRPr lang="en-US" sz="20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603FEC-3B9F-445D-A0A2-D132F2D1CE9F}"/>
              </a:ext>
            </a:extLst>
          </p:cNvPr>
          <p:cNvSpPr/>
          <p:nvPr/>
        </p:nvSpPr>
        <p:spPr>
          <a:xfrm>
            <a:off x="3850424" y="4330716"/>
            <a:ext cx="4491135" cy="66097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PRACTICAL PART</a:t>
            </a:r>
            <a:endParaRPr lang="en-US" sz="20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730BE2-DE8F-4C9F-A9B9-55B9EFF8411C}"/>
              </a:ext>
            </a:extLst>
          </p:cNvPr>
          <p:cNvSpPr/>
          <p:nvPr/>
        </p:nvSpPr>
        <p:spPr>
          <a:xfrm>
            <a:off x="3850423" y="5756550"/>
            <a:ext cx="4491135" cy="66097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lang="en-US" sz="2000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04B691-64B6-4516-B91D-362E68B1A5DE}"/>
              </a:ext>
            </a:extLst>
          </p:cNvPr>
          <p:cNvSpPr/>
          <p:nvPr/>
        </p:nvSpPr>
        <p:spPr>
          <a:xfrm>
            <a:off x="3850423" y="5040555"/>
            <a:ext cx="4491135" cy="66097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RESULTS</a:t>
            </a:r>
            <a:endParaRPr lang="en-US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54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01D2-5A18-41E6-B66B-866BAFD6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715347"/>
            <a:ext cx="10282334" cy="1388302"/>
          </a:xfrm>
        </p:spPr>
        <p:txBody>
          <a:bodyPr>
            <a:normAutofit/>
          </a:bodyPr>
          <a:lstStyle/>
          <a:p>
            <a:r>
              <a:rPr lang="en-US" sz="4400" dirty="0"/>
              <a:t>MOTIVATIONS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1F0E4-47ED-4A2C-8B62-CF836762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833" y="2416664"/>
            <a:ext cx="10282334" cy="348824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My passion for evolutionary computing stems from an optional subject in the 2</a:t>
            </a:r>
            <a:r>
              <a:rPr lang="en-US" sz="3200" baseline="30000" dirty="0"/>
              <a:t>nd</a:t>
            </a:r>
            <a:r>
              <a:rPr lang="en-US" sz="3200" dirty="0"/>
              <a:t> year, Genetic Algorithms, which I just happened to choose, not knowing how much I’d be fascinated by it…</a:t>
            </a:r>
          </a:p>
          <a:p>
            <a:endParaRPr lang="en-US" sz="3200" dirty="0"/>
          </a:p>
          <a:p>
            <a:r>
              <a:rPr lang="en-US" sz="3200" dirty="0"/>
              <a:t>When the moment of finding a coordinator came, I could think of none other than the coordinator of the aforementioned course!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50833-99DC-4329-AEE4-F948AE42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z="1800" smtClean="0"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4287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01D2-5A18-41E6-B66B-866BAFD6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33" y="715347"/>
            <a:ext cx="10282334" cy="1388302"/>
          </a:xfrm>
        </p:spPr>
        <p:txBody>
          <a:bodyPr>
            <a:normAutofit/>
          </a:bodyPr>
          <a:lstStyle/>
          <a:p>
            <a:r>
              <a:rPr lang="en-US" sz="4400" dirty="0"/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1F0E4-47ED-4A2C-8B62-CF836762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61" y="2416664"/>
            <a:ext cx="10325877" cy="3488240"/>
          </a:xfrm>
        </p:spPr>
        <p:txBody>
          <a:bodyPr>
            <a:normAutofit/>
          </a:bodyPr>
          <a:lstStyle/>
          <a:p>
            <a:r>
              <a:rPr lang="en-US" sz="3200" dirty="0"/>
              <a:t>Devising a fair comparison between EDA</a:t>
            </a:r>
            <a:r>
              <a:rPr lang="en-US" sz="3200" baseline="30000" dirty="0"/>
              <a:t>1</a:t>
            </a:r>
            <a:r>
              <a:rPr lang="en-US" sz="3200" dirty="0"/>
              <a:t> and other EA</a:t>
            </a:r>
            <a:r>
              <a:rPr lang="en-US" sz="3200" baseline="30000" dirty="0"/>
              <a:t>2</a:t>
            </a:r>
            <a:r>
              <a:rPr lang="en-US" sz="3200" dirty="0"/>
              <a:t> by:</a:t>
            </a:r>
          </a:p>
          <a:p>
            <a:pPr marL="971550" lvl="2" indent="-514350">
              <a:spcBef>
                <a:spcPts val="2400"/>
              </a:spcBef>
              <a:buFont typeface="+mj-lt"/>
              <a:buAutoNum type="arabicPeriod"/>
            </a:pPr>
            <a:r>
              <a:rPr lang="en-US" sz="3000" dirty="0"/>
              <a:t>Making all algorithms as independent as possible.</a:t>
            </a:r>
          </a:p>
          <a:p>
            <a:pPr marL="971550" lvl="2" indent="-514350">
              <a:spcBef>
                <a:spcPts val="2400"/>
              </a:spcBef>
              <a:buFont typeface="+mj-lt"/>
              <a:buAutoNum type="arabicPeriod"/>
            </a:pPr>
            <a:r>
              <a:rPr lang="en-US" sz="3000" dirty="0"/>
              <a:t>Creating similar experiment conditions.</a:t>
            </a:r>
          </a:p>
          <a:p>
            <a:pPr marL="971550" lvl="2" indent="-514350">
              <a:spcBef>
                <a:spcPts val="2400"/>
              </a:spcBef>
              <a:buFont typeface="+mj-lt"/>
              <a:buAutoNum type="arabicPeriod"/>
            </a:pPr>
            <a:r>
              <a:rPr lang="en-US" sz="3000" dirty="0"/>
              <a:t>Compiling the results into intuitive plots.</a:t>
            </a:r>
          </a:p>
          <a:p>
            <a:pPr marL="971550" lvl="2" indent="-514350">
              <a:buFont typeface="+mj-lt"/>
              <a:buAutoNum type="arabicPeriod"/>
            </a:pPr>
            <a:endParaRPr lang="en-US" sz="3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EB958-D229-441E-9009-DC92856E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z="1800" smtClean="0"/>
              <a:t>4</a:t>
            </a:fld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5384B-23BB-4DB3-9D52-E4FFB10876BD}"/>
              </a:ext>
            </a:extLst>
          </p:cNvPr>
          <p:cNvSpPr txBox="1"/>
          <p:nvPr/>
        </p:nvSpPr>
        <p:spPr>
          <a:xfrm>
            <a:off x="435429" y="6027003"/>
            <a:ext cx="663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aseline="30000" dirty="0"/>
              <a:t>1</a:t>
            </a:r>
            <a:r>
              <a:rPr lang="en-US" sz="2000" dirty="0"/>
              <a:t>Estimation of Distribution Algorithms</a:t>
            </a:r>
          </a:p>
          <a:p>
            <a:r>
              <a:rPr lang="en-US" sz="2000" baseline="30000" dirty="0"/>
              <a:t>2</a:t>
            </a:r>
            <a:r>
              <a:rPr lang="en-US" sz="2000" dirty="0"/>
              <a:t>Evolutionary Algorithms</a:t>
            </a:r>
          </a:p>
        </p:txBody>
      </p:sp>
    </p:spTree>
    <p:extLst>
      <p:ext uri="{BB962C8B-B14F-4D97-AF65-F5344CB8AC3E}">
        <p14:creationId xmlns:p14="http://schemas.microsoft.com/office/powerpoint/2010/main" val="296999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01D2-5A18-41E6-B66B-866BAFD6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33" y="715347"/>
            <a:ext cx="10282334" cy="1388302"/>
          </a:xfrm>
        </p:spPr>
        <p:txBody>
          <a:bodyPr>
            <a:normAutofit/>
          </a:bodyPr>
          <a:lstStyle/>
          <a:p>
            <a:r>
              <a:rPr lang="en-US" sz="4400" dirty="0"/>
              <a:t>DESIGNING THE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1F0E4-47ED-4A2C-8B62-CF836762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833" y="2416664"/>
            <a:ext cx="10282334" cy="348824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3000" dirty="0"/>
              <a:t>Getting accustomed to this new type of algorithms…</a:t>
            </a:r>
          </a:p>
          <a:p>
            <a:pPr>
              <a:spcBef>
                <a:spcPts val="2400"/>
              </a:spcBef>
            </a:pPr>
            <a:r>
              <a:rPr lang="en-US" sz="3000" dirty="0"/>
              <a:t>Settling on UMDA</a:t>
            </a:r>
            <a:r>
              <a:rPr lang="en-US" sz="3000" baseline="30000" dirty="0"/>
              <a:t>1</a:t>
            </a:r>
            <a:r>
              <a:rPr lang="en-US" sz="3000" dirty="0"/>
              <a:t> as the representative of EDA.</a:t>
            </a:r>
          </a:p>
          <a:p>
            <a:pPr>
              <a:spcBef>
                <a:spcPts val="2400"/>
              </a:spcBef>
            </a:pPr>
            <a:r>
              <a:rPr lang="en-US" sz="3000" dirty="0"/>
              <a:t>Implementing the adversary algorithms.</a:t>
            </a:r>
          </a:p>
          <a:p>
            <a:pPr>
              <a:spcBef>
                <a:spcPts val="2400"/>
              </a:spcBef>
            </a:pPr>
            <a:r>
              <a:rPr lang="en-US" sz="3000" dirty="0"/>
              <a:t>Running all the algorithms on benchmark functions.</a:t>
            </a:r>
          </a:p>
          <a:p>
            <a:endParaRPr lang="en-US" sz="3000" dirty="0"/>
          </a:p>
          <a:p>
            <a:endParaRPr lang="en-US" sz="3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DF596-39ED-4CF2-837C-0E149D81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z="1800" smtClean="0"/>
              <a:t>5</a:t>
            </a:fld>
            <a:endParaRPr lang="en-US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13FD3-6AB9-42FD-9E02-66D160AA0B09}"/>
              </a:ext>
            </a:extLst>
          </p:cNvPr>
          <p:cNvSpPr txBox="1"/>
          <p:nvPr/>
        </p:nvSpPr>
        <p:spPr>
          <a:xfrm>
            <a:off x="416767" y="6217920"/>
            <a:ext cx="5679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aseline="30000" dirty="0"/>
              <a:t>1</a:t>
            </a:r>
            <a:r>
              <a:rPr lang="en-US" sz="2000" dirty="0"/>
              <a:t>Univariate Marginal Distribution Algorithm</a:t>
            </a:r>
          </a:p>
        </p:txBody>
      </p:sp>
    </p:spTree>
    <p:extLst>
      <p:ext uri="{BB962C8B-B14F-4D97-AF65-F5344CB8AC3E}">
        <p14:creationId xmlns:p14="http://schemas.microsoft.com/office/powerpoint/2010/main" val="44198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8D56B-1B98-4998-8B30-440EEED3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9338" y="6314173"/>
            <a:ext cx="365760" cy="365760"/>
          </a:xfrm>
        </p:spPr>
        <p:txBody>
          <a:bodyPr/>
          <a:lstStyle/>
          <a:p>
            <a:fld id="{83D657B4-1A6F-406C-B22D-DA5AAEBC1DF0}" type="slidenum">
              <a:rPr lang="en-US" sz="1800" smtClean="0"/>
              <a:t>6</a:t>
            </a:fld>
            <a:endParaRPr lang="en-US" sz="1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D2D8CA-8D26-49BC-B9FF-7169F73DD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16" y="0"/>
            <a:ext cx="10373844" cy="64549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C4AEF1-24C4-4304-B73F-E42900B0C64D}"/>
              </a:ext>
            </a:extLst>
          </p:cNvPr>
          <p:cNvSpPr txBox="1"/>
          <p:nvPr/>
        </p:nvSpPr>
        <p:spPr>
          <a:xfrm>
            <a:off x="78205" y="2228671"/>
            <a:ext cx="1185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Fig. 1 Types of EDA</a:t>
            </a:r>
            <a:r>
              <a:rPr lang="en-US" sz="2400" baseline="30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BE98F-3DCA-48AE-AC8A-589BD1CC5672}"/>
              </a:ext>
            </a:extLst>
          </p:cNvPr>
          <p:cNvSpPr txBox="1"/>
          <p:nvPr/>
        </p:nvSpPr>
        <p:spPr>
          <a:xfrm>
            <a:off x="409141" y="6497053"/>
            <a:ext cx="9998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1</a:t>
            </a:r>
            <a:r>
              <a:rPr lang="en-US" sz="1400" dirty="0"/>
              <a:t> </a:t>
            </a:r>
            <a:r>
              <a:rPr lang="en-US" sz="1600" dirty="0"/>
              <a:t>Source: </a:t>
            </a:r>
            <a:r>
              <a:rPr lang="en-US" sz="1200" dirty="0">
                <a:hlinkClick r:id="rId3"/>
              </a:rPr>
              <a:t>https://www.researchgate.net/publication/23288894_A_review_of_estimation_of_distribution_algorithms_in_bioinformatics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382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01D2-5A18-41E6-B66B-866BAFD6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715347"/>
            <a:ext cx="10282334" cy="1388302"/>
          </a:xfrm>
        </p:spPr>
        <p:txBody>
          <a:bodyPr>
            <a:normAutofit/>
          </a:bodyPr>
          <a:lstStyle/>
          <a:p>
            <a:r>
              <a:rPr lang="en-US" sz="4400" dirty="0"/>
              <a:t>PRACTICAL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1F0E4-47ED-4A2C-8B62-CF836762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416664"/>
            <a:ext cx="10282334" cy="348824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000" dirty="0"/>
              <a:t>4 algorithms: </a:t>
            </a:r>
          </a:p>
          <a:p>
            <a:pPr lvl="2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A classic Genetic Algorithm</a:t>
            </a:r>
          </a:p>
          <a:p>
            <a:pPr lvl="2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Hill Climbing (ITS</a:t>
            </a:r>
            <a:r>
              <a:rPr lang="en-US" sz="2800" baseline="30000" dirty="0"/>
              <a:t>1</a:t>
            </a:r>
            <a:r>
              <a:rPr lang="en-US" sz="2800" dirty="0"/>
              <a:t>)</a:t>
            </a:r>
          </a:p>
          <a:p>
            <a:pPr lvl="2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Simulated Annealing (ITS</a:t>
            </a:r>
            <a:r>
              <a:rPr lang="en-US" sz="2800" baseline="30000" dirty="0"/>
              <a:t>1</a:t>
            </a:r>
            <a:r>
              <a:rPr lang="en-US" sz="2800" dirty="0"/>
              <a:t>)</a:t>
            </a:r>
          </a:p>
          <a:p>
            <a:pPr lvl="2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Univariate Marginal Distribution (EDA)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AA25F-2E64-44E4-ABFA-16E7ACF1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z="1800" smtClean="0"/>
              <a:t>7</a:t>
            </a:fld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67FE4-0DA4-479B-A4D7-0BB0008610AC}"/>
              </a:ext>
            </a:extLst>
          </p:cNvPr>
          <p:cNvSpPr txBox="1"/>
          <p:nvPr/>
        </p:nvSpPr>
        <p:spPr>
          <a:xfrm>
            <a:off x="416769" y="6217920"/>
            <a:ext cx="406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1</a:t>
            </a:r>
            <a:r>
              <a:rPr lang="en-US" sz="2400" dirty="0"/>
              <a:t>Iterative Local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0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10DCA-BD27-4BC4-A5A1-937ED4F8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z="1800" smtClean="0"/>
              <a:t>8</a:t>
            </a:fld>
            <a:endParaRPr lang="en-US" sz="1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0BD9B-BDE6-47C7-A677-B68D89383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65" y="0"/>
            <a:ext cx="10150235" cy="2370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655732-D58E-44AF-B5A9-194EE5B45982}"/>
              </a:ext>
            </a:extLst>
          </p:cNvPr>
          <p:cNvSpPr txBox="1"/>
          <p:nvPr/>
        </p:nvSpPr>
        <p:spPr>
          <a:xfrm>
            <a:off x="136849" y="541175"/>
            <a:ext cx="196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Fig. 2 </a:t>
            </a:r>
          </a:p>
          <a:p>
            <a:r>
              <a:rPr lang="en-US" sz="2400" dirty="0"/>
              <a:t>Structure of a chromosome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3380E0-4362-4FA6-9D0D-B99ABCD8F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65" y="2400299"/>
            <a:ext cx="10150235" cy="12896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A72772-47C7-49E9-BAE7-4C4897F55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65" y="3689976"/>
            <a:ext cx="10150235" cy="21494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A795E4-AB42-4015-979A-ABA0AD3DE292}"/>
              </a:ext>
            </a:extLst>
          </p:cNvPr>
          <p:cNvSpPr txBox="1"/>
          <p:nvPr/>
        </p:nvSpPr>
        <p:spPr>
          <a:xfrm>
            <a:off x="335902" y="2629638"/>
            <a:ext cx="1380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Fig. 3 Mutation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7D3125-DD6A-47C0-AEBA-EB83DAEFA6FA}"/>
              </a:ext>
            </a:extLst>
          </p:cNvPr>
          <p:cNvSpPr txBox="1"/>
          <p:nvPr/>
        </p:nvSpPr>
        <p:spPr>
          <a:xfrm>
            <a:off x="335902" y="4349208"/>
            <a:ext cx="1518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Fig. 4 Crossover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A5613C-1441-49CE-904E-EF2BFB3B0A83}"/>
              </a:ext>
            </a:extLst>
          </p:cNvPr>
          <p:cNvCxnSpPr>
            <a:cxnSpLocks/>
          </p:cNvCxnSpPr>
          <p:nvPr/>
        </p:nvCxnSpPr>
        <p:spPr>
          <a:xfrm>
            <a:off x="2041765" y="3615330"/>
            <a:ext cx="1015023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0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8B90D-F01D-457C-B19C-300FA1C1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7B4-1A6F-406C-B22D-DA5AAEBC1DF0}" type="slidenum">
              <a:rPr lang="en-US" sz="1800" smtClean="0"/>
              <a:t>9</a:t>
            </a:fld>
            <a:endParaRPr lang="en-US" sz="1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5FA4B5-6EBB-41C2-BD91-E6A260051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820"/>
            <a:ext cx="5791199" cy="68551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603525-9C5E-4CD7-A12A-7C85F82A4946}"/>
              </a:ext>
            </a:extLst>
          </p:cNvPr>
          <p:cNvSpPr txBox="1"/>
          <p:nvPr/>
        </p:nvSpPr>
        <p:spPr>
          <a:xfrm>
            <a:off x="1570121" y="2228671"/>
            <a:ext cx="1630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Fig. 5 EDA algorithm flow chart</a:t>
            </a:r>
          </a:p>
        </p:txBody>
      </p:sp>
    </p:spTree>
    <p:extLst>
      <p:ext uri="{BB962C8B-B14F-4D97-AF65-F5344CB8AC3E}">
        <p14:creationId xmlns:p14="http://schemas.microsoft.com/office/powerpoint/2010/main" val="29198347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372</TotalTime>
  <Words>389</Words>
  <Application>Microsoft Office PowerPoint</Application>
  <PresentationFormat>Widescreen</PresentationFormat>
  <Paragraphs>73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Wingdings</vt:lpstr>
      <vt:lpstr>Parcel</vt:lpstr>
      <vt:lpstr>EVOLVING MODELS WITH ESTIMATION OF DISTRIBUTION ALGORITHMS</vt:lpstr>
      <vt:lpstr>PRESENTATION OVERVIEW</vt:lpstr>
      <vt:lpstr>MOTIVATIONS</vt:lpstr>
      <vt:lpstr>research objectives</vt:lpstr>
      <vt:lpstr>DESIGNING THE RESEARCH</vt:lpstr>
      <vt:lpstr>PowerPoint Presentation</vt:lpstr>
      <vt:lpstr>PRACTICAL PART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Tiron</dc:creator>
  <cp:lastModifiedBy>Adrian Tiron</cp:lastModifiedBy>
  <cp:revision>31</cp:revision>
  <dcterms:created xsi:type="dcterms:W3CDTF">2019-06-27T06:54:15Z</dcterms:created>
  <dcterms:modified xsi:type="dcterms:W3CDTF">2019-06-28T10:17:55Z</dcterms:modified>
</cp:coreProperties>
</file>