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9" r:id="rId19"/>
    <p:sldId id="272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QSS142-02_req_spec-2017-04-06.doc" TargetMode="External"/><Relationship Id="rId2" Type="http://schemas.openxmlformats.org/officeDocument/2006/relationships/hyperlink" Target="QSS142-02_test_plan-2017-04-06.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QSS142-02_req_spec-2017-04-06%20(1).do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Plan for Student Assistant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984124"/>
            <a:ext cx="10677954" cy="145531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Tested by: WAMS TEAM</a:t>
            </a:r>
          </a:p>
          <a:p>
            <a:r>
              <a:rPr lang="en-US" sz="2400" dirty="0"/>
              <a:t>Joanna De Guzman												Miguel Mayor</a:t>
            </a:r>
          </a:p>
          <a:p>
            <a:r>
              <a:rPr lang="en-US" sz="2400" dirty="0"/>
              <a:t>Adrian Tobias</a:t>
            </a:r>
          </a:p>
        </p:txBody>
      </p:sp>
    </p:spTree>
    <p:extLst>
      <p:ext uri="{BB962C8B-B14F-4D97-AF65-F5344CB8AC3E}">
        <p14:creationId xmlns:p14="http://schemas.microsoft.com/office/powerpoint/2010/main" val="9351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PH" sz="3200" b="1" dirty="0"/>
              <a:t>Continuation Criteria</a:t>
            </a:r>
            <a:endParaRPr lang="en-US" sz="3200" b="1" dirty="0"/>
          </a:p>
          <a:p>
            <a:pPr lvl="0"/>
            <a:r>
              <a:rPr lang="en-PH" dirty="0"/>
              <a:t>Bugs are fixed or bug status is not in abnormal termination</a:t>
            </a:r>
            <a:endParaRPr lang="en-US" dirty="0"/>
          </a:p>
          <a:p>
            <a:pPr lvl="0"/>
            <a:r>
              <a:rPr lang="en-PH" dirty="0"/>
              <a:t>PM requests to execute 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2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PH" sz="3000" b="1" dirty="0"/>
              <a:t>Abnormal Termination</a:t>
            </a:r>
            <a:endParaRPr lang="en-US" sz="3000" b="1" dirty="0"/>
          </a:p>
          <a:p>
            <a:pPr lvl="0"/>
            <a:r>
              <a:rPr lang="en-PH" dirty="0"/>
              <a:t>Blocker and/or critical bug found that would cause the termination of executing the test (failed in sanity test)</a:t>
            </a:r>
            <a:endParaRPr lang="en-US" dirty="0"/>
          </a:p>
          <a:p>
            <a:pPr lvl="0"/>
            <a:r>
              <a:rPr lang="en-PH" dirty="0"/>
              <a:t>PM requests to terminate test</a:t>
            </a:r>
            <a:endParaRPr lang="en-US" dirty="0"/>
          </a:p>
          <a:p>
            <a:pPr lvl="0"/>
            <a:r>
              <a:rPr lang="en-PH" dirty="0"/>
              <a:t>Incomplete deliverables that would waste time to execute test</a:t>
            </a:r>
            <a:endParaRPr lang="en-US" dirty="0"/>
          </a:p>
          <a:p>
            <a:pPr lvl="0"/>
            <a:r>
              <a:rPr lang="en-PH" dirty="0"/>
              <a:t>Wrong configured environment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4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125663"/>
              </p:ext>
            </p:extLst>
          </p:nvPr>
        </p:nvGraphicFramePr>
        <p:xfrm>
          <a:off x="2978347" y="2276038"/>
          <a:ext cx="8033091" cy="4000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7697">
                  <a:extLst>
                    <a:ext uri="{9D8B030D-6E8A-4147-A177-3AD203B41FA5}">
                      <a16:colId xmlns:a16="http://schemas.microsoft.com/office/drawing/2014/main" val="3928132345"/>
                    </a:ext>
                  </a:extLst>
                </a:gridCol>
                <a:gridCol w="2677697">
                  <a:extLst>
                    <a:ext uri="{9D8B030D-6E8A-4147-A177-3AD203B41FA5}">
                      <a16:colId xmlns:a16="http://schemas.microsoft.com/office/drawing/2014/main" val="1482444698"/>
                    </a:ext>
                  </a:extLst>
                </a:gridCol>
                <a:gridCol w="2677697">
                  <a:extLst>
                    <a:ext uri="{9D8B030D-6E8A-4147-A177-3AD203B41FA5}">
                      <a16:colId xmlns:a16="http://schemas.microsoft.com/office/drawing/2014/main" val="3282656672"/>
                    </a:ext>
                  </a:extLst>
                </a:gridCol>
              </a:tblGrid>
              <a:tr h="3143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 dirty="0">
                          <a:solidFill>
                            <a:schemeClr val="bg1"/>
                          </a:solidFill>
                          <a:effectLst/>
                        </a:rPr>
                        <a:t>Deliverables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solidFill>
                            <a:schemeClr val="bg1"/>
                          </a:solidFill>
                          <a:effectLst/>
                        </a:rPr>
                        <a:t>Date Start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solidFill>
                            <a:schemeClr val="bg1"/>
                          </a:solidFill>
                          <a:effectLst/>
                        </a:rPr>
                        <a:t>Date End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4591577"/>
                  </a:ext>
                </a:extLst>
              </a:tr>
              <a:tr h="585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Develop test Plan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 Feb 10, 2017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 April 5, 2017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1917388"/>
                  </a:ext>
                </a:extLst>
              </a:tr>
              <a:tr h="585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Update and Review Test Plan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 March 27, 2017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March 31, 2017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918777"/>
                  </a:ext>
                </a:extLst>
              </a:tr>
              <a:tr h="29144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BUILD 001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66017"/>
                  </a:ext>
                </a:extLst>
              </a:tr>
              <a:tr h="2830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Test Case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 Feb 18, 2017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 March 9. 2017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9938110"/>
                  </a:ext>
                </a:extLst>
              </a:tr>
              <a:tr h="585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Execute TC-Build 001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 March 09, 2017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March 09, 2017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133869"/>
                  </a:ext>
                </a:extLst>
              </a:tr>
              <a:tr h="28290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BUILD 002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21744"/>
                  </a:ext>
                </a:extLst>
              </a:tr>
              <a:tr h="2830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Test Case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 March 30, 2017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 March 31, 2017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137021"/>
                  </a:ext>
                </a:extLst>
              </a:tr>
              <a:tr h="5857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Execute TC-Build 002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 April 03, 2017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 April 05, 2017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3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5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 Deliverable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 Participants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84693"/>
              </p:ext>
            </p:extLst>
          </p:nvPr>
        </p:nvGraphicFramePr>
        <p:xfrm>
          <a:off x="4344726" y="2565627"/>
          <a:ext cx="7037272" cy="3293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8636">
                  <a:extLst>
                    <a:ext uri="{9D8B030D-6E8A-4147-A177-3AD203B41FA5}">
                      <a16:colId xmlns:a16="http://schemas.microsoft.com/office/drawing/2014/main" val="2611087269"/>
                    </a:ext>
                  </a:extLst>
                </a:gridCol>
                <a:gridCol w="3518636">
                  <a:extLst>
                    <a:ext uri="{9D8B030D-6E8A-4147-A177-3AD203B41FA5}">
                      <a16:colId xmlns:a16="http://schemas.microsoft.com/office/drawing/2014/main" val="1187649354"/>
                    </a:ext>
                  </a:extLst>
                </a:gridCol>
              </a:tblGrid>
              <a:tr h="2833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Role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5248302"/>
                  </a:ext>
                </a:extLst>
              </a:tr>
              <a:tr h="5866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Jun Kimuel Romero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 Project Developer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5472566"/>
                  </a:ext>
                </a:extLst>
              </a:tr>
              <a:tr h="5868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err="1">
                          <a:solidFill>
                            <a:schemeClr val="bg1"/>
                          </a:solidFill>
                          <a:effectLst/>
                        </a:rPr>
                        <a:t>Gener</a:t>
                      </a: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 Joseph Tomas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Project Developer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739433"/>
                  </a:ext>
                </a:extLst>
              </a:tr>
              <a:tr h="5866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 err="1">
                          <a:solidFill>
                            <a:schemeClr val="bg1"/>
                          </a:solidFill>
                          <a:effectLst/>
                        </a:rPr>
                        <a:t>Rocenoelle</a:t>
                      </a: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 Hipolito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Project Analyst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197413"/>
                  </a:ext>
                </a:extLst>
              </a:tr>
              <a:tr h="5866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Joanna De Guzman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Senior Tester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74157"/>
                  </a:ext>
                </a:extLst>
              </a:tr>
              <a:tr h="283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Adrian Tobias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Senior Tester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7354112"/>
                  </a:ext>
                </a:extLst>
              </a:tr>
              <a:tr h="2835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Miguel Mayor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Senior Tester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988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2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Bug Isolation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049925"/>
              </p:ext>
            </p:extLst>
          </p:nvPr>
        </p:nvGraphicFramePr>
        <p:xfrm>
          <a:off x="2720769" y="2279561"/>
          <a:ext cx="8792944" cy="3515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96472">
                  <a:extLst>
                    <a:ext uri="{9D8B030D-6E8A-4147-A177-3AD203B41FA5}">
                      <a16:colId xmlns:a16="http://schemas.microsoft.com/office/drawing/2014/main" val="1677183224"/>
                    </a:ext>
                  </a:extLst>
                </a:gridCol>
                <a:gridCol w="4396472">
                  <a:extLst>
                    <a:ext uri="{9D8B030D-6E8A-4147-A177-3AD203B41FA5}">
                      <a16:colId xmlns:a16="http://schemas.microsoft.com/office/drawing/2014/main" val="370837943"/>
                    </a:ext>
                  </a:extLst>
                </a:gridCol>
              </a:tblGrid>
              <a:tr h="378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solidFill>
                            <a:schemeClr val="bg1"/>
                          </a:solidFill>
                          <a:effectLst/>
                        </a:rPr>
                        <a:t>Priority Levels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solidFill>
                            <a:schemeClr val="bg1"/>
                          </a:solidFill>
                          <a:effectLst/>
                        </a:rPr>
                        <a:t>Impact of Bug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746062"/>
                  </a:ext>
                </a:extLst>
              </a:tr>
              <a:tr h="3789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solidFill>
                            <a:schemeClr val="bg1"/>
                          </a:solidFill>
                          <a:effectLst/>
                        </a:rPr>
                        <a:t>Critical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solidFill>
                            <a:schemeClr val="bg1"/>
                          </a:solidFill>
                          <a:effectLst/>
                        </a:rPr>
                        <a:t>Cause tests to fail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557715"/>
                  </a:ext>
                </a:extLst>
              </a:tr>
              <a:tr h="784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solidFill>
                            <a:schemeClr val="bg1"/>
                          </a:solidFill>
                          <a:effectLst/>
                        </a:rPr>
                        <a:t>Major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solidFill>
                            <a:schemeClr val="bg1"/>
                          </a:solidFill>
                          <a:effectLst/>
                        </a:rPr>
                        <a:t>Significant regressions in user experience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451759"/>
                  </a:ext>
                </a:extLst>
              </a:tr>
              <a:tr h="784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solidFill>
                            <a:schemeClr val="bg1"/>
                          </a:solidFill>
                          <a:effectLst/>
                        </a:rPr>
                        <a:t>Normal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solidFill>
                            <a:schemeClr val="bg1"/>
                          </a:solidFill>
                          <a:effectLst/>
                        </a:rPr>
                        <a:t>Have isolated impact and may have workarounds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1510307"/>
                  </a:ext>
                </a:extLst>
              </a:tr>
              <a:tr h="1189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 dirty="0">
                          <a:solidFill>
                            <a:schemeClr val="bg1"/>
                          </a:solidFill>
                          <a:effectLst/>
                        </a:rPr>
                        <a:t>Minor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 dirty="0">
                          <a:solidFill>
                            <a:schemeClr val="bg1"/>
                          </a:solidFill>
                          <a:effectLst/>
                        </a:rPr>
                        <a:t>Do not inhibit the functionality or main purpose of the project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09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68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PH" sz="2800" b="1" dirty="0"/>
              <a:t>Test Reports</a:t>
            </a:r>
            <a:endParaRPr lang="en-US" sz="2800" b="1" dirty="0"/>
          </a:p>
          <a:p>
            <a:pPr lvl="0"/>
            <a:r>
              <a:rPr lang="en-PH" sz="2400" dirty="0"/>
              <a:t>Evaluate test results after test case execution in every build.</a:t>
            </a:r>
            <a:endParaRPr lang="en-US" sz="2400" dirty="0"/>
          </a:p>
          <a:p>
            <a:pPr marL="0" lvl="0" indent="0">
              <a:buNone/>
            </a:pPr>
            <a:endParaRPr lang="en-PH" sz="2400" b="1" dirty="0"/>
          </a:p>
          <a:p>
            <a:pPr marL="0" lvl="0" indent="0">
              <a:buNone/>
            </a:pPr>
            <a:r>
              <a:rPr lang="en-PH" sz="2800" b="1" dirty="0"/>
              <a:t>Test Release Management</a:t>
            </a:r>
            <a:endParaRPr lang="en-US" sz="2800" b="1" dirty="0"/>
          </a:p>
          <a:p>
            <a:r>
              <a:rPr lang="en-PH" sz="2400" dirty="0"/>
              <a:t>Test release is handled by the PD and PM, after every build a test will be conducted to prevent further bugs to occur.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122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Productivity and Support 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857041"/>
              </p:ext>
            </p:extLst>
          </p:nvPr>
        </p:nvGraphicFramePr>
        <p:xfrm>
          <a:off x="1532585" y="2975020"/>
          <a:ext cx="8603088" cy="30855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0377">
                  <a:extLst>
                    <a:ext uri="{9D8B030D-6E8A-4147-A177-3AD203B41FA5}">
                      <a16:colId xmlns:a16="http://schemas.microsoft.com/office/drawing/2014/main" val="2318735959"/>
                    </a:ext>
                  </a:extLst>
                </a:gridCol>
                <a:gridCol w="2847194">
                  <a:extLst>
                    <a:ext uri="{9D8B030D-6E8A-4147-A177-3AD203B41FA5}">
                      <a16:colId xmlns:a16="http://schemas.microsoft.com/office/drawing/2014/main" val="2614803661"/>
                    </a:ext>
                  </a:extLst>
                </a:gridCol>
                <a:gridCol w="2682512">
                  <a:extLst>
                    <a:ext uri="{9D8B030D-6E8A-4147-A177-3AD203B41FA5}">
                      <a16:colId xmlns:a16="http://schemas.microsoft.com/office/drawing/2014/main" val="76053783"/>
                    </a:ext>
                  </a:extLst>
                </a:gridCol>
                <a:gridCol w="1123005">
                  <a:extLst>
                    <a:ext uri="{9D8B030D-6E8A-4147-A177-3AD203B41FA5}">
                      <a16:colId xmlns:a16="http://schemas.microsoft.com/office/drawing/2014/main" val="1282667715"/>
                    </a:ext>
                  </a:extLst>
                </a:gridCol>
              </a:tblGrid>
              <a:tr h="6053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bg1"/>
                          </a:solidFill>
                          <a:effectLst/>
                        </a:rPr>
                        <a:t>Tool’s Purpose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bg1"/>
                          </a:solidFill>
                          <a:effectLst/>
                        </a:rPr>
                        <a:t>Tool Name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bg1"/>
                          </a:solidFill>
                          <a:effectLst/>
                        </a:rPr>
                        <a:t>Vendor or in-house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chemeClr val="bg1"/>
                          </a:solidFill>
                          <a:effectLst/>
                        </a:rPr>
                        <a:t>Version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914010"/>
                  </a:ext>
                </a:extLst>
              </a:tr>
              <a:tr h="826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Test Management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Testlink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Open Source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1.9.14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6807342"/>
                  </a:ext>
                </a:extLst>
              </a:tr>
              <a:tr h="826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Documentation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MS Word, MS Excel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Microsoft Office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2010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7829964"/>
                  </a:ext>
                </a:extLst>
              </a:tr>
              <a:tr h="826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Revision Control System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GitHub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>
                          <a:solidFill>
                            <a:schemeClr val="bg1"/>
                          </a:solidFill>
                          <a:effectLst/>
                        </a:rPr>
                        <a:t>GitHub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149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7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Risk Assessment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51952"/>
              </p:ext>
            </p:extLst>
          </p:nvPr>
        </p:nvGraphicFramePr>
        <p:xfrm>
          <a:off x="2040696" y="2816777"/>
          <a:ext cx="8441772" cy="25859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3322">
                  <a:extLst>
                    <a:ext uri="{9D8B030D-6E8A-4147-A177-3AD203B41FA5}">
                      <a16:colId xmlns:a16="http://schemas.microsoft.com/office/drawing/2014/main" val="3321071926"/>
                    </a:ext>
                  </a:extLst>
                </a:gridCol>
                <a:gridCol w="2814225">
                  <a:extLst>
                    <a:ext uri="{9D8B030D-6E8A-4147-A177-3AD203B41FA5}">
                      <a16:colId xmlns:a16="http://schemas.microsoft.com/office/drawing/2014/main" val="4006417162"/>
                    </a:ext>
                  </a:extLst>
                </a:gridCol>
                <a:gridCol w="2814225">
                  <a:extLst>
                    <a:ext uri="{9D8B030D-6E8A-4147-A177-3AD203B41FA5}">
                      <a16:colId xmlns:a16="http://schemas.microsoft.com/office/drawing/2014/main" val="3559925691"/>
                    </a:ext>
                  </a:extLst>
                </a:gridCol>
              </a:tblGrid>
              <a:tr h="3336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Risk</a:t>
                      </a:r>
                      <a:endParaRPr lang="en-P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Mitigation</a:t>
                      </a:r>
                      <a:endParaRPr lang="en-P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Contingency</a:t>
                      </a:r>
                      <a:endParaRPr lang="en-P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0625526"/>
                  </a:ext>
                </a:extLst>
              </a:tr>
              <a:tr h="6858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Lack of time for testing</a:t>
                      </a:r>
                      <a:endParaRPr lang="en-P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Match events with schedule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Catch up with other tasks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454145"/>
                  </a:ext>
                </a:extLst>
              </a:tr>
              <a:tr h="6858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Additional request for updates</a:t>
                      </a:r>
                      <a:endParaRPr lang="en-PH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+mj-lt"/>
                        </a:rPr>
                        <a:t>Ensure scope is being followed</a:t>
                      </a:r>
                      <a:endParaRPr lang="en-PH" sz="1800" b="0" i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Remind the scope limit of project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673526"/>
                  </a:ext>
                </a:extLst>
              </a:tr>
              <a:tr h="6858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Unpredictable results from testing</a:t>
                      </a:r>
                      <a:endParaRPr lang="en-PH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+mj-lt"/>
                        </a:rPr>
                        <a:t>Ensure use cases are correct</a:t>
                      </a:r>
                      <a:endParaRPr lang="en-PH" sz="1800" b="0" i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800" b="0" i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Find the best possible solution to solve problem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4406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28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Hardware and Software Testing Specifications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233522"/>
              </p:ext>
            </p:extLst>
          </p:nvPr>
        </p:nvGraphicFramePr>
        <p:xfrm>
          <a:off x="1889754" y="1622217"/>
          <a:ext cx="7545793" cy="5030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1701">
                  <a:extLst>
                    <a:ext uri="{9D8B030D-6E8A-4147-A177-3AD203B41FA5}">
                      <a16:colId xmlns:a16="http://schemas.microsoft.com/office/drawing/2014/main" val="1156908891"/>
                    </a:ext>
                  </a:extLst>
                </a:gridCol>
                <a:gridCol w="2862046">
                  <a:extLst>
                    <a:ext uri="{9D8B030D-6E8A-4147-A177-3AD203B41FA5}">
                      <a16:colId xmlns:a16="http://schemas.microsoft.com/office/drawing/2014/main" val="3520295724"/>
                    </a:ext>
                  </a:extLst>
                </a:gridCol>
                <a:gridCol w="2862046">
                  <a:extLst>
                    <a:ext uri="{9D8B030D-6E8A-4147-A177-3AD203B41FA5}">
                      <a16:colId xmlns:a16="http://schemas.microsoft.com/office/drawing/2014/main" val="2469988189"/>
                    </a:ext>
                  </a:extLst>
                </a:gridCol>
              </a:tblGrid>
              <a:tr h="2299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</a:rPr>
                        <a:t>Resources 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46" marR="595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</a:rPr>
                        <a:t>Configuration 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46" marR="5954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</a:rPr>
                        <a:t>Installed OS, Software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46" marR="59546" marT="0" marB="0"/>
                </a:tc>
                <a:extLst>
                  <a:ext uri="{0D108BD9-81ED-4DB2-BD59-A6C34878D82A}">
                    <a16:rowId xmlns:a16="http://schemas.microsoft.com/office/drawing/2014/main" val="400088642"/>
                  </a:ext>
                </a:extLst>
              </a:tr>
              <a:tr h="48003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</a:rPr>
                        <a:t>Testing Machine</a:t>
                      </a:r>
                      <a:endParaRPr lang="en-PH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46" marR="5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Language: English (Regional Setting: English)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System Manufacturer: Dell Inc. System Model: Inspiron N4050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BIOS: BIOS Date: 08/03/12 11:22:28 Ver: 04.06.04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Processor: Intel(R) Core(TM) i3-2350M CPU @ 2.30GHz (4 CPUs), ~2.3GHz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Memory: 8192MB RAM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Available OS Memory: 8100MB RAM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Card name: Mobile Intel(R) HD Graphics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 </a:t>
                      </a:r>
                      <a:endParaRPr lang="en-P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46" marR="595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Windows 7 Ultimate 64-bit (6.1, Build 7601) Service Pack 1 (7601.win7sp1_ldr.170209-0600)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XAMPP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Sublime Text Editor 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</a:rPr>
                        <a:t> </a:t>
                      </a:r>
                      <a:endParaRPr lang="en-PH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546" marR="59546" marT="0" marB="0"/>
                </a:tc>
                <a:extLst>
                  <a:ext uri="{0D108BD9-81ED-4DB2-BD59-A6C34878D82A}">
                    <a16:rowId xmlns:a16="http://schemas.microsoft.com/office/drawing/2014/main" val="25249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1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– Individual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256270"/>
            <a:ext cx="10193843" cy="41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APC Student Assistant System is a web-based system storing information on both Student Assistant and Disciplinary Office Head.</a:t>
            </a:r>
          </a:p>
          <a:p>
            <a:r>
              <a:rPr lang="en-PH" sz="2800" dirty="0"/>
              <a:t>SA does not have to go to the Discipline office to submit their form.</a:t>
            </a:r>
          </a:p>
          <a:p>
            <a:r>
              <a:rPr lang="en-PH" sz="2800" dirty="0"/>
              <a:t>Available online via the APC Information System.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521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– Individual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5" y="2825342"/>
            <a:ext cx="11741427" cy="19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3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 Cases - Individual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9" y="1683026"/>
            <a:ext cx="11550819" cy="49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95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 Cases - Individual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" y="2545515"/>
            <a:ext cx="11569148" cy="377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4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 Cases - Individual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7" y="2195334"/>
            <a:ext cx="11761303" cy="42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24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Test Plan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>
                <a:hlinkClick r:id="rId2" action="ppaction://hlinkfile"/>
              </a:rPr>
              <a:t>TEST PLAN SUMMARY</a:t>
            </a:r>
            <a:endParaRPr lang="en-PH" sz="3200" dirty="0"/>
          </a:p>
          <a:p>
            <a:r>
              <a:rPr lang="en-PH" sz="3200" dirty="0">
                <a:hlinkClick r:id="rId3" action="ppaction://hlinkfile"/>
              </a:rPr>
              <a:t>USE CASE ITERATION 0</a:t>
            </a:r>
            <a:endParaRPr lang="en-PH" sz="3200" dirty="0"/>
          </a:p>
          <a:p>
            <a:r>
              <a:rPr lang="en-PH" sz="3200" dirty="0">
                <a:hlinkClick r:id="rId4" action="ppaction://hlinkfile"/>
              </a:rPr>
              <a:t>USE CASE ITERATION 1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78239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sz="2400" dirty="0"/>
              <a:t>This test plan is aimed to ensure if all Functional and Design Requirement (Performance and GUI) are well implemented and have met the demand of the client.</a:t>
            </a:r>
            <a:endParaRPr lang="en-US" sz="2400" dirty="0"/>
          </a:p>
          <a:p>
            <a:pPr lvl="0"/>
            <a:r>
              <a:rPr lang="en-PH" sz="2400" dirty="0"/>
              <a:t>This is a Test Plan for the APC Student Assistant System.</a:t>
            </a:r>
            <a:endParaRPr lang="en-US" sz="2400" dirty="0"/>
          </a:p>
          <a:p>
            <a:pPr lvl="0"/>
            <a:r>
              <a:rPr lang="en-PH" sz="2400" dirty="0"/>
              <a:t>Identify required resources of test process.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1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Areas and Specifications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57132"/>
              </p:ext>
            </p:extLst>
          </p:nvPr>
        </p:nvGraphicFramePr>
        <p:xfrm>
          <a:off x="1070745" y="1563267"/>
          <a:ext cx="9734629" cy="4971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9255">
                  <a:extLst>
                    <a:ext uri="{9D8B030D-6E8A-4147-A177-3AD203B41FA5}">
                      <a16:colId xmlns:a16="http://schemas.microsoft.com/office/drawing/2014/main" val="1503666846"/>
                    </a:ext>
                  </a:extLst>
                </a:gridCol>
                <a:gridCol w="3737613">
                  <a:extLst>
                    <a:ext uri="{9D8B030D-6E8A-4147-A177-3AD203B41FA5}">
                      <a16:colId xmlns:a16="http://schemas.microsoft.com/office/drawing/2014/main" val="1931690901"/>
                    </a:ext>
                  </a:extLst>
                </a:gridCol>
                <a:gridCol w="1778743">
                  <a:extLst>
                    <a:ext uri="{9D8B030D-6E8A-4147-A177-3AD203B41FA5}">
                      <a16:colId xmlns:a16="http://schemas.microsoft.com/office/drawing/2014/main" val="2400827916"/>
                    </a:ext>
                  </a:extLst>
                </a:gridCol>
                <a:gridCol w="929018">
                  <a:extLst>
                    <a:ext uri="{9D8B030D-6E8A-4147-A177-3AD203B41FA5}">
                      <a16:colId xmlns:a16="http://schemas.microsoft.com/office/drawing/2014/main" val="1548211073"/>
                    </a:ext>
                  </a:extLst>
                </a:gridCol>
              </a:tblGrid>
              <a:tr h="4940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UC No.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UC Name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Test Type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Build No.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247507"/>
                  </a:ext>
                </a:extLst>
              </a:tr>
              <a:tr h="741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SAS10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Log in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498011"/>
                  </a:ext>
                </a:extLst>
              </a:tr>
              <a:tr h="741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SAS05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Reserve for an Office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7356916"/>
                  </a:ext>
                </a:extLst>
              </a:tr>
              <a:tr h="741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SAS09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Fill Out Rendering Form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781034"/>
                  </a:ext>
                </a:extLst>
              </a:tr>
              <a:tr h="741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SAS11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Request for Student Assistants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6303672"/>
                  </a:ext>
                </a:extLst>
              </a:tr>
              <a:tr h="741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SAS03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Provide Office Availability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2446853"/>
                  </a:ext>
                </a:extLst>
              </a:tr>
              <a:tr h="741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SAS01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Provide List of Students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001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994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88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887019"/>
              </p:ext>
            </p:extLst>
          </p:nvPr>
        </p:nvGraphicFramePr>
        <p:xfrm>
          <a:off x="1140241" y="612640"/>
          <a:ext cx="9911515" cy="5748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9024">
                  <a:extLst>
                    <a:ext uri="{9D8B030D-6E8A-4147-A177-3AD203B41FA5}">
                      <a16:colId xmlns:a16="http://schemas.microsoft.com/office/drawing/2014/main" val="3651793621"/>
                    </a:ext>
                  </a:extLst>
                </a:gridCol>
                <a:gridCol w="3805528">
                  <a:extLst>
                    <a:ext uri="{9D8B030D-6E8A-4147-A177-3AD203B41FA5}">
                      <a16:colId xmlns:a16="http://schemas.microsoft.com/office/drawing/2014/main" val="2810477447"/>
                    </a:ext>
                  </a:extLst>
                </a:gridCol>
                <a:gridCol w="1811064">
                  <a:extLst>
                    <a:ext uri="{9D8B030D-6E8A-4147-A177-3AD203B41FA5}">
                      <a16:colId xmlns:a16="http://schemas.microsoft.com/office/drawing/2014/main" val="3455707351"/>
                    </a:ext>
                  </a:extLst>
                </a:gridCol>
                <a:gridCol w="945899">
                  <a:extLst>
                    <a:ext uri="{9D8B030D-6E8A-4147-A177-3AD203B41FA5}">
                      <a16:colId xmlns:a16="http://schemas.microsoft.com/office/drawing/2014/main" val="845793135"/>
                    </a:ext>
                  </a:extLst>
                </a:gridCol>
              </a:tblGrid>
              <a:tr h="5503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SAS14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Create 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Functional, GUI, Performance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extLst>
                  <a:ext uri="{0D108BD9-81ED-4DB2-BD59-A6C34878D82A}">
                    <a16:rowId xmlns:a16="http://schemas.microsoft.com/office/drawing/2014/main" val="722462300"/>
                  </a:ext>
                </a:extLst>
              </a:tr>
              <a:tr h="550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SAS13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Delete 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Functional, GUI, Performance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extLst>
                  <a:ext uri="{0D108BD9-81ED-4DB2-BD59-A6C34878D82A}">
                    <a16:rowId xmlns:a16="http://schemas.microsoft.com/office/drawing/2014/main" val="2634330140"/>
                  </a:ext>
                </a:extLst>
              </a:tr>
              <a:tr h="550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SAS15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Update User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Functional, GUI, Performance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extLst>
                  <a:ext uri="{0D108BD9-81ED-4DB2-BD59-A6C34878D82A}">
                    <a16:rowId xmlns:a16="http://schemas.microsoft.com/office/drawing/2014/main" val="3160937579"/>
                  </a:ext>
                </a:extLst>
              </a:tr>
              <a:tr h="550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SAS16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Add Employee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Functional, GUI, Performance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extLst>
                  <a:ext uri="{0D108BD9-81ED-4DB2-BD59-A6C34878D82A}">
                    <a16:rowId xmlns:a16="http://schemas.microsoft.com/office/drawing/2014/main" val="2081657090"/>
                  </a:ext>
                </a:extLst>
              </a:tr>
              <a:tr h="550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SAS17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Delete Employee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Functional, GUI, Performance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extLst>
                  <a:ext uri="{0D108BD9-81ED-4DB2-BD59-A6C34878D82A}">
                    <a16:rowId xmlns:a16="http://schemas.microsoft.com/office/drawing/2014/main" val="2572472461"/>
                  </a:ext>
                </a:extLst>
              </a:tr>
              <a:tr h="550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SAS18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Edit Employee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Functional, GUI, Performance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extLst>
                  <a:ext uri="{0D108BD9-81ED-4DB2-BD59-A6C34878D82A}">
                    <a16:rowId xmlns:a16="http://schemas.microsoft.com/office/drawing/2014/main" val="3728632834"/>
                  </a:ext>
                </a:extLst>
              </a:tr>
              <a:tr h="550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SAS19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View Employee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Functional, GUI, Performance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extLst>
                  <a:ext uri="{0D108BD9-81ED-4DB2-BD59-A6C34878D82A}">
                    <a16:rowId xmlns:a16="http://schemas.microsoft.com/office/drawing/2014/main" val="2513595817"/>
                  </a:ext>
                </a:extLst>
              </a:tr>
              <a:tr h="550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SAS06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Verifying Time Rendered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Functional, GUI, Performance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extLst>
                  <a:ext uri="{0D108BD9-81ED-4DB2-BD59-A6C34878D82A}">
                    <a16:rowId xmlns:a16="http://schemas.microsoft.com/office/drawing/2014/main" val="1812691385"/>
                  </a:ext>
                </a:extLst>
              </a:tr>
              <a:tr h="550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SAS07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View All Information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Functional, GUI, Performance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extLst>
                  <a:ext uri="{0D108BD9-81ED-4DB2-BD59-A6C34878D82A}">
                    <a16:rowId xmlns:a16="http://schemas.microsoft.com/office/drawing/2014/main" val="687647720"/>
                  </a:ext>
                </a:extLst>
              </a:tr>
              <a:tr h="6671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SAS08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>
                          <a:effectLst/>
                        </a:rPr>
                        <a:t>View Time Remaining and Hours Rendered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Functional, GUI, Performance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2000" dirty="0">
                          <a:effectLst/>
                        </a:rPr>
                        <a:t>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06" marR="64106" marT="0" marB="0"/>
                </a:tc>
                <a:extLst>
                  <a:ext uri="{0D108BD9-81ED-4DB2-BD59-A6C34878D82A}">
                    <a16:rowId xmlns:a16="http://schemas.microsoft.com/office/drawing/2014/main" val="93896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7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384741"/>
              </p:ext>
            </p:extLst>
          </p:nvPr>
        </p:nvGraphicFramePr>
        <p:xfrm>
          <a:off x="672097" y="695459"/>
          <a:ext cx="10841616" cy="5331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3298">
                  <a:extLst>
                    <a:ext uri="{9D8B030D-6E8A-4147-A177-3AD203B41FA5}">
                      <a16:colId xmlns:a16="http://schemas.microsoft.com/office/drawing/2014/main" val="178229037"/>
                    </a:ext>
                  </a:extLst>
                </a:gridCol>
                <a:gridCol w="4162640">
                  <a:extLst>
                    <a:ext uri="{9D8B030D-6E8A-4147-A177-3AD203B41FA5}">
                      <a16:colId xmlns:a16="http://schemas.microsoft.com/office/drawing/2014/main" val="3723496996"/>
                    </a:ext>
                  </a:extLst>
                </a:gridCol>
                <a:gridCol w="1981015">
                  <a:extLst>
                    <a:ext uri="{9D8B030D-6E8A-4147-A177-3AD203B41FA5}">
                      <a16:colId xmlns:a16="http://schemas.microsoft.com/office/drawing/2014/main" val="1137633187"/>
                    </a:ext>
                  </a:extLst>
                </a:gridCol>
                <a:gridCol w="1034663">
                  <a:extLst>
                    <a:ext uri="{9D8B030D-6E8A-4147-A177-3AD203B41FA5}">
                      <a16:colId xmlns:a16="http://schemas.microsoft.com/office/drawing/2014/main" val="176592675"/>
                    </a:ext>
                  </a:extLst>
                </a:gridCol>
              </a:tblGrid>
              <a:tr h="592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05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Deny Student Assistant Request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002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7627699"/>
                  </a:ext>
                </a:extLst>
              </a:tr>
              <a:tr h="59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06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Approve Student Assistant Request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348017"/>
                  </a:ext>
                </a:extLst>
              </a:tr>
              <a:tr h="59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07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Create Student Assistant Record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5655178"/>
                  </a:ext>
                </a:extLst>
              </a:tr>
              <a:tr h="59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08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Verify Student Assistant Time Rendered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324777"/>
                  </a:ext>
                </a:extLst>
              </a:tr>
              <a:tr h="59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09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Log Out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178888"/>
                  </a:ext>
                </a:extLst>
              </a:tr>
              <a:tr h="59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10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View All Information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6332192"/>
                  </a:ext>
                </a:extLst>
              </a:tr>
              <a:tr h="59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11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Create User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47881"/>
                  </a:ext>
                </a:extLst>
              </a:tr>
              <a:tr h="59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12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Update User’s Role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680996"/>
                  </a:ext>
                </a:extLst>
              </a:tr>
              <a:tr h="59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13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Delete user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002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94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1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555158"/>
              </p:ext>
            </p:extLst>
          </p:nvPr>
        </p:nvGraphicFramePr>
        <p:xfrm>
          <a:off x="1766804" y="545467"/>
          <a:ext cx="9615194" cy="5737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8899">
                  <a:extLst>
                    <a:ext uri="{9D8B030D-6E8A-4147-A177-3AD203B41FA5}">
                      <a16:colId xmlns:a16="http://schemas.microsoft.com/office/drawing/2014/main" val="4099394087"/>
                    </a:ext>
                  </a:extLst>
                </a:gridCol>
                <a:gridCol w="3691754">
                  <a:extLst>
                    <a:ext uri="{9D8B030D-6E8A-4147-A177-3AD203B41FA5}">
                      <a16:colId xmlns:a16="http://schemas.microsoft.com/office/drawing/2014/main" val="2882519088"/>
                    </a:ext>
                  </a:extLst>
                </a:gridCol>
                <a:gridCol w="1756920">
                  <a:extLst>
                    <a:ext uri="{9D8B030D-6E8A-4147-A177-3AD203B41FA5}">
                      <a16:colId xmlns:a16="http://schemas.microsoft.com/office/drawing/2014/main" val="2466853245"/>
                    </a:ext>
                  </a:extLst>
                </a:gridCol>
                <a:gridCol w="917621">
                  <a:extLst>
                    <a:ext uri="{9D8B030D-6E8A-4147-A177-3AD203B41FA5}">
                      <a16:colId xmlns:a16="http://schemas.microsoft.com/office/drawing/2014/main" val="377502421"/>
                    </a:ext>
                  </a:extLst>
                </a:gridCol>
              </a:tblGrid>
              <a:tr h="637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05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Deny Student Assistant Request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6770833"/>
                  </a:ext>
                </a:extLst>
              </a:tr>
              <a:tr h="6375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06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Approve Student Assistant Request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1924282"/>
                  </a:ext>
                </a:extLst>
              </a:tr>
              <a:tr h="6375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07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Create Student Assistant Record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6939316"/>
                  </a:ext>
                </a:extLst>
              </a:tr>
              <a:tr h="6375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08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Verify Student Assistant Time Rendered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740128"/>
                  </a:ext>
                </a:extLst>
              </a:tr>
              <a:tr h="6375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09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Log Out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7547252"/>
                  </a:ext>
                </a:extLst>
              </a:tr>
              <a:tr h="6375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10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View All Information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33261"/>
                  </a:ext>
                </a:extLst>
              </a:tr>
              <a:tr h="6375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11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Create User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310205"/>
                  </a:ext>
                </a:extLst>
              </a:tr>
              <a:tr h="6375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12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Update User’s Role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002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445466"/>
                  </a:ext>
                </a:extLst>
              </a:tr>
              <a:tr h="6375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Student Assistant System 13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Delete user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>
                          <a:effectLst/>
                        </a:rPr>
                        <a:t>Functional, GUI, Performance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500" dirty="0">
                          <a:effectLst/>
                        </a:rPr>
                        <a:t>002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22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65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Cycle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PH" sz="3200" b="1" dirty="0"/>
              <a:t>Entry Criteria</a:t>
            </a:r>
            <a:endParaRPr lang="en-US" sz="3200" b="1" dirty="0"/>
          </a:p>
          <a:p>
            <a:pPr lvl="0"/>
            <a:r>
              <a:rPr lang="en-PH" sz="2000" dirty="0"/>
              <a:t>Requirements are documented, reviewed and approved (Iteration TP and TC)</a:t>
            </a:r>
            <a:endParaRPr lang="en-US" sz="2000" dirty="0"/>
          </a:p>
          <a:p>
            <a:pPr lvl="0"/>
            <a:r>
              <a:rPr lang="en-PH" sz="2000" dirty="0"/>
              <a:t>Build release is complete and ready</a:t>
            </a:r>
            <a:endParaRPr lang="en-US" sz="2000" dirty="0"/>
          </a:p>
          <a:p>
            <a:pPr lvl="0"/>
            <a:r>
              <a:rPr lang="en-PH" sz="2000" dirty="0"/>
              <a:t>The build is ready for testing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4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PH" sz="3200" b="1" dirty="0"/>
              <a:t>Exit Criteria</a:t>
            </a:r>
            <a:endParaRPr lang="en-US" sz="3200" b="1" dirty="0"/>
          </a:p>
          <a:p>
            <a:pPr lvl="0"/>
            <a:r>
              <a:rPr lang="en-PH" dirty="0"/>
              <a:t>Bugs are detected easily</a:t>
            </a:r>
            <a:endParaRPr lang="en-US" dirty="0"/>
          </a:p>
          <a:p>
            <a:pPr lvl="0"/>
            <a:r>
              <a:rPr lang="en-PH" dirty="0"/>
              <a:t>Execution of Test Cases is completed</a:t>
            </a:r>
          </a:p>
          <a:p>
            <a:pPr lvl="0"/>
            <a:r>
              <a:rPr lang="en-PH" dirty="0"/>
              <a:t>No new bugs found after Regression Testing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41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228</TotalTime>
  <Words>947</Words>
  <Application>Microsoft Office PowerPoint</Application>
  <PresentationFormat>Widescreen</PresentationFormat>
  <Paragraphs>289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Century Gothic</vt:lpstr>
      <vt:lpstr>Times New Roman</vt:lpstr>
      <vt:lpstr>Wingdings 2</vt:lpstr>
      <vt:lpstr>Quotable</vt:lpstr>
      <vt:lpstr>Test Plan for Student Assistant System</vt:lpstr>
      <vt:lpstr>Introduction</vt:lpstr>
      <vt:lpstr>Purpose</vt:lpstr>
      <vt:lpstr>Test Areas and Specifications</vt:lpstr>
      <vt:lpstr>PowerPoint Presentation</vt:lpstr>
      <vt:lpstr>PowerPoint Presentation</vt:lpstr>
      <vt:lpstr>PowerPoint Presentation</vt:lpstr>
      <vt:lpstr>Test Cycle Transition</vt:lpstr>
      <vt:lpstr>PowerPoint Presentation</vt:lpstr>
      <vt:lpstr>PowerPoint Presentation</vt:lpstr>
      <vt:lpstr>PowerPoint Presentation</vt:lpstr>
      <vt:lpstr>Milestone</vt:lpstr>
      <vt:lpstr>Test Deliverable and Execution</vt:lpstr>
      <vt:lpstr>Bug Isolation</vt:lpstr>
      <vt:lpstr>PowerPoint Presentation</vt:lpstr>
      <vt:lpstr>Productivity and Support Tools</vt:lpstr>
      <vt:lpstr>Risk Assessment</vt:lpstr>
      <vt:lpstr>Hardware and Software Testing Specifications</vt:lpstr>
      <vt:lpstr>Test Cases – Individual</vt:lpstr>
      <vt:lpstr>Test Cases – Individual</vt:lpstr>
      <vt:lpstr>Test Cases - Individual</vt:lpstr>
      <vt:lpstr>Test Cases - Individual</vt:lpstr>
      <vt:lpstr>Test Cases - Individual</vt:lpstr>
      <vt:lpstr>Test Plan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 for Student Assistant System</dc:title>
  <dc:creator>Joanna De Guzman</dc:creator>
  <cp:lastModifiedBy>Alvin Tobias</cp:lastModifiedBy>
  <cp:revision>17</cp:revision>
  <dcterms:created xsi:type="dcterms:W3CDTF">2017-04-05T13:57:48Z</dcterms:created>
  <dcterms:modified xsi:type="dcterms:W3CDTF">2017-04-06T23:24:01Z</dcterms:modified>
</cp:coreProperties>
</file>