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74" r:id="rId6"/>
    <p:sldId id="276" r:id="rId7"/>
    <p:sldId id="275" r:id="rId8"/>
    <p:sldId id="281" r:id="rId9"/>
    <p:sldId id="277" r:id="rId10"/>
    <p:sldId id="278" r:id="rId11"/>
    <p:sldId id="279" r:id="rId12"/>
    <p:sldId id="280" r:id="rId13"/>
    <p:sldId id="283" r:id="rId14"/>
    <p:sldId id="284" r:id="rId15"/>
    <p:sldId id="261" r:id="rId16"/>
    <p:sldId id="262" r:id="rId17"/>
    <p:sldId id="263" r:id="rId18"/>
    <p:sldId id="26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 Hai" initials="TH" lastIdx="3" clrIdx="0">
    <p:extLst>
      <p:ext uri="{19B8F6BF-5375-455C-9EA6-DF929625EA0E}">
        <p15:presenceInfo xmlns:p15="http://schemas.microsoft.com/office/powerpoint/2012/main" userId="Tee 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3" autoAdjust="0"/>
    <p:restoredTop sz="88298" autoAdjust="0"/>
  </p:normalViewPr>
  <p:slideViewPr>
    <p:cSldViewPr snapToGrid="0">
      <p:cViewPr varScale="1">
        <p:scale>
          <a:sx n="101" d="100"/>
          <a:sy n="101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B5B3-6C85-4AB6-9DB9-9407991D9866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B1E-01BF-4D1A-9D73-9788D7B57F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141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897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469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393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585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46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234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271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041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33B1E-01BF-4D1A-9D73-9788D7B57F07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503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334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3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92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7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04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86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8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756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09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13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39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3796-A9D3-47B5-A617-E1EB4AE7FD44}" type="datetimeFigureOut">
              <a:rPr lang="en-MY" smtClean="0"/>
              <a:t>25/8/2020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0CC5-07CE-410A-9AC2-B244F4A599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9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E-LEARNING PORTAL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SK EDUCATION SDN BHD</a:t>
            </a:r>
          </a:p>
        </p:txBody>
      </p:sp>
    </p:spTree>
    <p:extLst>
      <p:ext uri="{BB962C8B-B14F-4D97-AF65-F5344CB8AC3E}">
        <p14:creationId xmlns:p14="http://schemas.microsoft.com/office/powerpoint/2010/main" val="23068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52497"/>
              </p:ext>
            </p:extLst>
          </p:nvPr>
        </p:nvGraphicFramePr>
        <p:xfrm>
          <a:off x="838200" y="1942690"/>
          <a:ext cx="10515600" cy="22762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462">
                <a:tc gridSpan="3">
                  <a:txBody>
                    <a:bodyPr/>
                    <a:lstStyle/>
                    <a:p>
                      <a:pPr algn="ctr"/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Lesson 1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4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2"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315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Must view through &gt;90% video to unlock homework and video slider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Approximately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15min each video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homework, after correction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</a:t>
                      </a:r>
                      <a:r>
                        <a:rPr lang="en-MY" sz="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all videos</a:t>
                      </a:r>
                      <a:endParaRPr lang="en-MY" sz="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Only for 1</a:t>
                      </a:r>
                      <a:r>
                        <a:rPr lang="en-MY" sz="8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</a:t>
                      </a: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page</a:t>
                      </a:r>
                      <a:r>
                        <a:rPr lang="en-MY" sz="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of the homework</a:t>
                      </a:r>
                      <a:endParaRPr lang="en-MY" sz="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 each lessons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Fail 3 times assessment need to trigger email to admin</a:t>
                      </a:r>
                      <a:endParaRPr lang="en-MY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Count-down timer for assessment (admin to define the time)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30min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Lessons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623887"/>
          </a:xfrm>
        </p:spPr>
        <p:txBody>
          <a:bodyPr>
            <a:normAutofit/>
          </a:bodyPr>
          <a:lstStyle/>
          <a:p>
            <a:r>
              <a:rPr lang="en-MY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Elementary</a:t>
            </a:r>
          </a:p>
          <a:p>
            <a:pPr lvl="1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14 lessons, 72 videos, few pages of homework per video, assessment for each lessons</a:t>
            </a:r>
            <a:endParaRPr lang="en-MY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65697"/>
              </p:ext>
            </p:extLst>
          </p:nvPr>
        </p:nvGraphicFramePr>
        <p:xfrm>
          <a:off x="838200" y="4233155"/>
          <a:ext cx="10515600" cy="2398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462">
                <a:tc gridSpan="4">
                  <a:txBody>
                    <a:bodyPr/>
                    <a:lstStyle/>
                    <a:p>
                      <a:pPr algn="ctr"/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Lesson 5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14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2"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315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Must view through &gt;90% video to unlock homework and video slider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Approximately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15min each video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homework, after correction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</a:t>
                      </a:r>
                      <a:r>
                        <a:rPr lang="en-MY" sz="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all videos</a:t>
                      </a:r>
                      <a:endParaRPr lang="en-MY" sz="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Only for 1</a:t>
                      </a:r>
                      <a:r>
                        <a:rPr lang="en-MY" sz="8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</a:t>
                      </a: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page</a:t>
                      </a:r>
                      <a:r>
                        <a:rPr lang="en-MY" sz="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of the homework</a:t>
                      </a:r>
                      <a:endParaRPr lang="en-MY" sz="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need &gt;70%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 each lessons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 &amp; move to</a:t>
                      </a:r>
                      <a:r>
                        <a:rPr lang="en-MY" sz="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next level</a:t>
                      </a:r>
                      <a:endParaRPr lang="en-MY" sz="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Unlock next video &amp; stay</a:t>
                      </a:r>
                      <a:r>
                        <a:rPr lang="en-MY" sz="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with current level</a:t>
                      </a:r>
                      <a:endParaRPr lang="en-MY" sz="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Fail 3 times assessment need to trigger email to admin</a:t>
                      </a:r>
                      <a:endParaRPr lang="en-MY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Count-down timer for assessment (admin to define the time)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3min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</a:t>
                      </a:r>
                      <a:endParaRPr lang="en-MY" sz="1000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pass/fail: Next defined pages homework for current level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000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590637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>
                <a:latin typeface="Cambria" panose="02040503050406030204" pitchFamily="18" charset="0"/>
                <a:ea typeface="Cambria" panose="02040503050406030204" pitchFamily="18" charset="0"/>
              </a:rPr>
              <a:t>1. Passing percentage to be defined by admin</a:t>
            </a:r>
          </a:p>
        </p:txBody>
      </p:sp>
    </p:spTree>
    <p:extLst>
      <p:ext uri="{BB962C8B-B14F-4D97-AF65-F5344CB8AC3E}">
        <p14:creationId xmlns:p14="http://schemas.microsoft.com/office/powerpoint/2010/main" val="39408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Lessons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623887"/>
          </a:xfrm>
        </p:spPr>
        <p:txBody>
          <a:bodyPr>
            <a:normAutofit/>
          </a:bodyPr>
          <a:lstStyle/>
          <a:p>
            <a:r>
              <a:rPr lang="en-MY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Intermediate</a:t>
            </a:r>
          </a:p>
          <a:p>
            <a:pPr lvl="1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12 lessons, 52 videos, few pages of homework per video, assessment for each lessons</a:t>
            </a:r>
            <a:endParaRPr lang="en-MY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4182"/>
              </p:ext>
            </p:extLst>
          </p:nvPr>
        </p:nvGraphicFramePr>
        <p:xfrm>
          <a:off x="838200" y="1961555"/>
          <a:ext cx="10515600" cy="3093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462">
                <a:tc gridSpan="4">
                  <a:txBody>
                    <a:bodyPr/>
                    <a:lstStyle/>
                    <a:p>
                      <a:pPr algn="ctr"/>
                      <a:r>
                        <a:rPr lang="en-MY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2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315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Must view through &gt;90% video to unlock homework and video slider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Approximately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15min each video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homework, after correction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all videos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Only for 1</a:t>
                      </a:r>
                      <a:r>
                        <a:rPr lang="en-MY" sz="10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</a:t>
                      </a: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page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of the homework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 need &gt;70%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 each lessons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 &amp; move to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next level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Unlock next video &amp; stay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with current level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Fail 3 times assessment need to trigger email to admin</a:t>
                      </a:r>
                      <a:endParaRPr lang="en-MY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Count-down timer for assessment (admin to define the time)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3min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</a:t>
                      </a:r>
                      <a:endParaRPr lang="en-MY" sz="1100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pass/fail: Next defined pages homework for current level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100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204345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>
                <a:latin typeface="Cambria" panose="02040503050406030204" pitchFamily="18" charset="0"/>
                <a:ea typeface="Cambria" panose="02040503050406030204" pitchFamily="18" charset="0"/>
              </a:rPr>
              <a:t>1. Passing percentage to be defined by admin</a:t>
            </a:r>
          </a:p>
        </p:txBody>
      </p:sp>
    </p:spTree>
    <p:extLst>
      <p:ext uri="{BB962C8B-B14F-4D97-AF65-F5344CB8AC3E}">
        <p14:creationId xmlns:p14="http://schemas.microsoft.com/office/powerpoint/2010/main" val="267918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Lessons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623887"/>
          </a:xfrm>
        </p:spPr>
        <p:txBody>
          <a:bodyPr>
            <a:normAutofit/>
          </a:bodyPr>
          <a:lstStyle/>
          <a:p>
            <a:r>
              <a:rPr lang="en-MY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Advanced</a:t>
            </a:r>
          </a:p>
          <a:p>
            <a:pPr lvl="1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7 lessons, 37 videos, few pages of homework per video, assessment for each lessons</a:t>
            </a:r>
            <a:endParaRPr lang="en-MY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85704"/>
              </p:ext>
            </p:extLst>
          </p:nvPr>
        </p:nvGraphicFramePr>
        <p:xfrm>
          <a:off x="838200" y="1970822"/>
          <a:ext cx="10515600" cy="3093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462">
                <a:tc gridSpan="4">
                  <a:txBody>
                    <a:bodyPr/>
                    <a:lstStyle/>
                    <a:p>
                      <a:pPr algn="ctr"/>
                      <a:r>
                        <a:rPr lang="en-MY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2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315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Must view through &gt;90% video to unlock homework and video slider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Approximately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15min each video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homework, after correction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all videos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Only for 1</a:t>
                      </a:r>
                      <a:r>
                        <a:rPr lang="en-MY" sz="10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</a:t>
                      </a: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page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of the homework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 need &gt;70%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 each lessons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 &amp; move to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next level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Unlock next video &amp; stay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with current level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Fail 3 times assessment need to trigger email to admin</a:t>
                      </a:r>
                      <a:endParaRPr lang="en-MY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Count-down timer for assessment (admin to define the time)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3min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</a:t>
                      </a:r>
                      <a:endParaRPr lang="en-MY" sz="1100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pass/fail: Next defined pages homework for current level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MY" sz="1100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213871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>
                <a:latin typeface="Cambria" panose="02040503050406030204" pitchFamily="18" charset="0"/>
                <a:ea typeface="Cambria" panose="02040503050406030204" pitchFamily="18" charset="0"/>
              </a:rPr>
              <a:t>1. Passing percentage to be defined by admin</a:t>
            </a:r>
          </a:p>
        </p:txBody>
      </p:sp>
    </p:spTree>
    <p:extLst>
      <p:ext uri="{BB962C8B-B14F-4D97-AF65-F5344CB8AC3E}">
        <p14:creationId xmlns:p14="http://schemas.microsoft.com/office/powerpoint/2010/main" val="42314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Online Challenge Program 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76113"/>
              </p:ext>
            </p:extLst>
          </p:nvPr>
        </p:nvGraphicFramePr>
        <p:xfrm>
          <a:off x="285750" y="1381124"/>
          <a:ext cx="11687172" cy="53206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2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6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1 (by Level Paper)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2 (Competition Paper)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3 (Flash Calculation)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4 (Oral Calculation)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785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 Stages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Level 10, 9, 8, 7, 6, 5, 4, 3, 2, 1, Grand Level 1, Grand Level 2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can select whichever stage to challenge as they wish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Questions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 questions/set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can do as many sets of paper possible within specified timeframe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 question generator (random number generator) to generate all the questions according to number of lines &amp; number of digits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Fix number of lines &amp; number of digits based on stages (admin to control number of lines and number of digit for each stages)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3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Countdown timer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min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4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&amp; minus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After each operation cannot be negative &amp; answer cannot be negative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Don’t repeat previous number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Multiply/divide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(digit) x (digit)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(digit) / (digit)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division, answer cannot have remainder, must be an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Stages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Preschool (No Formula) – defined questions, Preschool (Formula), Kindergarten 1, Kindergarten 2, Kindergarten 3, Primary 1, Primary 2, Primary 3, Secondary 1, Secondary 2, Secondary 3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can select whichever stage to challenge as they wish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Questions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 questions/set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can only do 1 set of paper within the specified timeframe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 question generator (random number generator) to generate all the questions according to number of lines &amp; number of digits 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Fix number of lines &amp; number of digits based on stages (admin to control number of lines and number of digit for each stages)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3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Countdown timer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Stages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digit, 2 digit, 3 digit, 4 digit, 5 digit (admin to control number of digit)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can select whichever stage to challenge as they wish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Questions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questions/set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Display mode: Flash – display line by line for each question, followed by answer input, then repeat same flow for the next question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 question generator (random number generator) to generate all the questions according to number of lines &amp; number of digits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Fix number of lines for each set of question as below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Q1-Q5 -&gt; 5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Q6-Q10 -&gt; 10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Q11-Q15 -&gt; 15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Q16-Q20 -&gt; 20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Q21-Q25 -&gt; 25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Q26-Q30 -&gt; 30 lines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3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Countdown timer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min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4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modes of speed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– Normal – Fast – Very Fast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student to change the speed of the question display instantly –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Stages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digit, 2 digit, 3 digit, 4 digit, 5 digit (admin to control number of digit)</a:t>
                      </a:r>
                    </a:p>
                    <a:p>
                      <a:pPr marL="228600" lvl="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can select whichever stage to challenge as they wish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Questions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questions/set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Display mode: Oral – Speak (text-to-speech) line by line for each question, followed by answer input, then repeat same flow for the next question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 question generator (random number generator) to generate all the questions according to number of lines &amp; number of digits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Fix number of lines for each set of question as below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Q1-Q5 -&gt; 5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Q6-Q10 -&gt; 10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Q11-Q15 -&gt; 15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Q16-Q20 -&gt; 20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Q21-Q25 -&gt; 25 lines</a:t>
                      </a:r>
                    </a:p>
                    <a:p>
                      <a:pPr marL="685800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Q26-Q30 -&gt; 30 lines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3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Countdown timer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min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4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modes of speed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– Normal – Fast – Very Fast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student to change the speed of the question display instantly –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6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Online Challenge Program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3A357-005F-4AD0-AA69-6E6DF9349998}"/>
              </a:ext>
            </a:extLst>
          </p:cNvPr>
          <p:cNvSpPr txBox="1"/>
          <p:nvPr/>
        </p:nvSpPr>
        <p:spPr>
          <a:xfrm>
            <a:off x="1047750" y="1666875"/>
            <a:ext cx="87809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Student Ranking Display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Result will be filtered according to the time student accomplished the challenge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Select 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Select Stages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Select Year &amp; Quarter (Default display the latest year and quarter result)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Items to display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Student picture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Student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Question answered correctly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Date student completed the challenge</a:t>
            </a:r>
          </a:p>
        </p:txBody>
      </p:sp>
    </p:spTree>
    <p:extLst>
      <p:ext uri="{BB962C8B-B14F-4D97-AF65-F5344CB8AC3E}">
        <p14:creationId xmlns:p14="http://schemas.microsoft.com/office/powerpoint/2010/main" val="206410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*Testimonials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4177"/>
            <a:ext cx="4583871" cy="5091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Timelines of Events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Descriptions of the past events according to yearly timeline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Written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Video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28" y="847548"/>
            <a:ext cx="6305582" cy="328333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8956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Pricing/Promotion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4177"/>
            <a:ext cx="4583871" cy="5091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800" dirty="0">
                <a:latin typeface="Cambria" panose="02040503050406030204" pitchFamily="18" charset="0"/>
                <a:ea typeface="Cambria" panose="02040503050406030204" pitchFamily="18" charset="0"/>
              </a:rPr>
              <a:t>Courses Pricing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List of All Pricing According to Courses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Link to Subscription/Payment Page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800" dirty="0">
                <a:latin typeface="Cambria" panose="02040503050406030204" pitchFamily="18" charset="0"/>
                <a:ea typeface="Cambria" panose="02040503050406030204" pitchFamily="18" charset="0"/>
              </a:rPr>
              <a:t>On-Going Promotions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Description of all promotions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Link to Subscription Page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800" dirty="0">
                <a:latin typeface="Cambria" panose="02040503050406030204" pitchFamily="18" charset="0"/>
                <a:ea typeface="Cambria" panose="02040503050406030204" pitchFamily="18" charset="0"/>
              </a:rPr>
              <a:t>After payment: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Thank you page (customer)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Welcome on-board + Video Introduction (customer)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Notification of subscription (admin)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800" dirty="0">
                <a:latin typeface="Cambria" panose="02040503050406030204" pitchFamily="18" charset="0"/>
                <a:ea typeface="Cambria" panose="02040503050406030204" pitchFamily="18" charset="0"/>
              </a:rPr>
              <a:t>Before payment: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Reconfirmation of Purchase &amp; Add-On Sides (Promotion Products/Bundles)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800" dirty="0">
                <a:latin typeface="Cambria" panose="02040503050406030204" pitchFamily="18" charset="0"/>
                <a:ea typeface="Cambria" panose="02040503050406030204" pitchFamily="18" charset="0"/>
              </a:rPr>
              <a:t>Can this support other currency?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51" y="1593069"/>
            <a:ext cx="6276066" cy="3740166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6772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Announcement/Newsletter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4177"/>
            <a:ext cx="4583871" cy="5091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List of Announcement/Newsletter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Additional Notification Medium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SMS?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Email?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Watsapp?</a:t>
            </a:r>
          </a:p>
          <a:p>
            <a:pPr marL="971550" lvl="1" indent="-514350">
              <a:buFont typeface="+mj-lt"/>
              <a:buAutoNum type="arabicPeriod"/>
            </a:pPr>
            <a:endParaRPr lang="en-MY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MY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74" y="1484177"/>
            <a:ext cx="6267642" cy="404364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048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Customer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4177"/>
            <a:ext cx="4583871" cy="5091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Online/Offline Customer Login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Online customer: Need to subscribe on E-Learning and purchase courses/programmes, student will receive a login username and password</a:t>
            </a:r>
            <a:endParaRPr lang="en-MY" sz="1600" strike="sngStrik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Offline customer: Need to subscribe through E-Learning platform similar to online student, but can purchase coursework only for offline student which will have access to games/competition.</a:t>
            </a:r>
            <a:endParaRPr lang="en-MY" sz="1600" strike="sngStrik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60" y="881087"/>
            <a:ext cx="4901282" cy="4021565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73460" y="5403690"/>
            <a:ext cx="4944193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b="1" i="1" dirty="0">
                <a:latin typeface="Cambria" panose="02040503050406030204" pitchFamily="18" charset="0"/>
                <a:ea typeface="Cambria" panose="02040503050406030204" pitchFamily="18" charset="0"/>
              </a:rPr>
              <a:t>Online Customer: Customers that subscribe to our E-Learning platform</a:t>
            </a:r>
          </a:p>
          <a:p>
            <a:r>
              <a:rPr lang="en-MY" sz="1100" b="1" i="1" dirty="0">
                <a:latin typeface="Cambria" panose="02040503050406030204" pitchFamily="18" charset="0"/>
                <a:ea typeface="Cambria" panose="02040503050406030204" pitchFamily="18" charset="0"/>
              </a:rPr>
              <a:t>Offline Customer: Customers that subscribe to in-classroom teaching</a:t>
            </a:r>
          </a:p>
        </p:txBody>
      </p:sp>
    </p:spTree>
    <p:extLst>
      <p:ext uri="{BB962C8B-B14F-4D97-AF65-F5344CB8AC3E}">
        <p14:creationId xmlns:p14="http://schemas.microsoft.com/office/powerpoint/2010/main" val="95376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Dashboard (Profile 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4177"/>
            <a:ext cx="10515600" cy="509123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Customers’ Profile</a:t>
            </a:r>
            <a:endParaRPr lang="en-MY" sz="1600" strike="sngStrik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Student Name (English &amp; Chinese)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Profile Picture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Date of Birth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School Name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Kindergarten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Primary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Secondary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Address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Guardian 1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Relationship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Occupation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Contact 1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Contact 2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Guardian 2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Relationship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Occupation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Contact 1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Contact 2</a:t>
            </a:r>
          </a:p>
          <a:p>
            <a:pPr lvl="2"/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</a:p>
          <a:p>
            <a:pPr lvl="1"/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Registration Date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Product/Plan Purchased/Signed-Up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Others (TBD)</a:t>
            </a:r>
          </a:p>
          <a:p>
            <a:pPr lvl="2"/>
            <a:endParaRPr lang="en-MY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E-LEARNING PORTAL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Courses</a:t>
            </a:r>
          </a:p>
          <a:p>
            <a:pPr marL="342900" indent="-342900">
              <a:buFontTx/>
              <a:buChar char="-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Homework / Assessment</a:t>
            </a:r>
          </a:p>
          <a:p>
            <a:pPr marL="342900" indent="-342900">
              <a:buFontTx/>
              <a:buChar char="-"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Competition / Games</a:t>
            </a:r>
          </a:p>
          <a:p>
            <a:pPr marL="342900" indent="-342900">
              <a:buFontTx/>
              <a:buChar char="-"/>
            </a:pPr>
            <a:r>
              <a:rPr lang="en-MY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Dual Language (Mandarin &amp; English)</a:t>
            </a:r>
          </a:p>
        </p:txBody>
      </p:sp>
    </p:spTree>
    <p:extLst>
      <p:ext uri="{BB962C8B-B14F-4D97-AF65-F5344CB8AC3E}">
        <p14:creationId xmlns:p14="http://schemas.microsoft.com/office/powerpoint/2010/main" val="19609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Courses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Testimonials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Pricing/Promotion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Announcements/Newsletter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FAQ/Guide/Manual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Customer Login</a:t>
            </a:r>
            <a:endParaRPr lang="en-MY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Announcement Banner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100" dirty="0">
                <a:latin typeface="Cambria" panose="02040503050406030204" pitchFamily="18" charset="0"/>
                <a:ea typeface="Cambria" panose="02040503050406030204" pitchFamily="18" charset="0"/>
              </a:rPr>
              <a:t>Duration Period</a:t>
            </a:r>
            <a:endParaRPr lang="en-MY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MY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MY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59" y="1362239"/>
            <a:ext cx="6792637" cy="35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987"/>
            <a:ext cx="4103536" cy="47019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Courses Demo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Testimonials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Company/Teacher’s Profile &amp; Biography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Links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Official Website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FAQ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Terms and Conditions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Privacy Policy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Sales &amp; General Enquiries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Support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600" dirty="0">
                <a:latin typeface="Cambria" panose="02040503050406030204" pitchFamily="18" charset="0"/>
                <a:ea typeface="Cambria" panose="02040503050406030204" pitchFamily="18" charset="0"/>
              </a:rPr>
              <a:t>Leave a Message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Phone Number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Course/Lesson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Sales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General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Message</a:t>
            </a:r>
          </a:p>
          <a:p>
            <a:pPr marL="971550" lvl="1" indent="-514350">
              <a:buFont typeface="+mj-lt"/>
              <a:buAutoNum type="alphaLcParenR"/>
            </a:pPr>
            <a:endParaRPr lang="en-MY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35502" y="542786"/>
            <a:ext cx="2223182" cy="1541974"/>
            <a:chOff x="5235502" y="542786"/>
            <a:chExt cx="2223182" cy="15419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5502" y="542786"/>
              <a:ext cx="2223182" cy="1541974"/>
            </a:xfrm>
            <a:prstGeom prst="rect">
              <a:avLst/>
            </a:prstGeom>
            <a:ln w="12700">
              <a:solidFill>
                <a:srgbClr val="00206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235502" y="54278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88120" y="542786"/>
            <a:ext cx="4111624" cy="1234169"/>
            <a:chOff x="7688120" y="1467676"/>
            <a:chExt cx="4111624" cy="12341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8120" y="1467676"/>
              <a:ext cx="4111624" cy="1234169"/>
            </a:xfrm>
            <a:prstGeom prst="rect">
              <a:avLst/>
            </a:prstGeom>
            <a:ln w="12700">
              <a:solidFill>
                <a:srgbClr val="002060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688120" y="146767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5502" y="2205082"/>
            <a:ext cx="3641613" cy="1420733"/>
            <a:chOff x="5235502" y="2793239"/>
            <a:chExt cx="3641613" cy="14207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502" y="2793239"/>
              <a:ext cx="3641613" cy="1420733"/>
            </a:xfrm>
            <a:prstGeom prst="rect">
              <a:avLst/>
            </a:prstGeom>
            <a:ln w="12700">
              <a:solidFill>
                <a:srgbClr val="00206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5235502" y="2793239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31743" y="1954616"/>
            <a:ext cx="3948992" cy="1761233"/>
            <a:chOff x="8031743" y="1954616"/>
            <a:chExt cx="3948992" cy="17612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1743" y="1954616"/>
              <a:ext cx="3948992" cy="1761233"/>
            </a:xfrm>
            <a:prstGeom prst="rect">
              <a:avLst/>
            </a:prstGeom>
            <a:ln w="12700">
              <a:solidFill>
                <a:srgbClr val="002060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8031743" y="195461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35502" y="3832432"/>
            <a:ext cx="4046347" cy="1242135"/>
            <a:chOff x="5235502" y="3832432"/>
            <a:chExt cx="4046347" cy="124213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5502" y="3836171"/>
              <a:ext cx="4046347" cy="1238396"/>
            </a:xfrm>
            <a:prstGeom prst="rect">
              <a:avLst/>
            </a:prstGeom>
            <a:ln w="12700">
              <a:solidFill>
                <a:srgbClr val="002060"/>
              </a:solidFill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5235502" y="383243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1247" y="3832431"/>
            <a:ext cx="1896456" cy="2641731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9531247" y="383243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501" y="5196249"/>
            <a:ext cx="2065913" cy="1345066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859110" y="515329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5(b)</a:t>
            </a:r>
          </a:p>
        </p:txBody>
      </p:sp>
    </p:spTree>
    <p:extLst>
      <p:ext uri="{BB962C8B-B14F-4D97-AF65-F5344CB8AC3E}">
        <p14:creationId xmlns:p14="http://schemas.microsoft.com/office/powerpoint/2010/main" val="82565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Courses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77"/>
            <a:ext cx="4713906" cy="51831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Mental Arithmetic (Chinese)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Arithmetic (English)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Arithmetic Teacher’s Training (Chinese)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Arithmetic Teacher’s Training (English)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Financial Planning</a:t>
            </a:r>
            <a:endParaRPr lang="en-MY" sz="10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868200" y="2713337"/>
            <a:ext cx="6064950" cy="390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MY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6217" y="365125"/>
            <a:ext cx="5186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Description for Each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Add to Cart to Select Programmes within the Selected Course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Online/Offline Student will have separate account as per Payment App – offline student to sign up for standalone coursework</a:t>
            </a:r>
          </a:p>
        </p:txBody>
      </p:sp>
    </p:spTree>
    <p:extLst>
      <p:ext uri="{BB962C8B-B14F-4D97-AF65-F5344CB8AC3E}">
        <p14:creationId xmlns:p14="http://schemas.microsoft.com/office/powerpoint/2010/main" val="92180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Programmes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77"/>
            <a:ext cx="6154972" cy="51831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Mental Arithmetic (Chinese)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Basic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Elementary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Intermediate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Advanced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*Grand Level – Not available for this programme, PM for online lesson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Levelling Paper Module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Competition Paper Module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Flash Calculation Module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Oral Calculation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Student’s Ranking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Coursework (Offline Student)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Arithmetic (English)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Elementary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Intermediate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*Grand Level – Not available for this programme, PM for online lesson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  <a:endParaRPr lang="en-MY" sz="14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Arithmetic Teacher’s Training (Chinese)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Mental Arithmetic Teacher’s Training (English)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Financial Planning</a:t>
            </a:r>
            <a:endParaRPr lang="en-MY" sz="10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7188" y="365125"/>
            <a:ext cx="3128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Display Programmes of Selected Course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Description for Each Programmes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200" dirty="0">
                <a:latin typeface="Cambria" panose="02040503050406030204" pitchFamily="18" charset="0"/>
                <a:ea typeface="Cambria" panose="02040503050406030204" pitchFamily="18" charset="0"/>
              </a:rPr>
              <a:t>Add to Cart for Each Programmes</a:t>
            </a:r>
          </a:p>
        </p:txBody>
      </p:sp>
    </p:spTree>
    <p:extLst>
      <p:ext uri="{BB962C8B-B14F-4D97-AF65-F5344CB8AC3E}">
        <p14:creationId xmlns:p14="http://schemas.microsoft.com/office/powerpoint/2010/main" val="55464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Programme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77"/>
            <a:ext cx="4713906" cy="51831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Programme Overview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Programme Description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Number of Lessons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Video/Files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Demo Lesson (For non-sign in customers)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Upload Content Includes Video &amp; PDF Files &amp; Photos (JPEG/PNG/JPG)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MCQ Question Pop-Up Window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Admin to Upload Materials &amp; Define Courses &amp; Pricing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One-time pay-off and payment term mode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Premium Package with Live-Teaching (Zoom)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Live-Teaching Scheduling (Teacher to Define Slots) – Student to select slot from the defined slots? No changes allow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Teacher’s Training will be a Course by itself – admin to control view access for teachers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Chinese/English Lesson Can be Individual Course by Itself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Financial Planning can be Individual Course by Itself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023" y="181327"/>
            <a:ext cx="3231642" cy="238932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919703" y="181327"/>
            <a:ext cx="2729414" cy="73866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MY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Videos/File/Homework/Assessment/Competition/Games to be viewed upon sign-in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868200" y="2713337"/>
            <a:ext cx="6064950" cy="390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MY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712510" y="2196398"/>
            <a:ext cx="6107140" cy="4346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Homework/Assessment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Excel File Upload (template)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PDF File Upload (Competition Paper - For Printout Purpose)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Student Instant Answer &amp; Instant Marking/Result Display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Allow Correction for Wrong Answers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Completed Homework History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000" dirty="0">
                <a:latin typeface="Cambria" panose="02040503050406030204" pitchFamily="18" charset="0"/>
                <a:ea typeface="Cambria" panose="02040503050406030204" pitchFamily="18" charset="0"/>
              </a:rPr>
              <a:t>Teachers Access to Student’s Result</a:t>
            </a:r>
          </a:p>
        </p:txBody>
      </p:sp>
    </p:spTree>
    <p:extLst>
      <p:ext uri="{BB962C8B-B14F-4D97-AF65-F5344CB8AC3E}">
        <p14:creationId xmlns:p14="http://schemas.microsoft.com/office/powerpoint/2010/main" val="177813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45" y="73336"/>
            <a:ext cx="3004708" cy="721053"/>
          </a:xfrm>
        </p:spPr>
        <p:txBody>
          <a:bodyPr>
            <a:normAutofit/>
          </a:bodyPr>
          <a:lstStyle/>
          <a:p>
            <a:r>
              <a:rPr lang="en-MY" sz="2000" dirty="0">
                <a:latin typeface="Cambria" panose="02040503050406030204" pitchFamily="18" charset="0"/>
                <a:ea typeface="Cambria" panose="02040503050406030204" pitchFamily="18" charset="0"/>
              </a:rPr>
              <a:t>Programmes Structures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6" y="720072"/>
            <a:ext cx="2674258" cy="2729397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034047" y="731926"/>
            <a:ext cx="2783905" cy="5985151"/>
            <a:chOff x="5910479" y="1385201"/>
            <a:chExt cx="2783905" cy="5985151"/>
          </a:xfrm>
        </p:grpSpPr>
        <p:grpSp>
          <p:nvGrpSpPr>
            <p:cNvPr id="46" name="Group 45"/>
            <p:cNvGrpSpPr/>
            <p:nvPr/>
          </p:nvGrpSpPr>
          <p:grpSpPr>
            <a:xfrm>
              <a:off x="5910479" y="1740589"/>
              <a:ext cx="2695087" cy="5629763"/>
              <a:chOff x="5910479" y="1740589"/>
              <a:chExt cx="2695087" cy="5629763"/>
            </a:xfrm>
          </p:grpSpPr>
          <p:cxnSp>
            <p:nvCxnSpPr>
              <p:cNvPr id="20" name="Straight Arrow Connector 19"/>
              <p:cNvCxnSpPr>
                <a:stCxn id="9" idx="2"/>
                <a:endCxn id="18" idx="0"/>
              </p:cNvCxnSpPr>
              <p:nvPr/>
            </p:nvCxnSpPr>
            <p:spPr>
              <a:xfrm flipH="1">
                <a:off x="7266729" y="2067537"/>
                <a:ext cx="1" cy="273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5910479" y="1740589"/>
                <a:ext cx="2695087" cy="5629763"/>
                <a:chOff x="5910479" y="1740589"/>
                <a:chExt cx="2695087" cy="5629763"/>
              </a:xfrm>
            </p:grpSpPr>
            <p:sp>
              <p:nvSpPr>
                <p:cNvPr id="9" name="Diamond 8"/>
                <p:cNvSpPr/>
                <p:nvPr/>
              </p:nvSpPr>
              <p:spPr>
                <a:xfrm>
                  <a:off x="6709258" y="1740589"/>
                  <a:ext cx="1114943" cy="326948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Video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670430" y="2340600"/>
                  <a:ext cx="1192598" cy="47296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Homework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19548" y="2824970"/>
                  <a:ext cx="6046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PASS</a:t>
                  </a: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7257191" y="2811550"/>
                  <a:ext cx="4756" cy="48643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913449" y="2117462"/>
                  <a:ext cx="5838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FAIL</a:t>
                  </a:r>
                </a:p>
              </p:txBody>
            </p:sp>
            <p:cxnSp>
              <p:nvCxnSpPr>
                <p:cNvPr id="31" name="Elbow Connector 30"/>
                <p:cNvCxnSpPr>
                  <a:stCxn id="18" idx="2"/>
                  <a:endCxn id="18" idx="0"/>
                </p:cNvCxnSpPr>
                <p:nvPr/>
              </p:nvCxnSpPr>
              <p:spPr>
                <a:xfrm rot="10800000" flipH="1">
                  <a:off x="6670429" y="2340601"/>
                  <a:ext cx="596299" cy="236483"/>
                </a:xfrm>
                <a:prstGeom prst="bentConnector4">
                  <a:avLst>
                    <a:gd name="adj1" fmla="val -38336"/>
                    <a:gd name="adj2" fmla="val 196667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841005" y="2300829"/>
                  <a:ext cx="7437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sz="1000" i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Allow 1-time correction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861844" y="3834010"/>
                  <a:ext cx="7437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sz="1000" i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Allow 1-time correction</a:t>
                  </a:r>
                </a:p>
              </p:txBody>
            </p:sp>
            <p:sp>
              <p:nvSpPr>
                <p:cNvPr id="113" name="Diamond 112"/>
                <p:cNvSpPr/>
                <p:nvPr/>
              </p:nvSpPr>
              <p:spPr>
                <a:xfrm>
                  <a:off x="6706288" y="5812953"/>
                  <a:ext cx="1114943" cy="326948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Video</a:t>
                  </a: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667460" y="6412964"/>
                  <a:ext cx="1192598" cy="47296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Homework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216578" y="6897334"/>
                  <a:ext cx="6046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PASS</a:t>
                  </a:r>
                </a:p>
              </p:txBody>
            </p:sp>
            <p:cxnSp>
              <p:nvCxnSpPr>
                <p:cNvPr id="116" name="Straight Arrow Connector 115"/>
                <p:cNvCxnSpPr/>
                <p:nvPr/>
              </p:nvCxnSpPr>
              <p:spPr>
                <a:xfrm flipH="1">
                  <a:off x="7254221" y="6883914"/>
                  <a:ext cx="4756" cy="48643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910479" y="6189826"/>
                  <a:ext cx="5838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FAIL</a:t>
                  </a:r>
                </a:p>
              </p:txBody>
            </p:sp>
            <p:cxnSp>
              <p:nvCxnSpPr>
                <p:cNvPr id="118" name="Elbow Connector 117"/>
                <p:cNvCxnSpPr>
                  <a:stCxn id="114" idx="2"/>
                  <a:endCxn id="113" idx="1"/>
                </p:cNvCxnSpPr>
                <p:nvPr/>
              </p:nvCxnSpPr>
              <p:spPr>
                <a:xfrm rot="10800000" flipH="1">
                  <a:off x="6667460" y="5976427"/>
                  <a:ext cx="38828" cy="673020"/>
                </a:xfrm>
                <a:prstGeom prst="bentConnector3">
                  <a:avLst>
                    <a:gd name="adj1" fmla="val -58875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7838035" y="6373193"/>
                  <a:ext cx="7437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sz="1000" i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Allow 1-time correction</a:t>
                  </a:r>
                </a:p>
              </p:txBody>
            </p:sp>
          </p:grpSp>
          <p:cxnSp>
            <p:nvCxnSpPr>
              <p:cNvPr id="112" name="Straight Arrow Connector 111"/>
              <p:cNvCxnSpPr>
                <a:stCxn id="113" idx="2"/>
                <a:endCxn id="114" idx="0"/>
              </p:cNvCxnSpPr>
              <p:nvPr/>
            </p:nvCxnSpPr>
            <p:spPr>
              <a:xfrm flipH="1">
                <a:off x="7263759" y="6139901"/>
                <a:ext cx="1" cy="273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5913449" y="1628683"/>
              <a:ext cx="2762090" cy="145593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506" y="1657842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VIDEO 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32294" y="3169994"/>
              <a:ext cx="2762090" cy="145593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913449" y="3303627"/>
              <a:ext cx="1949579" cy="2509326"/>
              <a:chOff x="5913449" y="3303627"/>
              <a:chExt cx="1949579" cy="250932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13449" y="3303627"/>
                <a:ext cx="1949579" cy="2509326"/>
                <a:chOff x="5913449" y="1740589"/>
                <a:chExt cx="1949579" cy="2509326"/>
              </a:xfrm>
            </p:grpSpPr>
            <p:sp>
              <p:nvSpPr>
                <p:cNvPr id="40" name="Diamond 39"/>
                <p:cNvSpPr/>
                <p:nvPr/>
              </p:nvSpPr>
              <p:spPr>
                <a:xfrm>
                  <a:off x="6709258" y="1740589"/>
                  <a:ext cx="1114943" cy="326948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Video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670430" y="2340600"/>
                  <a:ext cx="1192598" cy="47296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Homework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219548" y="2824970"/>
                  <a:ext cx="6046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PASS</a:t>
                  </a: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7261947" y="2811550"/>
                  <a:ext cx="1812" cy="384886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5913449" y="2117462"/>
                  <a:ext cx="5838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FAIL</a:t>
                  </a:r>
                </a:p>
              </p:txBody>
            </p:sp>
            <p:cxnSp>
              <p:nvCxnSpPr>
                <p:cNvPr id="45" name="Elbow Connector 44"/>
                <p:cNvCxnSpPr>
                  <a:stCxn id="41" idx="2"/>
                  <a:endCxn id="41" idx="0"/>
                </p:cNvCxnSpPr>
                <p:nvPr/>
              </p:nvCxnSpPr>
              <p:spPr>
                <a:xfrm rot="10800000" flipH="1">
                  <a:off x="6670429" y="2340601"/>
                  <a:ext cx="596299" cy="236483"/>
                </a:xfrm>
                <a:prstGeom prst="bentConnector4">
                  <a:avLst>
                    <a:gd name="adj1" fmla="val -38336"/>
                    <a:gd name="adj2" fmla="val 196667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Diamond 95"/>
                <p:cNvSpPr/>
                <p:nvPr/>
              </p:nvSpPr>
              <p:spPr>
                <a:xfrm>
                  <a:off x="6709258" y="3204216"/>
                  <a:ext cx="1114943" cy="326948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Assessment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219548" y="3599293"/>
                  <a:ext cx="6046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PASS</a:t>
                  </a:r>
                </a:p>
              </p:txBody>
            </p:sp>
            <p:cxnSp>
              <p:nvCxnSpPr>
                <p:cNvPr id="98" name="Straight Arrow Connector 97"/>
                <p:cNvCxnSpPr>
                  <a:endCxn id="113" idx="0"/>
                </p:cNvCxnSpPr>
                <p:nvPr/>
              </p:nvCxnSpPr>
              <p:spPr>
                <a:xfrm flipH="1">
                  <a:off x="7263760" y="3518566"/>
                  <a:ext cx="2377" cy="73134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6201339" y="3086973"/>
                  <a:ext cx="5838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sz="1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IF FAIL</a:t>
                  </a:r>
                </a:p>
              </p:txBody>
            </p:sp>
            <p:cxnSp>
              <p:nvCxnSpPr>
                <p:cNvPr id="108" name="Elbow Connector 107"/>
                <p:cNvCxnSpPr>
                  <a:endCxn id="96" idx="0"/>
                </p:cNvCxnSpPr>
                <p:nvPr/>
              </p:nvCxnSpPr>
              <p:spPr>
                <a:xfrm flipV="1">
                  <a:off x="6701505" y="3204216"/>
                  <a:ext cx="565225" cy="160327"/>
                </a:xfrm>
                <a:prstGeom prst="bentConnector4">
                  <a:avLst>
                    <a:gd name="adj1" fmla="val 686"/>
                    <a:gd name="adj2" fmla="val 24258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/>
              <p:cNvCxnSpPr/>
              <p:nvPr/>
            </p:nvCxnSpPr>
            <p:spPr>
              <a:xfrm flipH="1">
                <a:off x="7263301" y="3641980"/>
                <a:ext cx="1" cy="273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7876287" y="3186459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VIDEO 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912357" y="1385201"/>
              <a:ext cx="712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LESSON 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895912" y="5460275"/>
              <a:ext cx="712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LESSON 2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5920280" y="5664354"/>
              <a:ext cx="2762090" cy="145593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76337" y="5662933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VIDEO 1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41053" y="166664"/>
            <a:ext cx="8932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latin typeface="Cambria" panose="02040503050406030204" pitchFamily="18" charset="0"/>
                <a:ea typeface="Cambria" panose="02040503050406030204" pitchFamily="18" charset="0"/>
              </a:rPr>
              <a:t>Please refer to the specific requirements for all programmes on next pages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6439" y="434440"/>
            <a:ext cx="278093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MY" sz="11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+ Elementary (Lesson 1-4)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242845" y="966064"/>
            <a:ext cx="2680627" cy="2307382"/>
            <a:chOff x="5916139" y="1740589"/>
            <a:chExt cx="2680627" cy="2307382"/>
          </a:xfrm>
        </p:grpSpPr>
        <p:cxnSp>
          <p:nvCxnSpPr>
            <p:cNvPr id="70" name="Straight Arrow Connector 69"/>
            <p:cNvCxnSpPr>
              <a:stCxn id="72" idx="2"/>
              <a:endCxn id="73" idx="0"/>
            </p:cNvCxnSpPr>
            <p:nvPr/>
          </p:nvCxnSpPr>
          <p:spPr>
            <a:xfrm flipH="1">
              <a:off x="7266729" y="2067537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916139" y="1740589"/>
              <a:ext cx="2680627" cy="2112648"/>
              <a:chOff x="5916139" y="1740589"/>
              <a:chExt cx="2680627" cy="2112648"/>
            </a:xfrm>
          </p:grpSpPr>
          <p:sp>
            <p:nvSpPr>
              <p:cNvPr id="72" name="Diamond 71"/>
              <p:cNvSpPr/>
              <p:nvPr/>
            </p:nvSpPr>
            <p:spPr>
              <a:xfrm>
                <a:off x="6709258" y="1740589"/>
                <a:ext cx="1114943" cy="326948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Video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670430" y="2340600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Level Homework (Level 10)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19548" y="3607016"/>
                <a:ext cx="6046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PASS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16139" y="2976077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FAIL</a:t>
                </a:r>
              </a:p>
            </p:txBody>
          </p:sp>
          <p:cxnSp>
            <p:nvCxnSpPr>
              <p:cNvPr id="77" name="Elbow Connector 76"/>
              <p:cNvCxnSpPr>
                <a:stCxn id="85" idx="2"/>
                <a:endCxn id="85" idx="0"/>
              </p:cNvCxnSpPr>
              <p:nvPr/>
            </p:nvCxnSpPr>
            <p:spPr>
              <a:xfrm rot="10800000" flipH="1">
                <a:off x="6668630" y="3089192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841005" y="2300829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668631" y="3089191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Homework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853044" y="3036543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cxnSp>
            <p:nvCxnSpPr>
              <p:cNvPr id="134" name="Elbow Connector 133"/>
              <p:cNvCxnSpPr>
                <a:stCxn id="135" idx="2"/>
                <a:endCxn id="135" idx="0"/>
              </p:cNvCxnSpPr>
              <p:nvPr/>
            </p:nvCxnSpPr>
            <p:spPr>
              <a:xfrm rot="10800000" flipH="1">
                <a:off x="6667992" y="3077514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6667993" y="3077513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Homework</a:t>
                </a: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H="1">
              <a:off x="7273470" y="281612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7260837" y="3578306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7266091" y="205585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7272832" y="2804451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>
              <a:off x="7260199" y="3566628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/>
          <p:cNvSpPr/>
          <p:nvPr/>
        </p:nvSpPr>
        <p:spPr>
          <a:xfrm>
            <a:off x="6240155" y="943621"/>
            <a:ext cx="2762090" cy="213322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/>
          <p:cNvSpPr txBox="1"/>
          <p:nvPr/>
        </p:nvSpPr>
        <p:spPr>
          <a:xfrm>
            <a:off x="8277245" y="74255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LESSON 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37857" y="454620"/>
            <a:ext cx="5911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Elementary (Lesson 5-14) + Intermediate + Advanced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954436" y="719518"/>
            <a:ext cx="2932386" cy="403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1" name="Rectangle 100"/>
          <p:cNvSpPr/>
          <p:nvPr/>
        </p:nvSpPr>
        <p:spPr>
          <a:xfrm>
            <a:off x="2951869" y="4823405"/>
            <a:ext cx="2932386" cy="1721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5" name="Rectangle 124"/>
          <p:cNvSpPr/>
          <p:nvPr/>
        </p:nvSpPr>
        <p:spPr>
          <a:xfrm>
            <a:off x="6161458" y="731538"/>
            <a:ext cx="2932386" cy="581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9" name="TextBox 128"/>
          <p:cNvSpPr txBox="1"/>
          <p:nvPr/>
        </p:nvSpPr>
        <p:spPr>
          <a:xfrm>
            <a:off x="8282505" y="96105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1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6238552" y="993088"/>
            <a:ext cx="4415544" cy="5335425"/>
            <a:chOff x="5916139" y="-445567"/>
            <a:chExt cx="4415544" cy="5335425"/>
          </a:xfrm>
        </p:grpSpPr>
        <p:cxnSp>
          <p:nvCxnSpPr>
            <p:cNvPr id="139" name="Straight Arrow Connector 138"/>
            <p:cNvCxnSpPr>
              <a:stCxn id="146" idx="2"/>
              <a:endCxn id="147" idx="0"/>
            </p:cNvCxnSpPr>
            <p:nvPr/>
          </p:nvCxnSpPr>
          <p:spPr>
            <a:xfrm flipH="1">
              <a:off x="7266729" y="2067537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5916139" y="-445567"/>
              <a:ext cx="4415544" cy="5335425"/>
              <a:chOff x="5916139" y="-445567"/>
              <a:chExt cx="4415544" cy="5335425"/>
            </a:xfrm>
          </p:grpSpPr>
          <p:sp>
            <p:nvSpPr>
              <p:cNvPr id="146" name="Diamond 145"/>
              <p:cNvSpPr/>
              <p:nvPr/>
            </p:nvSpPr>
            <p:spPr>
              <a:xfrm>
                <a:off x="6709258" y="1740589"/>
                <a:ext cx="1114943" cy="326948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Video</a:t>
                </a: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670430" y="2340600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Level Homework (Level 10)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219548" y="3607016"/>
                <a:ext cx="6046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PASS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16139" y="2976077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FAIL</a:t>
                </a:r>
              </a:p>
            </p:txBody>
          </p:sp>
          <p:cxnSp>
            <p:nvCxnSpPr>
              <p:cNvPr id="150" name="Elbow Connector 149"/>
              <p:cNvCxnSpPr>
                <a:stCxn id="152" idx="2"/>
                <a:endCxn id="152" idx="0"/>
              </p:cNvCxnSpPr>
              <p:nvPr/>
            </p:nvCxnSpPr>
            <p:spPr>
              <a:xfrm rot="10800000" flipH="1">
                <a:off x="6668630" y="3089192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7841005" y="2300829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668631" y="3089191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Homework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7853044" y="3036543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cxnSp>
            <p:nvCxnSpPr>
              <p:cNvPr id="157" name="Elbow Connector 156"/>
              <p:cNvCxnSpPr/>
              <p:nvPr/>
            </p:nvCxnSpPr>
            <p:spPr>
              <a:xfrm rot="10800000" flipH="1">
                <a:off x="6667992" y="3077514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/>
              <p:cNvCxnSpPr>
                <a:stCxn id="161" idx="2"/>
                <a:endCxn id="236" idx="0"/>
              </p:cNvCxnSpPr>
              <p:nvPr/>
            </p:nvCxnSpPr>
            <p:spPr>
              <a:xfrm rot="5400000" flipH="1" flipV="1">
                <a:off x="7749535" y="2065826"/>
                <a:ext cx="2092160" cy="3066756"/>
              </a:xfrm>
              <a:prstGeom prst="bentConnector5">
                <a:avLst>
                  <a:gd name="adj1" fmla="val -10927"/>
                  <a:gd name="adj2" fmla="val 52096"/>
                  <a:gd name="adj3" fmla="val 121046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7269222" y="4643637"/>
                <a:ext cx="6046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PASS</a:t>
                </a:r>
              </a:p>
            </p:txBody>
          </p:sp>
          <p:cxnSp>
            <p:nvCxnSpPr>
              <p:cNvPr id="255" name="Elbow Connector 254"/>
              <p:cNvCxnSpPr>
                <a:stCxn id="161" idx="3"/>
                <a:endCxn id="175" idx="0"/>
              </p:cNvCxnSpPr>
              <p:nvPr/>
            </p:nvCxnSpPr>
            <p:spPr>
              <a:xfrm flipV="1">
                <a:off x="8119481" y="-445567"/>
                <a:ext cx="2212202" cy="4796975"/>
              </a:xfrm>
              <a:prstGeom prst="bentConnector4">
                <a:avLst>
                  <a:gd name="adj1" fmla="val 31495"/>
                  <a:gd name="adj2" fmla="val 104766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8101142" y="4112490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FAIL</a:t>
                </a:r>
              </a:p>
            </p:txBody>
          </p:sp>
        </p:grpSp>
        <p:cxnSp>
          <p:nvCxnSpPr>
            <p:cNvPr id="141" name="Straight Arrow Connector 140"/>
            <p:cNvCxnSpPr/>
            <p:nvPr/>
          </p:nvCxnSpPr>
          <p:spPr>
            <a:xfrm flipH="1">
              <a:off x="7273470" y="281612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7260837" y="3578306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7266091" y="205585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7272832" y="2804451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260199" y="3566628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ounded Rectangle 158"/>
          <p:cNvSpPr/>
          <p:nvPr/>
        </p:nvSpPr>
        <p:spPr>
          <a:xfrm>
            <a:off x="6235862" y="3156801"/>
            <a:ext cx="2762090" cy="213322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0" name="TextBox 159"/>
          <p:cNvSpPr txBox="1"/>
          <p:nvPr/>
        </p:nvSpPr>
        <p:spPr>
          <a:xfrm>
            <a:off x="8278212" y="317423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2</a:t>
            </a:r>
          </a:p>
        </p:txBody>
      </p:sp>
      <p:sp>
        <p:nvSpPr>
          <p:cNvPr id="161" name="Diamond 160"/>
          <p:cNvSpPr/>
          <p:nvPr/>
        </p:nvSpPr>
        <p:spPr>
          <a:xfrm>
            <a:off x="6727405" y="5496186"/>
            <a:ext cx="1714489" cy="5877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Level Assessment</a:t>
            </a:r>
          </a:p>
          <a:p>
            <a:pPr algn="ctr"/>
            <a:r>
              <a:rPr lang="en-MY" sz="900" dirty="0">
                <a:latin typeface="Cambria" panose="02040503050406030204" pitchFamily="18" charset="0"/>
                <a:ea typeface="Cambria" panose="02040503050406030204" pitchFamily="18" charset="0"/>
              </a:rPr>
              <a:t>(Level 9)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9303505" y="993088"/>
            <a:ext cx="2818318" cy="5519382"/>
            <a:chOff x="5916139" y="1767613"/>
            <a:chExt cx="2818318" cy="5519382"/>
          </a:xfrm>
        </p:grpSpPr>
        <p:cxnSp>
          <p:nvCxnSpPr>
            <p:cNvPr id="168" name="Straight Arrow Connector 167"/>
            <p:cNvCxnSpPr>
              <a:stCxn id="175" idx="2"/>
              <a:endCxn id="176" idx="0"/>
            </p:cNvCxnSpPr>
            <p:nvPr/>
          </p:nvCxnSpPr>
          <p:spPr>
            <a:xfrm flipH="1">
              <a:off x="7266729" y="2094561"/>
              <a:ext cx="1" cy="246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5916139" y="1767613"/>
              <a:ext cx="2818318" cy="5519382"/>
              <a:chOff x="5916139" y="1767613"/>
              <a:chExt cx="2818318" cy="5519382"/>
            </a:xfrm>
          </p:grpSpPr>
          <p:sp>
            <p:nvSpPr>
              <p:cNvPr id="175" name="Diamond 174"/>
              <p:cNvSpPr/>
              <p:nvPr/>
            </p:nvSpPr>
            <p:spPr>
              <a:xfrm>
                <a:off x="6709258" y="1767613"/>
                <a:ext cx="1114943" cy="326948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Video</a:t>
                </a: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670430" y="2340600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Level Homework (Level 10)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219548" y="3607016"/>
                <a:ext cx="6046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PASS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916139" y="2976077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FAIL</a:t>
                </a:r>
              </a:p>
            </p:txBody>
          </p:sp>
          <p:cxnSp>
            <p:nvCxnSpPr>
              <p:cNvPr id="179" name="Elbow Connector 178"/>
              <p:cNvCxnSpPr>
                <a:stCxn id="181" idx="2"/>
                <a:endCxn id="181" idx="0"/>
              </p:cNvCxnSpPr>
              <p:nvPr/>
            </p:nvCxnSpPr>
            <p:spPr>
              <a:xfrm rot="10800000" flipH="1">
                <a:off x="6668630" y="3089192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7841005" y="2300829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6668631" y="3089191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Homework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53044" y="3036543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cxnSp>
            <p:nvCxnSpPr>
              <p:cNvPr id="185" name="Elbow Connector 184"/>
              <p:cNvCxnSpPr/>
              <p:nvPr/>
            </p:nvCxnSpPr>
            <p:spPr>
              <a:xfrm rot="10800000" flipH="1">
                <a:off x="6667992" y="3077514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TextBox 266"/>
              <p:cNvSpPr txBox="1"/>
              <p:nvPr/>
            </p:nvSpPr>
            <p:spPr>
              <a:xfrm>
                <a:off x="7262999" y="3886169"/>
                <a:ext cx="1457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9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Next assessment will be still </a:t>
                </a:r>
                <a:r>
                  <a:rPr lang="en-MY" sz="900" b="1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Level 9</a:t>
                </a:r>
                <a:r>
                  <a:rPr lang="en-MY" sz="9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assessment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7277389" y="6917663"/>
                <a:ext cx="1457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9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Next assessment will be </a:t>
                </a:r>
                <a:r>
                  <a:rPr lang="en-MY" sz="900" b="1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Level 8</a:t>
                </a:r>
                <a:r>
                  <a:rPr lang="en-MY" sz="9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assessment</a:t>
                </a:r>
              </a:p>
            </p:txBody>
          </p:sp>
        </p:grpSp>
        <p:cxnSp>
          <p:nvCxnSpPr>
            <p:cNvPr id="170" name="Straight Arrow Connector 169"/>
            <p:cNvCxnSpPr/>
            <p:nvPr/>
          </p:nvCxnSpPr>
          <p:spPr>
            <a:xfrm flipH="1">
              <a:off x="7273470" y="281612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7260837" y="3578306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7266091" y="205585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7272832" y="2804451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7260199" y="3566628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ounded Rectangle 186"/>
          <p:cNvSpPr/>
          <p:nvPr/>
        </p:nvSpPr>
        <p:spPr>
          <a:xfrm>
            <a:off x="9300815" y="943621"/>
            <a:ext cx="2762090" cy="213322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8" name="TextBox 187"/>
          <p:cNvSpPr txBox="1"/>
          <p:nvPr/>
        </p:nvSpPr>
        <p:spPr>
          <a:xfrm>
            <a:off x="11337905" y="74255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LESSON 6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222118" y="731538"/>
            <a:ext cx="2932386" cy="242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0" name="TextBox 189"/>
          <p:cNvSpPr txBox="1"/>
          <p:nvPr/>
        </p:nvSpPr>
        <p:spPr>
          <a:xfrm>
            <a:off x="11343165" y="96105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1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9300815" y="3991779"/>
            <a:ext cx="2680627" cy="2284862"/>
            <a:chOff x="5916139" y="1763109"/>
            <a:chExt cx="2680627" cy="2284862"/>
          </a:xfrm>
        </p:grpSpPr>
        <p:cxnSp>
          <p:nvCxnSpPr>
            <p:cNvPr id="229" name="Straight Arrow Connector 228"/>
            <p:cNvCxnSpPr>
              <a:stCxn id="236" idx="2"/>
              <a:endCxn id="237" idx="0"/>
            </p:cNvCxnSpPr>
            <p:nvPr/>
          </p:nvCxnSpPr>
          <p:spPr>
            <a:xfrm flipH="1">
              <a:off x="7266729" y="2090057"/>
              <a:ext cx="1" cy="25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5916139" y="1763109"/>
              <a:ext cx="2680627" cy="2090128"/>
              <a:chOff x="5916139" y="1763109"/>
              <a:chExt cx="2680627" cy="2090128"/>
            </a:xfrm>
          </p:grpSpPr>
          <p:sp>
            <p:nvSpPr>
              <p:cNvPr id="236" name="Diamond 235"/>
              <p:cNvSpPr/>
              <p:nvPr/>
            </p:nvSpPr>
            <p:spPr>
              <a:xfrm>
                <a:off x="6709258" y="1763109"/>
                <a:ext cx="1114943" cy="326948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Video</a:t>
                </a: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670430" y="2340600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Level Homework (Level 9)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7219548" y="3607016"/>
                <a:ext cx="6046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PASS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916139" y="2976077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FAIL</a:t>
                </a:r>
              </a:p>
            </p:txBody>
          </p:sp>
          <p:cxnSp>
            <p:nvCxnSpPr>
              <p:cNvPr id="240" name="Elbow Connector 239"/>
              <p:cNvCxnSpPr>
                <a:stCxn id="242" idx="2"/>
                <a:endCxn id="242" idx="0"/>
              </p:cNvCxnSpPr>
              <p:nvPr/>
            </p:nvCxnSpPr>
            <p:spPr>
              <a:xfrm rot="10800000" flipH="1">
                <a:off x="6668630" y="3089192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Box 240"/>
              <p:cNvSpPr txBox="1"/>
              <p:nvPr/>
            </p:nvSpPr>
            <p:spPr>
              <a:xfrm>
                <a:off x="7841005" y="2300829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68631" y="3089191"/>
                <a:ext cx="1192598" cy="4729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Homework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7853044" y="3036543"/>
                <a:ext cx="7437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Allow 1-time correction</a:t>
                </a:r>
              </a:p>
            </p:txBody>
          </p:sp>
          <p:cxnSp>
            <p:nvCxnSpPr>
              <p:cNvPr id="246" name="Elbow Connector 245"/>
              <p:cNvCxnSpPr/>
              <p:nvPr/>
            </p:nvCxnSpPr>
            <p:spPr>
              <a:xfrm rot="10800000" flipH="1">
                <a:off x="6667992" y="3077514"/>
                <a:ext cx="596299" cy="236483"/>
              </a:xfrm>
              <a:prstGeom prst="bentConnector4">
                <a:avLst>
                  <a:gd name="adj1" fmla="val -38336"/>
                  <a:gd name="adj2" fmla="val 196667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Arrow Connector 230"/>
            <p:cNvCxnSpPr/>
            <p:nvPr/>
          </p:nvCxnSpPr>
          <p:spPr>
            <a:xfrm flipH="1">
              <a:off x="7273470" y="2816129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H="1">
              <a:off x="7260837" y="3578306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7266091" y="2109907"/>
              <a:ext cx="1" cy="21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H="1">
              <a:off x="7272832" y="2804451"/>
              <a:ext cx="1" cy="27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 flipH="1">
              <a:off x="7260199" y="3566628"/>
              <a:ext cx="2800" cy="4696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Rounded Rectangle 247"/>
          <p:cNvSpPr/>
          <p:nvPr/>
        </p:nvSpPr>
        <p:spPr>
          <a:xfrm>
            <a:off x="9298125" y="3946816"/>
            <a:ext cx="2762090" cy="213322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9" name="TextBox 248"/>
          <p:cNvSpPr txBox="1"/>
          <p:nvPr/>
        </p:nvSpPr>
        <p:spPr>
          <a:xfrm>
            <a:off x="11335215" y="3745749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LESSON 6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9219428" y="3734733"/>
            <a:ext cx="2932386" cy="242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1" name="TextBox 250"/>
          <p:cNvSpPr txBox="1"/>
          <p:nvPr/>
        </p:nvSpPr>
        <p:spPr>
          <a:xfrm>
            <a:off x="11340475" y="396424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1</a:t>
            </a:r>
          </a:p>
        </p:txBody>
      </p:sp>
      <p:sp>
        <p:nvSpPr>
          <p:cNvPr id="266" name="Flowchart: Collate 265"/>
          <p:cNvSpPr/>
          <p:nvPr/>
        </p:nvSpPr>
        <p:spPr>
          <a:xfrm>
            <a:off x="5959366" y="454620"/>
            <a:ext cx="151881" cy="6320048"/>
          </a:xfrm>
          <a:prstGeom prst="flowChartCol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Lessons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698"/>
            <a:ext cx="10515600" cy="807792"/>
          </a:xfrm>
        </p:spPr>
        <p:txBody>
          <a:bodyPr>
            <a:normAutofit/>
          </a:bodyPr>
          <a:lstStyle/>
          <a:p>
            <a:r>
              <a:rPr lang="en-MY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Basic</a:t>
            </a:r>
          </a:p>
          <a:p>
            <a:pPr lvl="1"/>
            <a:r>
              <a:rPr lang="en-MY" sz="1400" dirty="0">
                <a:latin typeface="Cambria" panose="02040503050406030204" pitchFamily="18" charset="0"/>
                <a:ea typeface="Cambria" panose="02040503050406030204" pitchFamily="18" charset="0"/>
              </a:rPr>
              <a:t>9 lessons, 63 videos, few pages of homework per video, assessment for each lessons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97248"/>
              </p:ext>
            </p:extLst>
          </p:nvPr>
        </p:nvGraphicFramePr>
        <p:xfrm>
          <a:off x="838200" y="2514485"/>
          <a:ext cx="10515600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87">
                <a:tc gridSpan="3">
                  <a:txBody>
                    <a:bodyPr/>
                    <a:lstStyle/>
                    <a:p>
                      <a:pPr algn="ctr"/>
                      <a:r>
                        <a:rPr lang="en-MY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87"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103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Must view through &gt;90% video to unlock homework and video slider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Approximately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15min each video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Allow 1-time correction for homework, after correction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all videos</a:t>
                      </a:r>
                      <a:endParaRPr lang="en-MY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Only for 1</a:t>
                      </a:r>
                      <a:r>
                        <a:rPr lang="en-MY" sz="10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</a:t>
                      </a: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page</a:t>
                      </a:r>
                      <a:r>
                        <a:rPr lang="en-MY" sz="10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of the homework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Count-up timer for homework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 need &gt;60% to pass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Applicable for each lessons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can decide to select option to unlock or not for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pass: Unlock next video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fail: Re-take, video and homework remain unlock (video slider remain unlock)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MY" sz="10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Fail 3 times assessment need to trigger email to admin</a:t>
                      </a:r>
                      <a:endParaRPr lang="en-MY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MY" sz="11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Count-down timer for assessment (admin to define the time)</a:t>
                      </a:r>
                      <a:r>
                        <a:rPr lang="en-MY" sz="11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– 30min</a:t>
                      </a:r>
                      <a:endParaRPr lang="en-MY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257" y="5657569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>
                <a:latin typeface="Cambria" panose="02040503050406030204" pitchFamily="18" charset="0"/>
                <a:ea typeface="Cambria" panose="02040503050406030204" pitchFamily="18" charset="0"/>
              </a:rPr>
              <a:t>1. Passing percentage to be defined by admin</a:t>
            </a:r>
          </a:p>
        </p:txBody>
      </p:sp>
    </p:spTree>
    <p:extLst>
      <p:ext uri="{BB962C8B-B14F-4D97-AF65-F5344CB8AC3E}">
        <p14:creationId xmlns:p14="http://schemas.microsoft.com/office/powerpoint/2010/main" val="335857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2514</Words>
  <Application>Microsoft Office PowerPoint</Application>
  <PresentationFormat>Widescreen</PresentationFormat>
  <Paragraphs>478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Wingdings</vt:lpstr>
      <vt:lpstr>Office Theme</vt:lpstr>
      <vt:lpstr>E-LEARNING PORTAL </vt:lpstr>
      <vt:lpstr>E-LEARNING PORTAL</vt:lpstr>
      <vt:lpstr>Header</vt:lpstr>
      <vt:lpstr>Home Page</vt:lpstr>
      <vt:lpstr>Courses Page</vt:lpstr>
      <vt:lpstr>Programmes Page</vt:lpstr>
      <vt:lpstr>Programme Page</vt:lpstr>
      <vt:lpstr>Programmes Structures</vt:lpstr>
      <vt:lpstr>Lessons (1)</vt:lpstr>
      <vt:lpstr>Lessons (2)</vt:lpstr>
      <vt:lpstr>Lessons (3)</vt:lpstr>
      <vt:lpstr>Lessons (4)</vt:lpstr>
      <vt:lpstr>Online Challenge Program (1)</vt:lpstr>
      <vt:lpstr>Online Challenge Program (2)</vt:lpstr>
      <vt:lpstr>*Testimonials Page</vt:lpstr>
      <vt:lpstr>Pricing/Promotion Page</vt:lpstr>
      <vt:lpstr>Announcement/Newsletter Page</vt:lpstr>
      <vt:lpstr>Customer Login</vt:lpstr>
      <vt:lpstr>Dashboard (Profile Page)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PORTAL  &amp;  PARENT’S MOBILE APP</dc:title>
  <dc:creator>Tee Hai</dc:creator>
  <cp:lastModifiedBy>Tee Hai Chua</cp:lastModifiedBy>
  <cp:revision>336</cp:revision>
  <dcterms:created xsi:type="dcterms:W3CDTF">2020-03-29T08:15:25Z</dcterms:created>
  <dcterms:modified xsi:type="dcterms:W3CDTF">2020-08-25T09:13:19Z</dcterms:modified>
</cp:coreProperties>
</file>