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864B4-AB0B-FEAC-F3F1-17FF866388A3}" v="383" dt="2024-05-14T20:07:54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Supply 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Virlan Adrian, 341A3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9FCB-089E-7BFC-BC03-7A7D666F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912-5D07-35AE-12E2-4ED77B74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200" dirty="0" err="1"/>
              <a:t>Aplicatia</a:t>
            </a:r>
            <a:r>
              <a:rPr lang="en-US" sz="2200" dirty="0"/>
              <a:t> a </a:t>
            </a:r>
            <a:r>
              <a:rPr lang="en-US" sz="2200" dirty="0" err="1"/>
              <a:t>fost</a:t>
            </a:r>
            <a:r>
              <a:rPr lang="en-US" sz="2200" dirty="0"/>
              <a:t> </a:t>
            </a:r>
            <a:r>
              <a:rPr lang="en-US" sz="2200" dirty="0" err="1"/>
              <a:t>realizata</a:t>
            </a:r>
            <a:r>
              <a:rPr lang="en-US" sz="2200" dirty="0"/>
              <a:t> in Python,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biblioteca</a:t>
            </a:r>
            <a:r>
              <a:rPr lang="en-US" sz="2200" dirty="0"/>
              <a:t> </a:t>
            </a:r>
            <a:r>
              <a:rPr lang="en-US" sz="2200" dirty="0" err="1"/>
              <a:t>tkinter</a:t>
            </a:r>
            <a:r>
              <a:rPr lang="en-US" sz="2200" dirty="0"/>
              <a:t>. </a:t>
            </a:r>
            <a:r>
              <a:rPr lang="en-US" sz="2200" dirty="0" err="1"/>
              <a:t>Codul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modular, </a:t>
            </a:r>
            <a:r>
              <a:rPr lang="en-US" sz="2200" dirty="0" err="1"/>
              <a:t>fiind</a:t>
            </a:r>
            <a:r>
              <a:rPr lang="en-US" sz="2200" dirty="0"/>
              <a:t> </a:t>
            </a:r>
            <a:r>
              <a:rPr lang="en-US" sz="2200" dirty="0" err="1"/>
              <a:t>compus</a:t>
            </a:r>
            <a:r>
              <a:rPr lang="en-US" sz="2200" dirty="0"/>
              <a:t> din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</a:t>
            </a:r>
            <a:r>
              <a:rPr lang="en-US" sz="2200" dirty="0" err="1"/>
              <a:t>functii</a:t>
            </a:r>
            <a:r>
              <a:rPr lang="en-US" sz="2200" dirty="0"/>
              <a:t>.</a:t>
            </a:r>
            <a:endParaRPr lang="en-US" sz="2200" dirty="0" err="1"/>
          </a:p>
          <a:p>
            <a:pPr marL="342900" indent="-342900"/>
            <a:r>
              <a:rPr lang="en-US" sz="2200" err="1"/>
              <a:t>Aceste</a:t>
            </a:r>
            <a:r>
              <a:rPr lang="en-US" sz="2200" dirty="0"/>
              <a:t> </a:t>
            </a:r>
            <a:r>
              <a:rPr lang="en-US" sz="2200" err="1"/>
              <a:t>funcții</a:t>
            </a:r>
            <a:r>
              <a:rPr lang="en-US" sz="2200" dirty="0"/>
              <a:t> </a:t>
            </a:r>
            <a:r>
              <a:rPr lang="en-US" sz="2200" err="1"/>
              <a:t>facilitează</a:t>
            </a:r>
            <a:r>
              <a:rPr lang="en-US" sz="2200" dirty="0"/>
              <a:t> </a:t>
            </a:r>
            <a:r>
              <a:rPr lang="en-US" sz="2200" err="1"/>
              <a:t>încărcarea</a:t>
            </a:r>
            <a:r>
              <a:rPr lang="en-US" sz="2200" dirty="0"/>
              <a:t> </a:t>
            </a:r>
            <a:r>
              <a:rPr lang="en-US" sz="2200" err="1"/>
              <a:t>și</a:t>
            </a:r>
            <a:r>
              <a:rPr lang="en-US" sz="2200" dirty="0"/>
              <a:t> </a:t>
            </a:r>
            <a:r>
              <a:rPr lang="en-US" sz="2200" err="1"/>
              <a:t>parsarea</a:t>
            </a:r>
            <a:r>
              <a:rPr lang="en-US" sz="2200" dirty="0"/>
              <a:t> </a:t>
            </a:r>
            <a:r>
              <a:rPr lang="en-US" sz="2200" err="1"/>
              <a:t>fișierelor</a:t>
            </a:r>
            <a:r>
              <a:rPr lang="en-US" sz="2200" dirty="0"/>
              <a:t> XML </a:t>
            </a:r>
            <a:r>
              <a:rPr lang="en-US" sz="2200" err="1"/>
              <a:t>și</a:t>
            </a:r>
            <a:r>
              <a:rPr lang="en-US" sz="2200" dirty="0"/>
              <a:t> JSON </a:t>
            </a:r>
            <a:r>
              <a:rPr lang="en-US" sz="2200" err="1"/>
              <a:t>pentru</a:t>
            </a:r>
            <a:r>
              <a:rPr lang="en-US" sz="2200" dirty="0"/>
              <a:t> </a:t>
            </a:r>
            <a:r>
              <a:rPr lang="en-US" sz="2200" err="1"/>
              <a:t>gestionarea</a:t>
            </a:r>
            <a:r>
              <a:rPr lang="en-US" sz="2200" dirty="0"/>
              <a:t> </a:t>
            </a:r>
            <a:r>
              <a:rPr lang="en-US" sz="2200" err="1"/>
              <a:t>comenzilor</a:t>
            </a:r>
            <a:r>
              <a:rPr lang="en-US" sz="2200" dirty="0"/>
              <a:t>. </a:t>
            </a:r>
            <a:r>
              <a:rPr lang="en-US" sz="2200" err="1"/>
              <a:t>Funcția</a:t>
            </a:r>
            <a:r>
              <a:rPr lang="en-US" sz="2200" dirty="0"/>
              <a:t> </a:t>
            </a:r>
            <a:r>
              <a:rPr lang="en-US" sz="2200" err="1"/>
              <a:t>load_file</a:t>
            </a:r>
            <a:r>
              <a:rPr lang="en-US" sz="2200" dirty="0"/>
              <a:t> </a:t>
            </a:r>
            <a:r>
              <a:rPr lang="en-US" sz="2200" err="1"/>
              <a:t>permite</a:t>
            </a:r>
            <a:r>
              <a:rPr lang="en-US" sz="2200" dirty="0"/>
              <a:t> </a:t>
            </a:r>
            <a:r>
              <a:rPr lang="en-US" sz="2200" err="1"/>
              <a:t>utilizatorului</a:t>
            </a:r>
            <a:r>
              <a:rPr lang="en-US" sz="2200" dirty="0"/>
              <a:t> </a:t>
            </a:r>
            <a:r>
              <a:rPr lang="en-US" sz="2200" err="1"/>
              <a:t>să</a:t>
            </a:r>
            <a:r>
              <a:rPr lang="en-US" sz="2200" dirty="0"/>
              <a:t> </a:t>
            </a:r>
            <a:r>
              <a:rPr lang="en-US" sz="2200" err="1"/>
              <a:t>selecteze</a:t>
            </a:r>
            <a:r>
              <a:rPr lang="en-US" sz="2200" dirty="0"/>
              <a:t> un </a:t>
            </a:r>
            <a:r>
              <a:rPr lang="en-US" sz="2200" err="1"/>
              <a:t>fișier</a:t>
            </a:r>
            <a:r>
              <a:rPr lang="en-US" sz="2200" dirty="0"/>
              <a:t>, </a:t>
            </a:r>
            <a:r>
              <a:rPr lang="en-US" sz="2200" err="1"/>
              <a:t>determină</a:t>
            </a:r>
            <a:r>
              <a:rPr lang="en-US" sz="2200" dirty="0"/>
              <a:t> </a:t>
            </a:r>
            <a:r>
              <a:rPr lang="en-US" sz="2200" err="1"/>
              <a:t>tipul</a:t>
            </a:r>
            <a:r>
              <a:rPr lang="en-US" sz="2200" dirty="0"/>
              <a:t> </a:t>
            </a:r>
            <a:r>
              <a:rPr lang="en-US" sz="2200" err="1"/>
              <a:t>acestuia</a:t>
            </a:r>
            <a:r>
              <a:rPr lang="en-US" sz="2200" dirty="0"/>
              <a:t> </a:t>
            </a:r>
            <a:r>
              <a:rPr lang="en-US" sz="2200" err="1"/>
              <a:t>și</a:t>
            </a:r>
            <a:r>
              <a:rPr lang="en-US" sz="2200" dirty="0"/>
              <a:t> </a:t>
            </a:r>
            <a:r>
              <a:rPr lang="en-US" sz="2200" err="1"/>
              <a:t>îl</a:t>
            </a:r>
            <a:r>
              <a:rPr lang="en-US" sz="2200" dirty="0"/>
              <a:t> </a:t>
            </a:r>
            <a:r>
              <a:rPr lang="en-US" sz="2200" err="1"/>
              <a:t>direcționează</a:t>
            </a:r>
            <a:r>
              <a:rPr lang="en-US" sz="2200" dirty="0"/>
              <a:t> </a:t>
            </a:r>
            <a:r>
              <a:rPr lang="en-US" sz="2200" err="1"/>
              <a:t>către</a:t>
            </a:r>
            <a:r>
              <a:rPr lang="en-US" sz="2200" dirty="0"/>
              <a:t> </a:t>
            </a:r>
            <a:r>
              <a:rPr lang="en-US" sz="2200" err="1"/>
              <a:t>funcțiile</a:t>
            </a:r>
            <a:r>
              <a:rPr lang="en-US" sz="2200" dirty="0"/>
              <a:t> de </a:t>
            </a:r>
            <a:r>
              <a:rPr lang="en-US" sz="2200" err="1"/>
              <a:t>parsare</a:t>
            </a:r>
            <a:r>
              <a:rPr lang="en-US" sz="2200" dirty="0"/>
              <a:t> </a:t>
            </a:r>
            <a:r>
              <a:rPr lang="en-US" sz="2200" err="1"/>
              <a:t>corespunzătoare</a:t>
            </a:r>
            <a:r>
              <a:rPr lang="en-US" sz="2200" dirty="0"/>
              <a:t> (</a:t>
            </a:r>
            <a:r>
              <a:rPr lang="en-US" sz="2200" err="1"/>
              <a:t>parse_xml</a:t>
            </a:r>
            <a:r>
              <a:rPr lang="en-US" sz="2200" dirty="0"/>
              <a:t> </a:t>
            </a:r>
            <a:r>
              <a:rPr lang="en-US" sz="2200" err="1"/>
              <a:t>sau</a:t>
            </a:r>
            <a:r>
              <a:rPr lang="en-US" sz="2200" dirty="0"/>
              <a:t> </a:t>
            </a:r>
            <a:r>
              <a:rPr lang="en-US" sz="2200" err="1"/>
              <a:t>parse_json</a:t>
            </a:r>
            <a:r>
              <a:rPr lang="en-US" sz="2200" dirty="0"/>
              <a:t>). </a:t>
            </a:r>
            <a:r>
              <a:rPr lang="en-US" sz="2200" err="1"/>
              <a:t>Funcția</a:t>
            </a:r>
            <a:r>
              <a:rPr lang="en-US" sz="2200" dirty="0"/>
              <a:t> </a:t>
            </a:r>
            <a:r>
              <a:rPr lang="en-US" sz="2200" err="1"/>
              <a:t>parse_xml</a:t>
            </a:r>
            <a:r>
              <a:rPr lang="en-US" sz="2200" dirty="0"/>
              <a:t> </a:t>
            </a:r>
            <a:r>
              <a:rPr lang="en-US" sz="2200" err="1"/>
              <a:t>utilizează</a:t>
            </a:r>
            <a:r>
              <a:rPr lang="en-US" sz="2200" dirty="0"/>
              <a:t> </a:t>
            </a:r>
            <a:r>
              <a:rPr lang="en-US" sz="2200" err="1"/>
              <a:t>xml.etree.ElementTree</a:t>
            </a:r>
            <a:r>
              <a:rPr lang="en-US" sz="2200" dirty="0"/>
              <a:t> </a:t>
            </a:r>
            <a:r>
              <a:rPr lang="en-US" sz="2200" err="1"/>
              <a:t>pentru</a:t>
            </a:r>
            <a:r>
              <a:rPr lang="en-US" sz="2200" dirty="0"/>
              <a:t> a </a:t>
            </a:r>
            <a:r>
              <a:rPr lang="en-US" sz="2200" err="1"/>
              <a:t>parcurge</a:t>
            </a:r>
            <a:r>
              <a:rPr lang="en-US" sz="2200" dirty="0"/>
              <a:t> </a:t>
            </a:r>
            <a:r>
              <a:rPr lang="en-US" sz="2200" err="1"/>
              <a:t>și</a:t>
            </a:r>
            <a:r>
              <a:rPr lang="en-US" sz="2200" dirty="0"/>
              <a:t> </a:t>
            </a:r>
            <a:r>
              <a:rPr lang="en-US" sz="2200" err="1"/>
              <a:t>extrage</a:t>
            </a:r>
            <a:r>
              <a:rPr lang="en-US" sz="2200" dirty="0"/>
              <a:t> </a:t>
            </a:r>
            <a:r>
              <a:rPr lang="en-US" sz="2200" err="1"/>
              <a:t>datele</a:t>
            </a:r>
            <a:r>
              <a:rPr lang="en-US" sz="2200" dirty="0"/>
              <a:t> din </a:t>
            </a:r>
            <a:r>
              <a:rPr lang="en-US" sz="2200" err="1"/>
              <a:t>structura</a:t>
            </a:r>
            <a:r>
              <a:rPr lang="en-US" sz="2200" dirty="0"/>
              <a:t> XML, </a:t>
            </a:r>
            <a:r>
              <a:rPr lang="en-US" sz="2200" err="1"/>
              <a:t>în</a:t>
            </a:r>
            <a:r>
              <a:rPr lang="en-US" sz="2200" dirty="0"/>
              <a:t> </a:t>
            </a:r>
            <a:r>
              <a:rPr lang="en-US" sz="2200" err="1"/>
              <a:t>timp</a:t>
            </a:r>
            <a:r>
              <a:rPr lang="en-US" sz="2200" dirty="0"/>
              <a:t> </a:t>
            </a:r>
            <a:r>
              <a:rPr lang="en-US" sz="2200" err="1"/>
              <a:t>ce</a:t>
            </a:r>
            <a:r>
              <a:rPr lang="en-US" sz="2200" dirty="0"/>
              <a:t> </a:t>
            </a:r>
            <a:r>
              <a:rPr lang="en-US" sz="2200" err="1"/>
              <a:t>parse_json</a:t>
            </a:r>
            <a:r>
              <a:rPr lang="en-US" sz="2200" dirty="0"/>
              <a:t> </a:t>
            </a:r>
            <a:r>
              <a:rPr lang="en-US" sz="2200" err="1"/>
              <a:t>folosește</a:t>
            </a:r>
            <a:r>
              <a:rPr lang="en-US" sz="2200" dirty="0"/>
              <a:t> </a:t>
            </a:r>
            <a:r>
              <a:rPr lang="en-US" sz="2200" err="1"/>
              <a:t>biblioteca</a:t>
            </a:r>
            <a:r>
              <a:rPr lang="en-US" sz="2200" dirty="0"/>
              <a:t> </a:t>
            </a:r>
            <a:r>
              <a:rPr lang="en-US" sz="2200" err="1"/>
              <a:t>json</a:t>
            </a:r>
            <a:r>
              <a:rPr lang="en-US" sz="2200" dirty="0"/>
              <a:t> </a:t>
            </a:r>
            <a:r>
              <a:rPr lang="en-US" sz="2200" err="1"/>
              <a:t>pentru</a:t>
            </a:r>
            <a:r>
              <a:rPr lang="en-US" sz="2200" dirty="0"/>
              <a:t> a face </a:t>
            </a:r>
            <a:r>
              <a:rPr lang="en-US" sz="2200" err="1"/>
              <a:t>același</a:t>
            </a:r>
            <a:r>
              <a:rPr lang="en-US" sz="2200" dirty="0"/>
              <a:t> </a:t>
            </a:r>
            <a:r>
              <a:rPr lang="en-US" sz="2200" err="1"/>
              <a:t>lucru</a:t>
            </a:r>
            <a:r>
              <a:rPr lang="en-US" sz="2200" dirty="0"/>
              <a:t> cu </a:t>
            </a:r>
            <a:r>
              <a:rPr lang="en-US" sz="2200" err="1"/>
              <a:t>fișierele</a:t>
            </a:r>
            <a:r>
              <a:rPr lang="en-US" sz="2200" dirty="0"/>
              <a:t> JSON. </a:t>
            </a:r>
            <a:r>
              <a:rPr lang="en-US" sz="2200" err="1"/>
              <a:t>Funcțiile</a:t>
            </a:r>
            <a:r>
              <a:rPr lang="en-US" sz="2200" dirty="0"/>
              <a:t> </a:t>
            </a:r>
            <a:r>
              <a:rPr lang="en-US" sz="2200" err="1"/>
              <a:t>search_order</a:t>
            </a:r>
            <a:r>
              <a:rPr lang="en-US" sz="2200" dirty="0"/>
              <a:t> </a:t>
            </a:r>
            <a:r>
              <a:rPr lang="en-US" sz="2200" err="1"/>
              <a:t>și</a:t>
            </a:r>
            <a:r>
              <a:rPr lang="en-US" sz="2200" dirty="0"/>
              <a:t> </a:t>
            </a:r>
            <a:r>
              <a:rPr lang="en-US" sz="2200" err="1"/>
              <a:t>search_order_json</a:t>
            </a:r>
            <a:r>
              <a:rPr lang="en-US" sz="2200" dirty="0"/>
              <a:t> </a:t>
            </a:r>
            <a:r>
              <a:rPr lang="en-US" sz="2200" err="1"/>
              <a:t>caută</a:t>
            </a:r>
            <a:r>
              <a:rPr lang="en-US" sz="2200" dirty="0"/>
              <a:t> </a:t>
            </a:r>
            <a:r>
              <a:rPr lang="en-US" sz="2200" err="1"/>
              <a:t>comenzi</a:t>
            </a:r>
            <a:r>
              <a:rPr lang="en-US" sz="2200" dirty="0"/>
              <a:t> </a:t>
            </a:r>
            <a:r>
              <a:rPr lang="en-US" sz="2200" err="1"/>
              <a:t>ce</a:t>
            </a:r>
            <a:r>
              <a:rPr lang="en-US" sz="2200" dirty="0"/>
              <a:t> </a:t>
            </a:r>
            <a:r>
              <a:rPr lang="en-US" sz="2200" err="1"/>
              <a:t>conțin</a:t>
            </a:r>
            <a:r>
              <a:rPr lang="en-US" sz="2200" dirty="0"/>
              <a:t> un </a:t>
            </a:r>
            <a:r>
              <a:rPr lang="en-US" sz="2200" err="1"/>
              <a:t>produs</a:t>
            </a:r>
            <a:r>
              <a:rPr lang="en-US" sz="2200" dirty="0"/>
              <a:t> </a:t>
            </a:r>
            <a:r>
              <a:rPr lang="en-US" sz="2200" err="1"/>
              <a:t>specificat</a:t>
            </a:r>
            <a:r>
              <a:rPr lang="en-US" sz="2200" dirty="0"/>
              <a:t> de </a:t>
            </a:r>
            <a:r>
              <a:rPr lang="en-US" sz="2200" err="1"/>
              <a:t>utilizator</a:t>
            </a:r>
            <a:r>
              <a:rPr lang="en-US" sz="2200" dirty="0"/>
              <a:t>, </a:t>
            </a:r>
            <a:r>
              <a:rPr lang="en-US" sz="2200" err="1"/>
              <a:t>afișând</a:t>
            </a:r>
            <a:r>
              <a:rPr lang="en-US" sz="2200" dirty="0"/>
              <a:t> </a:t>
            </a:r>
            <a:r>
              <a:rPr lang="en-US" sz="2200" err="1"/>
              <a:t>detaliile</a:t>
            </a:r>
            <a:r>
              <a:rPr lang="en-US" sz="2200" dirty="0"/>
              <a:t> </a:t>
            </a:r>
            <a:r>
              <a:rPr lang="en-US" sz="2200" err="1"/>
              <a:t>relevante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43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44F7E4-BFE3-B653-8679-DD2FF971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02" y="-10266"/>
            <a:ext cx="7970061" cy="68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C17E-6005-C610-5849-3860D8F9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Tema nr.29- Evidenta comenzilor catre furnizorii de marfa pentru un market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54EBB-26DB-45D1-3322-4BB41437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Definirea domeniului 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A54A-FA62-97F7-826B-544F0107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 Display"/>
                <a:ea typeface="+mn-lt"/>
                <a:cs typeface="+mn-lt"/>
              </a:rPr>
              <a:t>Domeniul ales se concentreaza pe gestionarea comenzilor date de un supermarket furinozrilor sai. Scopul aplicatiei va fi deci gestionarea,  monitorizarea si eficientizarea comenzilor.</a:t>
            </a:r>
            <a:endParaRPr lang="en-US" sz="2000">
              <a:latin typeface="Aptos Display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198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6915F-2692-78CF-BC72-701A9FB8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Constrangeri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357F-6C46-40F9-4A66-D2850234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837370"/>
            <a:ext cx="6555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latin typeface="Aptos Display"/>
                <a:ea typeface="+mn-lt"/>
                <a:cs typeface="+mn-lt"/>
              </a:rPr>
              <a:t>Pot </a:t>
            </a:r>
            <a:r>
              <a:rPr lang="en-US" sz="2000" err="1">
                <a:latin typeface="Aptos Display"/>
                <a:ea typeface="+mn-lt"/>
                <a:cs typeface="+mn-lt"/>
              </a:rPr>
              <a:t>exista</a:t>
            </a:r>
            <a:r>
              <a:rPr lang="en-US" sz="2000" dirty="0">
                <a:latin typeface="Aptos Display"/>
                <a:ea typeface="+mn-lt"/>
                <a:cs typeface="+mn-lt"/>
              </a:rPr>
              <a:t> 0 </a:t>
            </a:r>
            <a:r>
              <a:rPr lang="en-US" sz="2000" err="1">
                <a:latin typeface="Aptos Display"/>
                <a:ea typeface="+mn-lt"/>
                <a:cs typeface="+mn-lt"/>
              </a:rPr>
              <a:t>sau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mai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multe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comenzi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dirty="0" err="1">
                <a:latin typeface="Aptos Display"/>
                <a:ea typeface="+mn-lt"/>
                <a:cs typeface="+mn-lt"/>
              </a:rPr>
              <a:t>comanda</a:t>
            </a:r>
            <a:r>
              <a:rPr lang="en-US" sz="2000" dirty="0">
                <a:latin typeface="Aptos Display"/>
                <a:ea typeface="+mn-lt"/>
                <a:cs typeface="+mn-lt"/>
              </a:rPr>
              <a:t> are 1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sau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mai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multe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produse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Toate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campurile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trebuie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sa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contina</a:t>
            </a:r>
            <a:r>
              <a:rPr lang="en-US" sz="2000" dirty="0">
                <a:latin typeface="Aptos Display"/>
                <a:ea typeface="+mn-lt"/>
                <a:cs typeface="+mn-lt"/>
              </a:rPr>
              <a:t> date </a:t>
            </a:r>
            <a:r>
              <a:rPr lang="en-US" sz="2000" err="1">
                <a:latin typeface="Aptos Display"/>
                <a:ea typeface="+mn-lt"/>
                <a:cs typeface="+mn-lt"/>
              </a:rPr>
              <a:t>relevante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si</a:t>
            </a:r>
            <a:r>
              <a:rPr lang="en-US" sz="2000" dirty="0">
                <a:latin typeface="Aptos Display"/>
                <a:ea typeface="+mn-lt"/>
                <a:cs typeface="+mn-lt"/>
              </a:rPr>
              <a:t> complete</a:t>
            </a:r>
            <a:endParaRPr lang="en-US" sz="2000">
              <a:latin typeface="Aptos Display"/>
            </a:endParaRPr>
          </a:p>
          <a:p>
            <a:r>
              <a:rPr lang="en-US" sz="2000" dirty="0">
                <a:latin typeface="Aptos Display"/>
                <a:ea typeface="+mn-lt"/>
                <a:cs typeface="+mn-lt"/>
              </a:rPr>
              <a:t>Data </a:t>
            </a:r>
            <a:r>
              <a:rPr lang="en-US" sz="2000" err="1">
                <a:latin typeface="Aptos Display"/>
                <a:ea typeface="+mn-lt"/>
                <a:cs typeface="+mn-lt"/>
              </a:rPr>
              <a:t>si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valabilitatea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vor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contine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subcampuri</a:t>
            </a:r>
            <a:r>
              <a:rPr lang="en-US" sz="2000" dirty="0">
                <a:latin typeface="Aptos Display"/>
                <a:ea typeface="+mn-lt"/>
                <a:cs typeface="+mn-lt"/>
              </a:rPr>
              <a:t> de zi([0, 28/30/31]), luna[1, 12], an[2024, inf].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Pretul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comenzii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calculat</a:t>
            </a:r>
            <a:r>
              <a:rPr lang="en-US" sz="2000" dirty="0">
                <a:latin typeface="Aptos Display"/>
                <a:ea typeface="+mn-lt"/>
                <a:cs typeface="+mn-lt"/>
              </a:rPr>
              <a:t> ca </a:t>
            </a:r>
            <a:r>
              <a:rPr lang="en-US" sz="2000" err="1">
                <a:latin typeface="Aptos Display"/>
                <a:ea typeface="+mn-lt"/>
                <a:cs typeface="+mn-lt"/>
              </a:rPr>
              <a:t>suma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preturilor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produselor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Pretul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produselor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calculat</a:t>
            </a:r>
            <a:r>
              <a:rPr lang="en-US" sz="2000" dirty="0">
                <a:latin typeface="Aptos Display"/>
                <a:ea typeface="+mn-lt"/>
                <a:cs typeface="+mn-lt"/>
              </a:rPr>
              <a:t> ca </a:t>
            </a:r>
            <a:r>
              <a:rPr lang="en-US" sz="2000" err="1">
                <a:latin typeface="Aptos Display"/>
                <a:ea typeface="+mn-lt"/>
                <a:cs typeface="+mn-lt"/>
              </a:rPr>
              <a:t>produsul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dintre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cantitate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pret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unitar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Cantitatea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produselor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int, &gt; 0.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Pretul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unitar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float &gt; 0.</a:t>
            </a:r>
            <a:endParaRPr lang="en-US" sz="2000">
              <a:latin typeface="Aptos Display"/>
            </a:endParaRPr>
          </a:p>
          <a:p>
            <a:r>
              <a:rPr lang="en-US" sz="2000" dirty="0">
                <a:latin typeface="Aptos Display"/>
                <a:ea typeface="+mn-lt"/>
                <a:cs typeface="+mn-lt"/>
              </a:rPr>
              <a:t>Data nu </a:t>
            </a:r>
            <a:r>
              <a:rPr lang="en-US" sz="2000" err="1">
                <a:latin typeface="Aptos Display"/>
                <a:ea typeface="+mn-lt"/>
                <a:cs typeface="+mn-lt"/>
              </a:rPr>
              <a:t>poate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fi in </a:t>
            </a:r>
            <a:r>
              <a:rPr lang="en-US" sz="2000" err="1">
                <a:latin typeface="Aptos Display"/>
                <a:ea typeface="+mn-lt"/>
                <a:cs typeface="+mn-lt"/>
              </a:rPr>
              <a:t>viitor</a:t>
            </a:r>
            <a:r>
              <a:rPr lang="en-US" sz="2000" dirty="0">
                <a:latin typeface="Aptos Display"/>
                <a:ea typeface="+mn-lt"/>
                <a:cs typeface="+mn-lt"/>
              </a:rPr>
              <a:t>(as </a:t>
            </a:r>
            <a:r>
              <a:rPr lang="en-US" sz="2000" err="1">
                <a:latin typeface="Aptos Display"/>
                <a:ea typeface="+mn-lt"/>
                <a:cs typeface="+mn-lt"/>
              </a:rPr>
              <a:t>dori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sa</a:t>
            </a:r>
            <a:r>
              <a:rPr lang="en-US" sz="2000" dirty="0">
                <a:latin typeface="Aptos Display"/>
                <a:ea typeface="+mn-lt"/>
                <a:cs typeface="+mn-lt"/>
              </a:rPr>
              <a:t> se </a:t>
            </a:r>
            <a:r>
              <a:rPr lang="en-US" sz="2000" err="1">
                <a:latin typeface="Aptos Display"/>
                <a:ea typeface="+mn-lt"/>
                <a:cs typeface="+mn-lt"/>
              </a:rPr>
              <a:t>ia</a:t>
            </a:r>
            <a:r>
              <a:rPr lang="en-US" sz="2000" dirty="0">
                <a:latin typeface="Aptos Display"/>
                <a:ea typeface="+mn-lt"/>
                <a:cs typeface="+mn-lt"/>
              </a:rPr>
              <a:t> automat data </a:t>
            </a:r>
            <a:r>
              <a:rPr lang="en-US" sz="2000" err="1">
                <a:latin typeface="Aptos Display"/>
                <a:ea typeface="+mn-lt"/>
                <a:cs typeface="+mn-lt"/>
              </a:rPr>
              <a:t>curenta</a:t>
            </a:r>
            <a:r>
              <a:rPr lang="en-US" sz="2000" dirty="0">
                <a:latin typeface="Aptos Display"/>
                <a:ea typeface="+mn-lt"/>
                <a:cs typeface="+mn-lt"/>
              </a:rPr>
              <a:t>).</a:t>
            </a:r>
            <a:endParaRPr lang="en-US" sz="2000">
              <a:latin typeface="Aptos Display"/>
            </a:endParaRPr>
          </a:p>
          <a:p>
            <a:r>
              <a:rPr lang="en-US" sz="2000" dirty="0" err="1">
                <a:latin typeface="Aptos Display"/>
                <a:ea typeface="+mn-lt"/>
                <a:cs typeface="+mn-lt"/>
              </a:rPr>
              <a:t>Valabilitatea</a:t>
            </a:r>
            <a:r>
              <a:rPr lang="en-US" sz="2000" dirty="0">
                <a:latin typeface="Aptos Display"/>
                <a:ea typeface="+mn-lt"/>
                <a:cs typeface="+mn-lt"/>
              </a:rPr>
              <a:t> nu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poate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fi in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trecut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sau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dirty="0" err="1">
                <a:latin typeface="Aptos Display"/>
                <a:ea typeface="+mn-lt"/>
                <a:cs typeface="+mn-lt"/>
              </a:rPr>
              <a:t>prezent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dirty="0">
                <a:latin typeface="Aptos Display"/>
                <a:ea typeface="+mn-lt"/>
                <a:cs typeface="+mn-lt"/>
              </a:rPr>
              <a:t>Numar lot, id </a:t>
            </a:r>
            <a:r>
              <a:rPr lang="en-US" sz="2000" err="1">
                <a:latin typeface="Aptos Display"/>
                <a:ea typeface="+mn-lt"/>
                <a:cs typeface="+mn-lt"/>
              </a:rPr>
              <a:t>comanda</a:t>
            </a:r>
            <a:r>
              <a:rPr lang="en-US" sz="2000" dirty="0">
                <a:latin typeface="Aptos Display"/>
                <a:ea typeface="+mn-lt"/>
                <a:cs typeface="+mn-lt"/>
              </a:rPr>
              <a:t>/</a:t>
            </a:r>
            <a:r>
              <a:rPr lang="en-US" sz="2000" err="1">
                <a:latin typeface="Aptos Display"/>
                <a:ea typeface="+mn-lt"/>
                <a:cs typeface="+mn-lt"/>
              </a:rPr>
              <a:t>produs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</a:t>
            </a:r>
            <a:r>
              <a:rPr lang="en-US" sz="2000" dirty="0">
                <a:latin typeface="Aptos Display"/>
                <a:ea typeface="+mn-lt"/>
                <a:cs typeface="+mn-lt"/>
              </a:rPr>
              <a:t> un </a:t>
            </a:r>
            <a:r>
              <a:rPr lang="en-US" sz="2000" err="1">
                <a:latin typeface="Aptos Display"/>
                <a:ea typeface="+mn-lt"/>
                <a:cs typeface="+mn-lt"/>
              </a:rPr>
              <a:t>numar</a:t>
            </a:r>
            <a:r>
              <a:rPr lang="en-US" sz="2000" dirty="0">
                <a:latin typeface="Aptos Display"/>
                <a:ea typeface="+mn-lt"/>
                <a:cs typeface="+mn-lt"/>
              </a:rPr>
              <a:t> int &gt; 0.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ea typeface="+mn-lt"/>
                <a:cs typeface="+mn-lt"/>
              </a:rPr>
              <a:t>Este_fragil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si</a:t>
            </a:r>
            <a:r>
              <a:rPr lang="en-US" sz="2000" dirty="0">
                <a:latin typeface="Aptos Display"/>
                <a:ea typeface="+mn-lt"/>
                <a:cs typeface="+mn-lt"/>
              </a:rPr>
              <a:t> </a:t>
            </a:r>
            <a:r>
              <a:rPr lang="en-US" sz="2000" err="1">
                <a:latin typeface="Aptos Display"/>
                <a:ea typeface="+mn-lt"/>
                <a:cs typeface="+mn-lt"/>
              </a:rPr>
              <a:t>este_necesar_refrigerare</a:t>
            </a:r>
            <a:r>
              <a:rPr lang="en-US" sz="2000" dirty="0">
                <a:latin typeface="Aptos Display"/>
                <a:ea typeface="+mn-lt"/>
                <a:cs typeface="+mn-lt"/>
              </a:rPr>
              <a:t> sunt de tip </a:t>
            </a:r>
            <a:r>
              <a:rPr lang="en-US" sz="2000" err="1">
                <a:latin typeface="Aptos Display"/>
                <a:ea typeface="+mn-lt"/>
                <a:cs typeface="+mn-lt"/>
              </a:rPr>
              <a:t>boolean</a:t>
            </a:r>
            <a:r>
              <a:rPr lang="en-US" sz="2000" dirty="0">
                <a:latin typeface="Aptos Display"/>
                <a:ea typeface="+mn-lt"/>
                <a:cs typeface="+mn-lt"/>
              </a:rPr>
              <a:t>.</a:t>
            </a:r>
            <a:endParaRPr lang="en-US" sz="2000">
              <a:latin typeface="Aptos Display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5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1E695-7FDE-197A-8AB6-46016F95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Documentul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22F8-4EAE-4D05-B732-BBD04D80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000">
                <a:latin typeface="Aptos Display"/>
              </a:rPr>
            </a:br>
            <a:r>
              <a:rPr lang="en-US" sz="2000">
                <a:latin typeface="Aptos Display"/>
              </a:rPr>
              <a:t>Acest document XML, intitulat "supply_stream," detaliază informațiile despre comenzile de aprovizionare. Fiecare comandă conține următoarele detalii: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FFC64-FCD6-A9EB-D815-F7897F2B084E}"/>
              </a:ext>
            </a:extLst>
          </p:cNvPr>
          <p:cNvSpPr txBox="1"/>
          <p:nvPr/>
        </p:nvSpPr>
        <p:spPr>
          <a:xfrm>
            <a:off x="454068" y="140917"/>
            <a:ext cx="11482191" cy="6833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ID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Comandă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Unic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fiecare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comandă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Dată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Ziua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, luna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anul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comenzii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Nume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Furnizor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Numele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furnizorului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Preț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Comandă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 Suma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totală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a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comenzii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moneda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utilizată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Produse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 Lista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produselor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incluse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în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comandă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, cu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detalii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fiecare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produs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ID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Produs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Unic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pentru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fiecare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produs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Categorie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Categoria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produsului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(ex. Groceries, Household).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Nume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Produs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Denumirea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produsului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Nume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Producător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Producătorul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produsului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Cantitate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Cantitatea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comandată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Preț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Unitar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Prețul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pe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unitate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Detalii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Suplimentare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Informații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adiționale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despre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produs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,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inclusiv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număr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lot,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dată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expirare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,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fragilitate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necesitatea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refrigerării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FAD76-CFAB-D694-C650-88788F70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Documentul</a:t>
            </a:r>
            <a:r>
              <a:rPr lang="en-US" sz="4000" dirty="0">
                <a:ea typeface="+mj-lt"/>
                <a:cs typeface="+mj-lt"/>
              </a:rPr>
              <a:t> XML Schema</a:t>
            </a:r>
            <a:endParaRPr lang="en-US" sz="4000" dirty="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DBA3-0CD0-488C-CDC0-6D985ED8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Document XSD definește structura unui fișier XML pentru "supply_stream," care detaliază comenzile de aprovizionare. Schema conține următoarele componente: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B5812-810C-C765-0205-A64DB1CA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63" y="220270"/>
            <a:ext cx="5525567" cy="449622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28600" indent="-228600">
              <a:buAutoNum type="arabicPeriod"/>
            </a:pPr>
            <a:r>
              <a:rPr lang="en-US" sz="1800" b="1" err="1">
                <a:solidFill>
                  <a:srgbClr val="FFFFFF"/>
                </a:solidFill>
                <a:ea typeface="+mj-lt"/>
                <a:cs typeface="+mj-lt"/>
              </a:rPr>
              <a:t>Tipuri</a:t>
            </a:r>
            <a:r>
              <a:rPr lang="en-US" sz="1800" b="1" dirty="0">
                <a:solidFill>
                  <a:srgbClr val="FFFFFF"/>
                </a:solidFill>
                <a:ea typeface="+mj-lt"/>
                <a:cs typeface="+mj-lt"/>
              </a:rPr>
              <a:t> Simple</a:t>
            </a:r>
            <a:r>
              <a:rPr lang="en-US" sz="1800" dirty="0">
                <a:solidFill>
                  <a:srgbClr val="ECECEC"/>
                </a:solidFill>
                <a:ea typeface="+mj-lt"/>
                <a:cs typeface="+mj-lt"/>
              </a:rPr>
              <a:t>:</a:t>
            </a:r>
            <a:endParaRPr lang="en-US" sz="1800"/>
          </a:p>
          <a:p>
            <a:pPr marL="285750" lvl="1" indent="-285750" algn="l">
              <a:buFont typeface="Arial"/>
              <a:buChar char="•"/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currency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Restricționat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la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valorile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"USD", "EUR"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și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"RON".</a:t>
            </a:r>
            <a:endParaRPr lang="en-US">
              <a:ea typeface="+mj-ea"/>
              <a:cs typeface="+mj-cs"/>
            </a:endParaRPr>
          </a:p>
          <a:p>
            <a:pPr marL="285750" lvl="1" indent="-285750" algn="l">
              <a:buFont typeface="Arial"/>
              <a:buChar char="•"/>
            </a:pPr>
            <a:r>
              <a:rPr lang="en-US" b="1" kern="12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dayType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Restricționat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la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valori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între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1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și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31.</a:t>
            </a:r>
            <a:endParaRPr lang="en-US">
              <a:ea typeface="+mj-ea"/>
              <a:cs typeface="+mj-cs"/>
            </a:endParaRPr>
          </a:p>
          <a:p>
            <a:pPr marL="285750" lvl="1" indent="-285750" algn="l">
              <a:buFont typeface="Arial"/>
              <a:buChar char="•"/>
            </a:pPr>
            <a:r>
              <a:rPr lang="en-US" b="1" kern="12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monthType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Restricționat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la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valori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între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1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și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12.</a:t>
            </a:r>
            <a:endParaRPr lang="en-US">
              <a:ea typeface="+mj-ea"/>
              <a:cs typeface="+mj-cs"/>
            </a:endParaRPr>
          </a:p>
          <a:p>
            <a:pPr marL="285750" lvl="1" indent="-285750" algn="l">
              <a:buFont typeface="Arial"/>
              <a:buChar char="•"/>
            </a:pPr>
            <a:r>
              <a:rPr lang="en-US" b="1" kern="12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yearType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Restricționat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la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valori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de la 2024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în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sus.</a:t>
            </a:r>
            <a:endParaRPr lang="en-US">
              <a:ea typeface="+mj-ea"/>
              <a:cs typeface="+mj-cs"/>
            </a:endParaRPr>
          </a:p>
          <a:p>
            <a:pPr marL="285750" indent="-285750">
              <a:buAutoNum type="arabicPeriod"/>
            </a:pPr>
            <a:r>
              <a:rPr lang="en-US" sz="1800" b="1" err="1">
                <a:solidFill>
                  <a:srgbClr val="FFFFFF"/>
                </a:solidFill>
                <a:ea typeface="+mj-lt"/>
                <a:cs typeface="+mj-lt"/>
              </a:rPr>
              <a:t>Tipuri</a:t>
            </a:r>
            <a:r>
              <a:rPr lang="en-US" sz="18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b="1" err="1">
                <a:solidFill>
                  <a:srgbClr val="FFFFFF"/>
                </a:solidFill>
                <a:ea typeface="+mj-lt"/>
                <a:cs typeface="+mj-lt"/>
              </a:rPr>
              <a:t>Complexe</a:t>
            </a:r>
            <a:r>
              <a:rPr lang="en-US" sz="1800" dirty="0">
                <a:solidFill>
                  <a:srgbClr val="ECECEC"/>
                </a:solidFill>
                <a:ea typeface="+mj-lt"/>
                <a:cs typeface="+mj-lt"/>
              </a:rPr>
              <a:t>:</a:t>
            </a:r>
            <a:endParaRPr lang="en-US" sz="1800"/>
          </a:p>
          <a:p>
            <a:pPr marL="285750" lvl="1" indent="-285750" algn="l">
              <a:buFont typeface="Arial"/>
              <a:buChar char="•"/>
            </a:pPr>
            <a:r>
              <a:rPr lang="en-US" b="1" kern="12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PriceWithCurrency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Extensie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a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tipului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de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bază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b="1" kern="1200" err="1">
                <a:solidFill>
                  <a:srgbClr val="FFFFFF"/>
                </a:solidFill>
                <a:latin typeface="Consolas"/>
                <a:ea typeface="+mj-ea"/>
                <a:cs typeface="+mj-cs"/>
              </a:rPr>
              <a:t>xs:decimal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, cu un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atribut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b="1" kern="1200" dirty="0">
                <a:solidFill>
                  <a:srgbClr val="FFFFFF"/>
                </a:solidFill>
                <a:latin typeface="Consolas"/>
                <a:ea typeface="+mj-ea"/>
                <a:cs typeface="+mj-cs"/>
              </a:rPr>
              <a:t>currency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de tip </a:t>
            </a:r>
            <a:r>
              <a:rPr lang="en-US" b="1" kern="1200" dirty="0">
                <a:solidFill>
                  <a:srgbClr val="FFFFFF"/>
                </a:solidFill>
                <a:latin typeface="Consolas"/>
                <a:ea typeface="+mj-ea"/>
                <a:cs typeface="+mj-cs"/>
              </a:rPr>
              <a:t>currency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.</a:t>
            </a:r>
            <a:endParaRPr lang="en-US">
              <a:ea typeface="+mj-ea"/>
              <a:cs typeface="+mj-cs"/>
            </a:endParaRPr>
          </a:p>
          <a:p>
            <a:pPr marL="285750" indent="-285750">
              <a:buAutoNum type="arabicPeriod"/>
            </a:pPr>
            <a:r>
              <a:rPr lang="en-US" sz="1800" b="1" err="1">
                <a:solidFill>
                  <a:srgbClr val="FFFFFF"/>
                </a:solidFill>
                <a:ea typeface="+mj-lt"/>
                <a:cs typeface="+mj-lt"/>
              </a:rPr>
              <a:t>Elementul</a:t>
            </a:r>
            <a:r>
              <a:rPr lang="en-US" sz="1800" b="1" dirty="0">
                <a:solidFill>
                  <a:srgbClr val="FFFFFF"/>
                </a:solidFill>
                <a:ea typeface="+mj-lt"/>
                <a:cs typeface="+mj-lt"/>
              </a:rPr>
              <a:t> Root</a:t>
            </a:r>
            <a:r>
              <a:rPr lang="en-US" sz="1800" dirty="0">
                <a:solidFill>
                  <a:srgbClr val="ECECEC"/>
                </a:solidFill>
                <a:ea typeface="+mj-lt"/>
                <a:cs typeface="+mj-lt"/>
              </a:rPr>
              <a:t>:</a:t>
            </a:r>
            <a:endParaRPr lang="en-US" sz="1800"/>
          </a:p>
          <a:p>
            <a:pPr marL="285750" lvl="1" indent="-285750" algn="l">
              <a:buFont typeface="Arial"/>
              <a:buChar char="•"/>
            </a:pPr>
            <a:r>
              <a:rPr lang="en-US" b="1" kern="12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supply_stream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: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Elementul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principal care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conține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o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secvență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de </a:t>
            </a:r>
            <a:r>
              <a:rPr lang="en-US" kern="1200" err="1">
                <a:solidFill>
                  <a:srgbClr val="ECECEC"/>
                </a:solidFill>
                <a:latin typeface="+mj-lt"/>
                <a:ea typeface="+mj-lt"/>
                <a:cs typeface="+mj-lt"/>
              </a:rPr>
              <a:t>elemente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b="1" kern="1200" dirty="0">
                <a:solidFill>
                  <a:srgbClr val="FFFFFF"/>
                </a:solidFill>
                <a:latin typeface="Consolas"/>
                <a:ea typeface="+mj-ea"/>
                <a:cs typeface="+mj-cs"/>
              </a:rPr>
              <a:t>order</a:t>
            </a:r>
            <a:r>
              <a:rPr lang="en-US" kern="1200" dirty="0">
                <a:solidFill>
                  <a:srgbClr val="ECECEC"/>
                </a:solidFill>
                <a:latin typeface="+mj-lt"/>
                <a:ea typeface="+mj-lt"/>
                <a:cs typeface="+mj-lt"/>
              </a:rPr>
              <a:t>.</a:t>
            </a:r>
            <a:endParaRPr lang="en-US">
              <a:ea typeface="+mj-ea"/>
              <a:cs typeface="+mj-cs"/>
            </a:endParaRPr>
          </a:p>
          <a:p>
            <a:pPr marL="285750" indent="-285750">
              <a:buAutoNum type="arabicPeriod"/>
            </a:pPr>
            <a:endParaRPr lang="en-US" sz="1800" dirty="0">
              <a:solidFill>
                <a:srgbClr val="ECECEC"/>
              </a:solidFill>
              <a:latin typeface="Aptos Display"/>
            </a:endParaRPr>
          </a:p>
          <a:p>
            <a:endParaRPr lang="en-US" sz="18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F7B6B-D7BA-8702-799B-ECF4D382CC69}"/>
              </a:ext>
            </a:extLst>
          </p:cNvPr>
          <p:cNvSpPr txBox="1"/>
          <p:nvPr/>
        </p:nvSpPr>
        <p:spPr>
          <a:xfrm>
            <a:off x="6589212" y="561061"/>
            <a:ext cx="50234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2" indent="-285750">
              <a:buFont typeface="Arial,Sans-Serif"/>
              <a:buChar char="•"/>
            </a:pPr>
            <a:endParaRPr lang="en-US" sz="2000" dirty="0">
              <a:solidFill>
                <a:srgbClr val="ECECEC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66D0-EB1A-123C-E3A9-4214005A2D8A}"/>
              </a:ext>
            </a:extLst>
          </p:cNvPr>
          <p:cNvSpPr txBox="1"/>
          <p:nvPr/>
        </p:nvSpPr>
        <p:spPr>
          <a:xfrm>
            <a:off x="6591822" y="120041"/>
            <a:ext cx="520613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Structura</a:t>
            </a:r>
            <a:r>
              <a:rPr lang="en-US" dirty="0">
                <a:solidFill>
                  <a:schemeClr val="bg1"/>
                </a:solidFill>
              </a:rPr>
              <a:t> order: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date: Element complex care include </a:t>
            </a:r>
            <a:r>
              <a:rPr lang="en-US" err="1">
                <a:solidFill>
                  <a:schemeClr val="bg1"/>
                </a:solidFill>
              </a:rPr>
              <a:t>ziua</a:t>
            </a:r>
            <a:r>
              <a:rPr lang="en-US" dirty="0">
                <a:solidFill>
                  <a:schemeClr val="bg1"/>
                </a:solidFill>
              </a:rPr>
              <a:t> (day), luna (month) </a:t>
            </a:r>
            <a:r>
              <a:rPr lang="en-US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anul</a:t>
            </a:r>
            <a:r>
              <a:rPr lang="en-US" dirty="0">
                <a:solidFill>
                  <a:schemeClr val="bg1"/>
                </a:solidFill>
              </a:rPr>
              <a:t> (year).</a:t>
            </a:r>
          </a:p>
          <a:p>
            <a:pPr marL="742950" lvl="1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</a:rPr>
              <a:t>supplier_name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Numele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furnizorului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</a:rPr>
              <a:t>order_price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Prețul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comenzii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err="1">
                <a:solidFill>
                  <a:schemeClr val="bg1"/>
                </a:solidFill>
              </a:rPr>
              <a:t>atributul</a:t>
            </a:r>
            <a:r>
              <a:rPr lang="en-US" dirty="0">
                <a:solidFill>
                  <a:schemeClr val="bg1"/>
                </a:solidFill>
              </a:rPr>
              <a:t> currency.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products: </a:t>
            </a:r>
            <a:r>
              <a:rPr lang="en-US" dirty="0" err="1">
                <a:solidFill>
                  <a:schemeClr val="bg1"/>
                </a:solidFill>
              </a:rPr>
              <a:t>Listă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produse</a:t>
            </a: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dirty="0" err="1">
                <a:solidFill>
                  <a:schemeClr val="bg1"/>
                </a:solidFill>
              </a:rPr>
              <a:t>Structura</a:t>
            </a:r>
            <a:r>
              <a:rPr lang="en-US" dirty="0">
                <a:solidFill>
                  <a:schemeClr val="bg1"/>
                </a:solidFill>
              </a:rPr>
              <a:t> product: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category: </a:t>
            </a:r>
            <a:r>
              <a:rPr lang="en-US" err="1">
                <a:solidFill>
                  <a:schemeClr val="bg1"/>
                </a:solidFill>
              </a:rPr>
              <a:t>Categoria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produsului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</a:rPr>
              <a:t>product_name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Denumirea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produsului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</a:rPr>
              <a:t>manufacturer_name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Numele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producătorului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quantity: </a:t>
            </a:r>
            <a:r>
              <a:rPr lang="en-US" err="1">
                <a:solidFill>
                  <a:schemeClr val="bg1"/>
                </a:solidFill>
              </a:rPr>
              <a:t>Cantitatea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produsului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unit_price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Prețul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unitar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produsului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additional_details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Detalii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adiționale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lot_number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Numărul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lotului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expiry_date</a:t>
            </a:r>
            <a:r>
              <a:rPr lang="en-US" dirty="0">
                <a:solidFill>
                  <a:schemeClr val="bg1"/>
                </a:solidFill>
              </a:rPr>
              <a:t>: Data </a:t>
            </a:r>
            <a:r>
              <a:rPr lang="en-US" dirty="0" err="1">
                <a:solidFill>
                  <a:schemeClr val="bg1"/>
                </a:solidFill>
              </a:rPr>
              <a:t>expirării</a:t>
            </a:r>
            <a:r>
              <a:rPr lang="en-US" dirty="0">
                <a:solidFill>
                  <a:schemeClr val="bg1"/>
                </a:solidFill>
              </a:rPr>
              <a:t>, care </a:t>
            </a:r>
            <a:r>
              <a:rPr lang="en-US" dirty="0" err="1">
                <a:solidFill>
                  <a:schemeClr val="bg1"/>
                </a:solidFill>
              </a:rPr>
              <a:t>conține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ziua</a:t>
            </a:r>
            <a:r>
              <a:rPr lang="en-US" dirty="0">
                <a:solidFill>
                  <a:schemeClr val="bg1"/>
                </a:solidFill>
              </a:rPr>
              <a:t> (day), luna (month)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anul</a:t>
            </a:r>
            <a:r>
              <a:rPr lang="en-US" dirty="0">
                <a:solidFill>
                  <a:schemeClr val="bg1"/>
                </a:solidFill>
              </a:rPr>
              <a:t> (year).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is_fragile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Indică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produsul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fragil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requires_refrigeration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Indică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produsul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necesită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refrigerare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3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9026-F117-CEB6-2B0D-43F3A13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Documentul DTD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ECC7-751E-DFD1-2483-F4EFDD75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 Display"/>
              </a:rPr>
              <a:t>Documentul DTD (supply_stream.dtd) definește structura și regulile pentru validarea unui document XML care gestionează informațiile legate de fluxul de aprovizionare. Acesta specifică elementele, atributele și relațiile dintre ele pentru a asigura conformitatea și consistența datelor.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360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Supply Stream</vt:lpstr>
      <vt:lpstr>Tema nr.29- Evidenta comenzilor catre furnizorii de marfa pentru un market</vt:lpstr>
      <vt:lpstr>Definirea domeniului ales</vt:lpstr>
      <vt:lpstr>Constrangeri</vt:lpstr>
      <vt:lpstr>Documentul XML</vt:lpstr>
      <vt:lpstr>PowerPoint Presentation</vt:lpstr>
      <vt:lpstr>Documentul XML Schema </vt:lpstr>
      <vt:lpstr>Tipuri Simple: currency: Restricționat la valorile "USD", "EUR" și "RON". dayType: Restricționat la valori între 1 și 31. monthType: Restricționat la valori între 1 și 12. yearType: Restricționat la valori de la 2024 în sus. Tipuri Complexe: PriceWithCurrency: Extensie a tipului de bază xs:decimal, cu un atribut currency de tip currency. Elementul Root: supply_stream: Elementul principal care conține o secvență de elemente order.  </vt:lpstr>
      <vt:lpstr>Documentul DTD </vt:lpstr>
      <vt:lpstr>Implementarea aplicatiei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</cp:revision>
  <dcterms:created xsi:type="dcterms:W3CDTF">2024-05-14T19:46:29Z</dcterms:created>
  <dcterms:modified xsi:type="dcterms:W3CDTF">2024-05-14T20:08:07Z</dcterms:modified>
</cp:coreProperties>
</file>