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roxima Nov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47A3CAC-FAFA-4DD9-B7A3-3732946BFD0C}">
  <a:tblStyle styleId="{347A3CAC-FAFA-4DD9-B7A3-3732946BFD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italic.fntdata"/><Relationship Id="rId10" Type="http://schemas.openxmlformats.org/officeDocument/2006/relationships/slide" Target="slides/slide4.xml"/><Relationship Id="rId32" Type="http://schemas.openxmlformats.org/officeDocument/2006/relationships/font" Target="fonts/ProximaNova-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ProximaNova-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Code</a:t>
            </a:r>
            <a:endParaRPr/>
          </a:p>
          <a:p>
            <a:pPr indent="0" lvl="0" marL="0" rtl="0" algn="l">
              <a:spcBef>
                <a:spcPts val="0"/>
              </a:spcBef>
              <a:spcAft>
                <a:spcPts val="0"/>
              </a:spcAft>
              <a:buNone/>
            </a:pPr>
            <a:r>
              <a:rPr lang="en"/>
              <a:t>No Apologies</a:t>
            </a:r>
            <a:endParaRPr/>
          </a:p>
          <a:p>
            <a:pPr indent="0" lvl="0" marL="0" rtl="0" algn="l">
              <a:spcBef>
                <a:spcPts val="0"/>
              </a:spcBef>
              <a:spcAft>
                <a:spcPts val="0"/>
              </a:spcAft>
              <a:buNone/>
            </a:pPr>
            <a:r>
              <a:rPr lang="en"/>
              <a:t>Everyone must present</a:t>
            </a:r>
            <a:endParaRPr/>
          </a:p>
          <a:p>
            <a:pPr indent="0" lvl="0" marL="0" rtl="0" algn="l">
              <a:spcBef>
                <a:spcPts val="0"/>
              </a:spcBef>
              <a:spcAft>
                <a:spcPts val="0"/>
              </a:spcAft>
              <a:buNone/>
            </a:pPr>
            <a:r>
              <a:rPr lang="en"/>
              <a:t>Don’t read your presentation to me</a:t>
            </a:r>
            <a:endParaRPr/>
          </a:p>
          <a:p>
            <a:pPr indent="0" lvl="0" marL="0" rtl="0" algn="l">
              <a:spcBef>
                <a:spcPts val="0"/>
              </a:spcBef>
              <a:spcAft>
                <a:spcPts val="0"/>
              </a:spcAft>
              <a:buNone/>
            </a:pPr>
            <a:r>
              <a:rPr lang="en"/>
              <a:t>Know what isn’t in-scope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Things i should understand by the end of the presentation</a:t>
            </a:r>
            <a:endParaRPr/>
          </a:p>
          <a:p>
            <a:pPr indent="0" lvl="0" marL="0" rtl="0" algn="l">
              <a:spcBef>
                <a:spcPts val="0"/>
              </a:spcBef>
              <a:spcAft>
                <a:spcPts val="0"/>
              </a:spcAft>
              <a:buNone/>
            </a:pPr>
            <a:r>
              <a:rPr lang="en"/>
              <a:t>	Why you chose your topic</a:t>
            </a:r>
            <a:endParaRPr/>
          </a:p>
          <a:p>
            <a:pPr indent="0" lvl="0" marL="0" rtl="0" algn="l">
              <a:spcBef>
                <a:spcPts val="0"/>
              </a:spcBef>
              <a:spcAft>
                <a:spcPts val="0"/>
              </a:spcAft>
              <a:buNone/>
            </a:pPr>
            <a:r>
              <a:rPr lang="en"/>
              <a:t>	What data you used to investigate</a:t>
            </a:r>
            <a:endParaRPr/>
          </a:p>
          <a:p>
            <a:pPr indent="0" lvl="0" marL="0" rtl="0" algn="l">
              <a:spcBef>
                <a:spcPts val="0"/>
              </a:spcBef>
              <a:spcAft>
                <a:spcPts val="0"/>
              </a:spcAft>
              <a:buNone/>
            </a:pPr>
            <a:r>
              <a:rPr lang="en"/>
              <a:t>	Why that data makes sense to use</a:t>
            </a:r>
            <a:endParaRPr/>
          </a:p>
          <a:p>
            <a:pPr indent="0" lvl="0" marL="0" rtl="0" algn="l">
              <a:spcBef>
                <a:spcPts val="0"/>
              </a:spcBef>
              <a:spcAft>
                <a:spcPts val="0"/>
              </a:spcAft>
              <a:buNone/>
            </a:pPr>
            <a:r>
              <a:rPr lang="en"/>
              <a:t>	What your general findings were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3a026ed6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3a026ed6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3a026ed66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3a026ed66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3a026ed6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3a026ed6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3a026ed6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3a026ed6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apologize for things you haven’t done or things that you ran into trouble with. Your audience has no idea what your struggles where and they a) frankly don’t care much and b) want to know what you </a:t>
            </a:r>
            <a:r>
              <a:rPr i="1" lang="en"/>
              <a:t>have</a:t>
            </a:r>
            <a:r>
              <a:rPr lang="en"/>
              <a:t> been able to accomplish in the time frame.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3a026ed6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3a026ed6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turn your back to the audience and read slides at us. You are the presentation and need to focus on communicating to your audience.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3a026ed6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3a026ed6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auto-fail item.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3a026ed6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3a026ed6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63a026ed6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63a026ed6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don’t have to be a world-class expert in everything, and you don’t have to have every answer. It’s okay (and beneficial) to accept that there are some questions you can’t answer with the data and analysis you have at hand.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3a026ed6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3a026ed6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answer questions that you don’t have data for; e.g. if you need to </a:t>
            </a:r>
            <a:r>
              <a:rPr i="1" lang="en"/>
              <a:t>speculate</a:t>
            </a:r>
            <a:r>
              <a:rPr lang="en"/>
              <a:t> an answer, offer it explicitly as an opinion or speculation, and acknowledge that the question is out-of-scope.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3a026ed6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3a026ed6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an audience we often want to ask questions that can provoke a broader discussion of a topic; don’t be afraid to deflect into an after-class bar conversation.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3a026ed6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63a026ed6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3a026ed6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3a026ed6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3a026ed6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3a026ed6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3a026ed6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3a026ed6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3a026ed6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3a026ed6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3a026ed6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3a026ed6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3a026ed6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3a026ed6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3a026ed6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3a026ed6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3a026ed6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3a026ed6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3a026ed6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3a026ed6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3a026ed6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3a026ed6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3a026ed6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3a026ed6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3a026ed6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3a026ed6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www.storytellingwithdata.com/blog/2017/1/10/an-updated-post-on-pies" TargetMode="External"/><Relationship Id="rId4" Type="http://schemas.openxmlformats.org/officeDocument/2006/relationships/hyperlink" Target="https://policyviz.com/2018/01/11/fk-it-lets-use-pie-charts/" TargetMode="External"/><Relationship Id="rId5" Type="http://schemas.openxmlformats.org/officeDocument/2006/relationships/hyperlink" Target="https://depictdatastudio.com/when-pie-charts-are-okay-seriously-guidelines-for-using-pie-and-donut-charts/" TargetMode="External"/><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Presentation Tips</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Visuals you have to explain</a:t>
            </a:r>
            <a:endParaRPr/>
          </a:p>
        </p:txBody>
      </p:sp>
      <p:sp>
        <p:nvSpPr>
          <p:cNvPr id="124" name="Google Shape;124;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This is the electronic bandgap diagram for a silicon-carbide electronic system.</a:t>
            </a:r>
            <a:endParaRPr sz="1800"/>
          </a:p>
          <a:p>
            <a:pPr indent="0" lvl="0" marL="0" rtl="0" algn="l">
              <a:spcBef>
                <a:spcPts val="1600"/>
              </a:spcBef>
              <a:spcAft>
                <a:spcPts val="1600"/>
              </a:spcAft>
              <a:buNone/>
            </a:pPr>
            <a:r>
              <a:rPr lang="en" sz="1800"/>
              <a:t>Welcome to my undergraduate research.</a:t>
            </a:r>
            <a:endParaRPr sz="1800"/>
          </a:p>
        </p:txBody>
      </p:sp>
      <p:pic>
        <p:nvPicPr>
          <p:cNvPr id="125" name="Google Shape;125;p22"/>
          <p:cNvPicPr preferRelativeResize="0"/>
          <p:nvPr/>
        </p:nvPicPr>
        <p:blipFill>
          <a:blip r:embed="rId3">
            <a:alphaModFix/>
          </a:blip>
          <a:stretch>
            <a:fillRect/>
          </a:stretch>
        </p:blipFill>
        <p:spPr>
          <a:xfrm>
            <a:off x="374000" y="950188"/>
            <a:ext cx="3820976"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991475"/>
            <a:ext cx="8520600" cy="19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99%</a:t>
            </a:r>
            <a:endParaRPr/>
          </a:p>
        </p:txBody>
      </p:sp>
      <p:sp>
        <p:nvSpPr>
          <p:cNvPr id="131" name="Google Shape;131;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Of the time that you are trying to make a pie chart with two slices you could instead just put a really big number on your slide and call it a day.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Minimize slide text.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 Apologizing.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YOU</a:t>
            </a:r>
            <a:r>
              <a:rPr lang="en"/>
              <a:t> are the 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Don’t read to 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Everyone presents!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Fielding questions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What’s your scope?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What’s your scope? II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490250" y="526350"/>
            <a:ext cx="6085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What’s your scope? III: Revenge of the </a:t>
            </a:r>
            <a:r>
              <a:rPr lang="en" strike="sngStrike"/>
              <a:t>Sith </a:t>
            </a:r>
            <a:r>
              <a:rPr lang="en"/>
              <a:t>Bad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Things to Avoid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Things I should know at the end of your presentation without asking: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you chose your topic.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data you used to investigate with.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that data makes sense to use.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Your general findings.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71" name="Google Shape;71;p1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I can’t read your code and listen to you at the same time.</a:t>
            </a:r>
            <a:endParaRPr sz="3000"/>
          </a:p>
        </p:txBody>
      </p:sp>
      <p:pic>
        <p:nvPicPr>
          <p:cNvPr id="72" name="Google Shape;72;p15"/>
          <p:cNvPicPr preferRelativeResize="0"/>
          <p:nvPr/>
        </p:nvPicPr>
        <p:blipFill>
          <a:blip r:embed="rId3">
            <a:alphaModFix/>
          </a:blip>
          <a:stretch>
            <a:fillRect/>
          </a:stretch>
        </p:blipFill>
        <p:spPr>
          <a:xfrm>
            <a:off x="152400" y="1170125"/>
            <a:ext cx="4560875" cy="3163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Tabular Data</a:t>
            </a:r>
            <a:endParaRPr/>
          </a:p>
        </p:txBody>
      </p:sp>
      <p:sp>
        <p:nvSpPr>
          <p:cNvPr id="78" name="Google Shape;78;p1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There is a math error here.</a:t>
            </a:r>
            <a:endParaRPr sz="2400"/>
          </a:p>
          <a:p>
            <a:pPr indent="0" lvl="0" marL="0" rtl="0" algn="l">
              <a:spcBef>
                <a:spcPts val="1600"/>
              </a:spcBef>
              <a:spcAft>
                <a:spcPts val="0"/>
              </a:spcAft>
              <a:buNone/>
            </a:pPr>
            <a:r>
              <a:rPr lang="en" sz="2400"/>
              <a:t>If i’m reading your data in a table, I’m not listening to the presentation.</a:t>
            </a:r>
            <a:endParaRPr sz="2400"/>
          </a:p>
          <a:p>
            <a:pPr indent="0" lvl="0" marL="0" rtl="0" algn="l">
              <a:spcBef>
                <a:spcPts val="1600"/>
              </a:spcBef>
              <a:spcAft>
                <a:spcPts val="1600"/>
              </a:spcAft>
              <a:buNone/>
            </a:pPr>
            <a:r>
              <a:t/>
            </a:r>
            <a:endParaRPr sz="2400"/>
          </a:p>
        </p:txBody>
      </p:sp>
      <p:graphicFrame>
        <p:nvGraphicFramePr>
          <p:cNvPr id="79" name="Google Shape;79;p16"/>
          <p:cNvGraphicFramePr/>
          <p:nvPr/>
        </p:nvGraphicFramePr>
        <p:xfrm>
          <a:off x="311700" y="1152450"/>
          <a:ext cx="3000000" cy="3000000"/>
        </p:xfrm>
        <a:graphic>
          <a:graphicData uri="http://schemas.openxmlformats.org/drawingml/2006/table">
            <a:tbl>
              <a:tblPr>
                <a:noFill/>
                <a:tableStyleId>{347A3CAC-FAFA-4DD9-B7A3-3732946BFD0C}</a:tableStyleId>
              </a:tblPr>
              <a:tblGrid>
                <a:gridCol w="1065075"/>
                <a:gridCol w="1065075"/>
                <a:gridCol w="1065075"/>
                <a:gridCol w="1065075"/>
              </a:tblGrid>
              <a:tr h="463425">
                <a:tc>
                  <a:txBody>
                    <a:bodyPr/>
                    <a:lstStyle/>
                    <a:p>
                      <a:pPr indent="0" lvl="0" marL="0" rtl="0" algn="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Total</a:t>
                      </a:r>
                      <a:endParaRPr/>
                    </a:p>
                  </a:txBody>
                  <a:tcPr marT="91425" marB="91425" marR="91425" marL="91425"/>
                </a:tc>
              </a:tr>
              <a:tr h="984325">
                <a:tc>
                  <a:txBody>
                    <a:bodyPr/>
                    <a:lstStyle/>
                    <a:p>
                      <a:pPr indent="0" lvl="0" marL="0" rtl="0" algn="r">
                        <a:spcBef>
                          <a:spcPts val="0"/>
                        </a:spcBef>
                        <a:spcAft>
                          <a:spcPts val="0"/>
                        </a:spcAft>
                        <a:buNone/>
                      </a:pPr>
                      <a:r>
                        <a:rPr lang="en"/>
                        <a:t>Red</a:t>
                      </a:r>
                      <a:endParaRPr/>
                    </a:p>
                  </a:txBody>
                  <a:tcPr marT="91425" marB="91425" marR="91425" marL="91425"/>
                </a:tc>
                <a:tc>
                  <a:txBody>
                    <a:bodyPr/>
                    <a:lstStyle/>
                    <a:p>
                      <a:pPr indent="0" lvl="0" marL="0" rtl="0" algn="ctr">
                        <a:spcBef>
                          <a:spcPts val="0"/>
                        </a:spcBef>
                        <a:spcAft>
                          <a:spcPts val="0"/>
                        </a:spcAft>
                        <a:buNone/>
                      </a:pPr>
                      <a:r>
                        <a:rPr lang="en"/>
                        <a:t>22</a:t>
                      </a:r>
                      <a:endParaRPr/>
                    </a:p>
                  </a:txBody>
                  <a:tcPr marT="91425" marB="91425" marR="91425" marL="91425" anchor="ctr"/>
                </a:tc>
                <a:tc>
                  <a:txBody>
                    <a:bodyPr/>
                    <a:lstStyle/>
                    <a:p>
                      <a:pPr indent="0" lvl="0" marL="0" rtl="0" algn="ctr">
                        <a:spcBef>
                          <a:spcPts val="0"/>
                        </a:spcBef>
                        <a:spcAft>
                          <a:spcPts val="0"/>
                        </a:spcAft>
                        <a:buNone/>
                      </a:pPr>
                      <a:r>
                        <a:rPr lang="en"/>
                        <a:t>34</a:t>
                      </a:r>
                      <a:endParaRPr/>
                    </a:p>
                  </a:txBody>
                  <a:tcPr marT="91425" marB="91425" marR="91425" marL="91425" anchor="ctr"/>
                </a:tc>
                <a:tc>
                  <a:txBody>
                    <a:bodyPr/>
                    <a:lstStyle/>
                    <a:p>
                      <a:pPr indent="0" lvl="0" marL="0" rtl="0" algn="ctr">
                        <a:spcBef>
                          <a:spcPts val="0"/>
                        </a:spcBef>
                        <a:spcAft>
                          <a:spcPts val="0"/>
                        </a:spcAft>
                        <a:buNone/>
                      </a:pPr>
                      <a:r>
                        <a:rPr lang="en"/>
                        <a:t>56</a:t>
                      </a:r>
                      <a:endParaRPr/>
                    </a:p>
                  </a:txBody>
                  <a:tcPr marT="91425" marB="91425" marR="91425" marL="91425" anchor="ctr"/>
                </a:tc>
              </a:tr>
              <a:tr h="984325">
                <a:tc>
                  <a:txBody>
                    <a:bodyPr/>
                    <a:lstStyle/>
                    <a:p>
                      <a:pPr indent="0" lvl="0" marL="0" rtl="0" algn="r">
                        <a:spcBef>
                          <a:spcPts val="0"/>
                        </a:spcBef>
                        <a:spcAft>
                          <a:spcPts val="0"/>
                        </a:spcAft>
                        <a:buNone/>
                      </a:pPr>
                      <a:r>
                        <a:rPr lang="en"/>
                        <a:t>Blue</a:t>
                      </a:r>
                      <a:endParaRPr/>
                    </a:p>
                  </a:txBody>
                  <a:tcPr marT="91425" marB="91425" marR="91425" marL="91425"/>
                </a:tc>
                <a:tc>
                  <a:txBody>
                    <a:bodyPr/>
                    <a:lstStyle/>
                    <a:p>
                      <a:pPr indent="0" lvl="0" marL="0" rtl="0" algn="ctr">
                        <a:spcBef>
                          <a:spcPts val="0"/>
                        </a:spcBef>
                        <a:spcAft>
                          <a:spcPts val="0"/>
                        </a:spcAft>
                        <a:buNone/>
                      </a:pPr>
                      <a:r>
                        <a:rPr lang="en"/>
                        <a:t>22</a:t>
                      </a:r>
                      <a:endParaRPr/>
                    </a:p>
                  </a:txBody>
                  <a:tcPr marT="91425" marB="91425" marR="91425" marL="91425" anchor="ctr"/>
                </a:tc>
                <a:tc>
                  <a:txBody>
                    <a:bodyPr/>
                    <a:lstStyle/>
                    <a:p>
                      <a:pPr indent="0" lvl="0" marL="0" rtl="0" algn="ctr">
                        <a:spcBef>
                          <a:spcPts val="0"/>
                        </a:spcBef>
                        <a:spcAft>
                          <a:spcPts val="0"/>
                        </a:spcAft>
                        <a:buNone/>
                      </a:pPr>
                      <a:r>
                        <a:rPr lang="en"/>
                        <a:t>9</a:t>
                      </a:r>
                      <a:endParaRPr/>
                    </a:p>
                  </a:txBody>
                  <a:tcPr marT="91425" marB="91425" marR="91425" marL="91425" anchor="ctr"/>
                </a:tc>
                <a:tc>
                  <a:txBody>
                    <a:bodyPr/>
                    <a:lstStyle/>
                    <a:p>
                      <a:pPr indent="0" lvl="0" marL="0" rtl="0" algn="ctr">
                        <a:spcBef>
                          <a:spcPts val="0"/>
                        </a:spcBef>
                        <a:spcAft>
                          <a:spcPts val="0"/>
                        </a:spcAft>
                        <a:buNone/>
                      </a:pPr>
                      <a:r>
                        <a:rPr lang="en"/>
                        <a:t>21</a:t>
                      </a:r>
                      <a:endParaRPr/>
                    </a:p>
                  </a:txBody>
                  <a:tcPr marT="91425" marB="91425" marR="91425" marL="91425" anchor="ctr"/>
                </a:tc>
              </a:tr>
              <a:tr h="984325">
                <a:tc>
                  <a:txBody>
                    <a:bodyPr/>
                    <a:lstStyle/>
                    <a:p>
                      <a:pPr indent="0" lvl="0" marL="0" rtl="0" algn="r">
                        <a:spcBef>
                          <a:spcPts val="0"/>
                        </a:spcBef>
                        <a:spcAft>
                          <a:spcPts val="0"/>
                        </a:spcAft>
                        <a:buNone/>
                      </a:pPr>
                      <a:r>
                        <a:rPr lang="en"/>
                        <a:t>Total</a:t>
                      </a:r>
                      <a:endParaRPr/>
                    </a:p>
                  </a:txBody>
                  <a:tcPr marT="91425" marB="91425" marR="91425" marL="91425"/>
                </a:tc>
                <a:tc>
                  <a:txBody>
                    <a:bodyPr/>
                    <a:lstStyle/>
                    <a:p>
                      <a:pPr indent="0" lvl="0" marL="0" rtl="0" algn="ctr">
                        <a:spcBef>
                          <a:spcPts val="0"/>
                        </a:spcBef>
                        <a:spcAft>
                          <a:spcPts val="0"/>
                        </a:spcAft>
                        <a:buNone/>
                      </a:pPr>
                      <a:r>
                        <a:rPr lang="en"/>
                        <a:t>24</a:t>
                      </a:r>
                      <a:endParaRPr/>
                    </a:p>
                  </a:txBody>
                  <a:tcPr marT="91425" marB="91425" marR="91425" marL="91425" anchor="ctr"/>
                </a:tc>
                <a:tc>
                  <a:txBody>
                    <a:bodyPr/>
                    <a:lstStyle/>
                    <a:p>
                      <a:pPr indent="0" lvl="0" marL="0" rtl="0" algn="ctr">
                        <a:spcBef>
                          <a:spcPts val="0"/>
                        </a:spcBef>
                        <a:spcAft>
                          <a:spcPts val="0"/>
                        </a:spcAft>
                        <a:buNone/>
                      </a:pPr>
                      <a:r>
                        <a:rPr lang="en"/>
                        <a:t>43</a:t>
                      </a:r>
                      <a:endParaRPr/>
                    </a:p>
                  </a:txBody>
                  <a:tcPr marT="91425" marB="91425" marR="91425" marL="91425" anchor="ctr"/>
                </a:tc>
                <a:tc>
                  <a:txBody>
                    <a:bodyPr/>
                    <a:lstStyle/>
                    <a:p>
                      <a:pPr indent="0" lvl="0" marL="0" rtl="0" algn="ctr">
                        <a:spcBef>
                          <a:spcPts val="0"/>
                        </a:spcBef>
                        <a:spcAft>
                          <a:spcPts val="0"/>
                        </a:spcAft>
                        <a:buNone/>
                      </a:pPr>
                      <a:r>
                        <a:rPr lang="en"/>
                        <a:t>67</a:t>
                      </a:r>
                      <a:endParaRPr/>
                    </a:p>
                  </a:txBody>
                  <a:tcPr marT="91425" marB="91425" marR="91425" marL="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Tabular Data</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t>That does </a:t>
            </a:r>
            <a:r>
              <a:rPr i="1" lang="en" sz="3000"/>
              <a:t>not</a:t>
            </a:r>
            <a:r>
              <a:rPr lang="en" sz="3000"/>
              <a:t>, however, mean to not use tables at all. Use them only when </a:t>
            </a:r>
            <a:r>
              <a:rPr b="1" lang="en" sz="3000"/>
              <a:t>they assist in clarifying a point and don’t detract from the presentation.</a:t>
            </a:r>
            <a:endParaRPr b="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and Emphasis</a:t>
            </a:r>
            <a:endParaRPr/>
          </a:p>
        </p:txBody>
      </p:sp>
      <p:sp>
        <p:nvSpPr>
          <p:cNvPr id="91" name="Google Shape;91;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Color and emphasis direct your audience to specific places.</a:t>
            </a:r>
            <a:endParaRPr sz="2400"/>
          </a:p>
          <a:p>
            <a:pPr indent="0" lvl="0" marL="0" rtl="0" algn="l">
              <a:spcBef>
                <a:spcPts val="1600"/>
              </a:spcBef>
              <a:spcAft>
                <a:spcPts val="0"/>
              </a:spcAft>
              <a:buNone/>
            </a:pPr>
            <a:r>
              <a:rPr lang="en" sz="2400"/>
              <a:t>They see what you want and go back to listening.</a:t>
            </a:r>
            <a:endParaRPr sz="2400"/>
          </a:p>
          <a:p>
            <a:pPr indent="0" lvl="0" marL="0" rtl="0" algn="l">
              <a:spcBef>
                <a:spcPts val="1600"/>
              </a:spcBef>
              <a:spcAft>
                <a:spcPts val="1600"/>
              </a:spcAft>
              <a:buNone/>
            </a:pPr>
            <a:r>
              <a:t/>
            </a:r>
            <a:endParaRPr sz="2400"/>
          </a:p>
        </p:txBody>
      </p:sp>
      <p:graphicFrame>
        <p:nvGraphicFramePr>
          <p:cNvPr id="92" name="Google Shape;92;p18"/>
          <p:cNvGraphicFramePr/>
          <p:nvPr/>
        </p:nvGraphicFramePr>
        <p:xfrm>
          <a:off x="311700" y="1152450"/>
          <a:ext cx="3000000" cy="3000000"/>
        </p:xfrm>
        <a:graphic>
          <a:graphicData uri="http://schemas.openxmlformats.org/drawingml/2006/table">
            <a:tbl>
              <a:tblPr>
                <a:noFill/>
                <a:tableStyleId>{347A3CAC-FAFA-4DD9-B7A3-3732946BFD0C}</a:tableStyleId>
              </a:tblPr>
              <a:tblGrid>
                <a:gridCol w="1065075"/>
                <a:gridCol w="1065075"/>
                <a:gridCol w="1065075"/>
                <a:gridCol w="1065075"/>
              </a:tblGrid>
              <a:tr h="463425">
                <a:tc>
                  <a:txBody>
                    <a:bodyPr/>
                    <a:lstStyle/>
                    <a:p>
                      <a:pPr indent="0" lvl="0" marL="0" rtl="0" algn="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Total</a:t>
                      </a:r>
                      <a:endParaRPr/>
                    </a:p>
                  </a:txBody>
                  <a:tcPr marT="91425" marB="91425" marR="91425" marL="91425"/>
                </a:tc>
              </a:tr>
              <a:tr h="984325">
                <a:tc>
                  <a:txBody>
                    <a:bodyPr/>
                    <a:lstStyle/>
                    <a:p>
                      <a:pPr indent="0" lvl="0" marL="0" rtl="0" algn="r">
                        <a:spcBef>
                          <a:spcPts val="0"/>
                        </a:spcBef>
                        <a:spcAft>
                          <a:spcPts val="0"/>
                        </a:spcAft>
                        <a:buNone/>
                      </a:pPr>
                      <a:r>
                        <a:rPr lang="en"/>
                        <a:t>Red</a:t>
                      </a:r>
                      <a:endParaRPr/>
                    </a:p>
                  </a:txBody>
                  <a:tcPr marT="91425" marB="91425" marR="91425" marL="91425"/>
                </a:tc>
                <a:tc>
                  <a:txBody>
                    <a:bodyPr/>
                    <a:lstStyle/>
                    <a:p>
                      <a:pPr indent="0" lvl="0" marL="0" rtl="0" algn="ctr">
                        <a:spcBef>
                          <a:spcPts val="0"/>
                        </a:spcBef>
                        <a:spcAft>
                          <a:spcPts val="0"/>
                        </a:spcAft>
                        <a:buNone/>
                      </a:pPr>
                      <a:r>
                        <a:rPr lang="en"/>
                        <a:t>22</a:t>
                      </a:r>
                      <a:endParaRPr/>
                    </a:p>
                  </a:txBody>
                  <a:tcPr marT="91425" marB="91425" marR="91425" marL="91425" anchor="ctr"/>
                </a:tc>
                <a:tc>
                  <a:txBody>
                    <a:bodyPr/>
                    <a:lstStyle/>
                    <a:p>
                      <a:pPr indent="0" lvl="0" marL="0" rtl="0" algn="ctr">
                        <a:spcBef>
                          <a:spcPts val="0"/>
                        </a:spcBef>
                        <a:spcAft>
                          <a:spcPts val="0"/>
                        </a:spcAft>
                        <a:buNone/>
                      </a:pPr>
                      <a:r>
                        <a:rPr lang="en"/>
                        <a:t>34</a:t>
                      </a:r>
                      <a:endParaRPr/>
                    </a:p>
                  </a:txBody>
                  <a:tcPr marT="91425" marB="91425" marR="91425" marL="91425" anchor="ctr"/>
                </a:tc>
                <a:tc>
                  <a:txBody>
                    <a:bodyPr/>
                    <a:lstStyle/>
                    <a:p>
                      <a:pPr indent="0" lvl="0" marL="0" rtl="0" algn="ctr">
                        <a:spcBef>
                          <a:spcPts val="0"/>
                        </a:spcBef>
                        <a:spcAft>
                          <a:spcPts val="0"/>
                        </a:spcAft>
                        <a:buNone/>
                      </a:pPr>
                      <a:r>
                        <a:rPr lang="en"/>
                        <a:t>56</a:t>
                      </a:r>
                      <a:endParaRPr/>
                    </a:p>
                  </a:txBody>
                  <a:tcPr marT="91425" marB="91425" marR="91425" marL="91425" anchor="ctr"/>
                </a:tc>
              </a:tr>
              <a:tr h="984325">
                <a:tc>
                  <a:txBody>
                    <a:bodyPr/>
                    <a:lstStyle/>
                    <a:p>
                      <a:pPr indent="0" lvl="0" marL="0" rtl="0" algn="r">
                        <a:spcBef>
                          <a:spcPts val="0"/>
                        </a:spcBef>
                        <a:spcAft>
                          <a:spcPts val="0"/>
                        </a:spcAft>
                        <a:buNone/>
                      </a:pPr>
                      <a:r>
                        <a:rPr lang="en"/>
                        <a:t>Blue</a:t>
                      </a:r>
                      <a:endParaRPr/>
                    </a:p>
                  </a:txBody>
                  <a:tcPr marT="91425" marB="91425" marR="91425" marL="91425"/>
                </a:tc>
                <a:tc>
                  <a:txBody>
                    <a:bodyPr/>
                    <a:lstStyle/>
                    <a:p>
                      <a:pPr indent="0" lvl="0" marL="0" rtl="0" algn="ctr">
                        <a:spcBef>
                          <a:spcPts val="0"/>
                        </a:spcBef>
                        <a:spcAft>
                          <a:spcPts val="0"/>
                        </a:spcAft>
                        <a:buNone/>
                      </a:pPr>
                      <a:r>
                        <a:rPr lang="en"/>
                        <a:t>22</a:t>
                      </a:r>
                      <a:endParaRPr/>
                    </a:p>
                  </a:txBody>
                  <a:tcPr marT="91425" marB="91425" marR="91425" marL="91425" anchor="ctr"/>
                </a:tc>
                <a:tc>
                  <a:txBody>
                    <a:bodyPr/>
                    <a:lstStyle/>
                    <a:p>
                      <a:pPr indent="0" lvl="0" marL="0" rtl="0" algn="ctr">
                        <a:spcBef>
                          <a:spcPts val="0"/>
                        </a:spcBef>
                        <a:spcAft>
                          <a:spcPts val="0"/>
                        </a:spcAft>
                        <a:buNone/>
                      </a:pPr>
                      <a:r>
                        <a:rPr lang="en"/>
                        <a:t>9</a:t>
                      </a:r>
                      <a:endParaRPr/>
                    </a:p>
                  </a:txBody>
                  <a:tcPr marT="91425" marB="91425" marR="91425" marL="91425" anchor="ctr"/>
                </a:tc>
                <a:tc>
                  <a:txBody>
                    <a:bodyPr/>
                    <a:lstStyle/>
                    <a:p>
                      <a:pPr indent="0" lvl="0" marL="0" rtl="0" algn="ctr">
                        <a:spcBef>
                          <a:spcPts val="0"/>
                        </a:spcBef>
                        <a:spcAft>
                          <a:spcPts val="0"/>
                        </a:spcAft>
                        <a:buNone/>
                      </a:pPr>
                      <a:r>
                        <a:rPr lang="en"/>
                        <a:t>21</a:t>
                      </a:r>
                      <a:endParaRPr/>
                    </a:p>
                  </a:txBody>
                  <a:tcPr marT="91425" marB="91425" marR="91425" marL="91425" anchor="ctr"/>
                </a:tc>
              </a:tr>
              <a:tr h="984325">
                <a:tc>
                  <a:txBody>
                    <a:bodyPr/>
                    <a:lstStyle/>
                    <a:p>
                      <a:pPr indent="0" lvl="0" marL="0" rtl="0" algn="r">
                        <a:spcBef>
                          <a:spcPts val="0"/>
                        </a:spcBef>
                        <a:spcAft>
                          <a:spcPts val="0"/>
                        </a:spcAft>
                        <a:buNone/>
                      </a:pPr>
                      <a:r>
                        <a:rPr lang="en"/>
                        <a:t>Total</a:t>
                      </a:r>
                      <a:endParaRPr/>
                    </a:p>
                  </a:txBody>
                  <a:tcPr marT="91425" marB="91425" marR="91425" marL="91425"/>
                </a:tc>
                <a:tc>
                  <a:txBody>
                    <a:bodyPr/>
                    <a:lstStyle/>
                    <a:p>
                      <a:pPr indent="0" lvl="0" marL="0" rtl="0" algn="ctr">
                        <a:spcBef>
                          <a:spcPts val="0"/>
                        </a:spcBef>
                        <a:spcAft>
                          <a:spcPts val="0"/>
                        </a:spcAft>
                        <a:buNone/>
                      </a:pPr>
                      <a:r>
                        <a:rPr lang="en"/>
                        <a:t>24</a:t>
                      </a:r>
                      <a:endParaRPr/>
                    </a:p>
                  </a:txBody>
                  <a:tcPr marT="91425" marB="91425" marR="91425" marL="91425" anchor="ctr"/>
                </a:tc>
                <a:tc>
                  <a:txBody>
                    <a:bodyPr/>
                    <a:lstStyle/>
                    <a:p>
                      <a:pPr indent="0" lvl="0" marL="0" rtl="0" algn="ctr">
                        <a:spcBef>
                          <a:spcPts val="0"/>
                        </a:spcBef>
                        <a:spcAft>
                          <a:spcPts val="0"/>
                        </a:spcAft>
                        <a:buNone/>
                      </a:pPr>
                      <a:r>
                        <a:rPr lang="en"/>
                        <a:t>43</a:t>
                      </a:r>
                      <a:endParaRPr/>
                    </a:p>
                  </a:txBody>
                  <a:tcPr marT="91425" marB="91425" marR="91425" marL="91425" anchor="ctr"/>
                </a:tc>
                <a:tc>
                  <a:txBody>
                    <a:bodyPr/>
                    <a:lstStyle/>
                    <a:p>
                      <a:pPr indent="0" lvl="0" marL="0" rtl="0" algn="ctr">
                        <a:spcBef>
                          <a:spcPts val="0"/>
                        </a:spcBef>
                        <a:spcAft>
                          <a:spcPts val="0"/>
                        </a:spcAft>
                        <a:buNone/>
                      </a:pPr>
                      <a:r>
                        <a:rPr lang="en"/>
                        <a:t>67</a:t>
                      </a:r>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and Emphasis</a:t>
            </a:r>
            <a:endParaRPr/>
          </a:p>
        </p:txBody>
      </p:sp>
      <p:sp>
        <p:nvSpPr>
          <p:cNvPr id="98" name="Google Shape;98;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Color and emphasis direct your audience to specific places.</a:t>
            </a:r>
            <a:endParaRPr sz="2400"/>
          </a:p>
          <a:p>
            <a:pPr indent="0" lvl="0" marL="0" rtl="0" algn="l">
              <a:spcBef>
                <a:spcPts val="1600"/>
              </a:spcBef>
              <a:spcAft>
                <a:spcPts val="0"/>
              </a:spcAft>
              <a:buNone/>
            </a:pPr>
            <a:r>
              <a:rPr lang="en" sz="2400"/>
              <a:t>They see what you want and go back to listening.</a:t>
            </a:r>
            <a:endParaRPr sz="2400"/>
          </a:p>
          <a:p>
            <a:pPr indent="0" lvl="0" marL="0" rtl="0" algn="l">
              <a:spcBef>
                <a:spcPts val="1600"/>
              </a:spcBef>
              <a:spcAft>
                <a:spcPts val="1600"/>
              </a:spcAft>
              <a:buNone/>
            </a:pPr>
            <a:r>
              <a:t/>
            </a:r>
            <a:endParaRPr sz="2400"/>
          </a:p>
        </p:txBody>
      </p:sp>
      <p:graphicFrame>
        <p:nvGraphicFramePr>
          <p:cNvPr id="99" name="Google Shape;99;p19"/>
          <p:cNvGraphicFramePr/>
          <p:nvPr/>
        </p:nvGraphicFramePr>
        <p:xfrm>
          <a:off x="311700" y="1152450"/>
          <a:ext cx="3000000" cy="3000000"/>
        </p:xfrm>
        <a:graphic>
          <a:graphicData uri="http://schemas.openxmlformats.org/drawingml/2006/table">
            <a:tbl>
              <a:tblPr>
                <a:noFill/>
                <a:tableStyleId>{347A3CAC-FAFA-4DD9-B7A3-3732946BFD0C}</a:tableStyleId>
              </a:tblPr>
              <a:tblGrid>
                <a:gridCol w="1065075"/>
                <a:gridCol w="1065075"/>
                <a:gridCol w="1065075"/>
                <a:gridCol w="1065075"/>
              </a:tblGrid>
              <a:tr h="463425">
                <a:tc>
                  <a:txBody>
                    <a:bodyPr/>
                    <a:lstStyle/>
                    <a:p>
                      <a:pPr indent="0" lvl="0" marL="0" rtl="0" algn="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a:t>
                      </a:r>
                      <a:endParaRPr/>
                    </a:p>
                  </a:txBody>
                  <a:tcPr marT="91425" marB="91425" marR="91425" marL="91425">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B</a:t>
                      </a:r>
                      <a:endParaRPr/>
                    </a:p>
                  </a:txBody>
                  <a:tcPr marT="91425" marB="91425" marR="91425" marL="91425">
                    <a:lnR cap="flat" cmpd="sng" w="38100">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Total</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r>
              <a:tr h="984325">
                <a:tc>
                  <a:txBody>
                    <a:bodyPr/>
                    <a:lstStyle/>
                    <a:p>
                      <a:pPr indent="0" lvl="0" marL="0" rtl="0" algn="r">
                        <a:spcBef>
                          <a:spcPts val="0"/>
                        </a:spcBef>
                        <a:spcAft>
                          <a:spcPts val="0"/>
                        </a:spcAft>
                        <a:buNone/>
                      </a:pPr>
                      <a:r>
                        <a:rPr lang="en"/>
                        <a:t>Red</a:t>
                      </a:r>
                      <a:endParaRPr/>
                    </a:p>
                  </a:txBody>
                  <a:tcPr marT="91425" marB="91425" marR="91425" marL="91425">
                    <a:lnR cap="flat" cmpd="sng" w="38100">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22</a:t>
                      </a:r>
                      <a:endParaRPr/>
                    </a:p>
                  </a:txBody>
                  <a:tcPr marT="91425" marB="91425" marR="91425" marL="91425" anchor="ctr">
                    <a:lnL cap="flat" cmpd="sng" w="38100">
                      <a:solidFill>
                        <a:srgbClr val="9E9E9E"/>
                      </a:solidFill>
                      <a:prstDash val="solid"/>
                      <a:round/>
                      <a:headEnd len="sm" w="sm" type="none"/>
                      <a:tailEnd len="sm" w="sm" type="none"/>
                    </a:lnL>
                    <a:lnT cap="flat" cmpd="sng" w="3810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34</a:t>
                      </a:r>
                      <a:endParaRPr/>
                    </a:p>
                  </a:txBody>
                  <a:tcPr marT="91425" marB="91425" marR="91425" marL="91425" anchor="ctr">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56</a:t>
                      </a:r>
                      <a:endParaRPr/>
                    </a:p>
                  </a:txBody>
                  <a:tcPr marT="91425" marB="91425" marR="91425" marL="91425" anchor="ctr">
                    <a:lnL cap="flat" cmpd="sng" w="38100">
                      <a:solidFill>
                        <a:srgbClr val="9E9E9E"/>
                      </a:solidFill>
                      <a:prstDash val="solid"/>
                      <a:round/>
                      <a:headEnd len="sm" w="sm" type="none"/>
                      <a:tailEnd len="sm" w="sm" type="none"/>
                    </a:lnL>
                    <a:lnT cap="flat" cmpd="sng" w="38100">
                      <a:solidFill>
                        <a:srgbClr val="9E9E9E"/>
                      </a:solidFill>
                      <a:prstDash val="solid"/>
                      <a:round/>
                      <a:headEnd len="sm" w="sm" type="none"/>
                      <a:tailEnd len="sm" w="sm" type="none"/>
                    </a:lnT>
                  </a:tcPr>
                </a:tc>
              </a:tr>
              <a:tr h="984325">
                <a:tc>
                  <a:txBody>
                    <a:bodyPr/>
                    <a:lstStyle/>
                    <a:p>
                      <a:pPr indent="0" lvl="0" marL="0" rtl="0" algn="r">
                        <a:spcBef>
                          <a:spcPts val="0"/>
                        </a:spcBef>
                        <a:spcAft>
                          <a:spcPts val="0"/>
                        </a:spcAft>
                        <a:buNone/>
                      </a:pPr>
                      <a:r>
                        <a:rPr lang="en"/>
                        <a:t>Blue</a:t>
                      </a:r>
                      <a:endParaRPr/>
                    </a:p>
                  </a:txBody>
                  <a:tcPr marT="91425" marB="91425" marR="91425" marL="91425">
                    <a:lnR cap="flat" cmpd="sng" w="38100">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nchor="ctr">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
                        <a:t>9</a:t>
                      </a:r>
                      <a:endParaRPr/>
                    </a:p>
                  </a:txBody>
                  <a:tcPr marT="91425" marB="91425" marR="91425" marL="91425" anchor="ctr">
                    <a:lnR cap="flat" cmpd="sng" w="38100">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21</a:t>
                      </a:r>
                      <a:endParaRPr/>
                    </a:p>
                  </a:txBody>
                  <a:tcPr marT="91425" marB="91425" marR="91425" marL="91425" anchor="ctr">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solidFill>
                      <a:srgbClr val="EA9999"/>
                    </a:solidFill>
                  </a:tcPr>
                </a:tc>
              </a:tr>
              <a:tr h="984325">
                <a:tc>
                  <a:txBody>
                    <a:bodyPr/>
                    <a:lstStyle/>
                    <a:p>
                      <a:pPr indent="0" lvl="0" marL="0" rtl="0" algn="r">
                        <a:spcBef>
                          <a:spcPts val="0"/>
                        </a:spcBef>
                        <a:spcAft>
                          <a:spcPts val="0"/>
                        </a:spcAft>
                        <a:buNone/>
                      </a:pPr>
                      <a:r>
                        <a:rPr lang="en"/>
                        <a:t>Total</a:t>
                      </a:r>
                      <a:endParaRPr/>
                    </a:p>
                  </a:txBody>
                  <a:tcPr marT="91425" marB="91425" marR="91425" marL="91425">
                    <a:lnR cap="flat" cmpd="sng" w="952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
                        <a:t>43</a:t>
                      </a:r>
                      <a:endParaRPr/>
                    </a:p>
                  </a:txBody>
                  <a:tcPr marT="91425" marB="91425" marR="91425" marL="91425" anchor="ctr">
                    <a:lnL cap="flat" cmpd="sng" w="952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67</a:t>
                      </a:r>
                      <a:endParaRPr/>
                    </a:p>
                  </a:txBody>
                  <a:tcPr marT="91425" marB="91425" marR="91425" marL="91425" anchor="ctr">
                    <a:lnL cap="flat" cmpd="sng" w="38100">
                      <a:solidFill>
                        <a:srgbClr val="9E9E9E"/>
                      </a:solidFill>
                      <a:prstDash val="solid"/>
                      <a:round/>
                      <a:headEnd len="sm" w="sm" type="none"/>
                      <a:tailEnd len="sm" w="sm" type="none"/>
                    </a:lnL>
                    <a:lnT cap="flat" cmpd="sng" w="38100">
                      <a:solidFill>
                        <a:srgbClr val="9E9E9E"/>
                      </a:solidFill>
                      <a:prstDash val="solid"/>
                      <a:round/>
                      <a:headEnd len="sm" w="sm" type="none"/>
                      <a:tailEnd len="sm" w="sm" type="none"/>
                    </a:lnT>
                    <a:solidFill>
                      <a:srgbClr val="E06666"/>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and Emphasis</a:t>
            </a:r>
            <a:endParaRPr/>
          </a:p>
        </p:txBody>
      </p:sp>
      <p:sp>
        <p:nvSpPr>
          <p:cNvPr id="105" name="Google Shape;105;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Too much color and emphasis is </a:t>
            </a:r>
            <a:r>
              <a:rPr lang="en" sz="2400"/>
              <a:t>distracting</a:t>
            </a:r>
            <a:r>
              <a:rPr lang="en" sz="2400"/>
              <a:t>.</a:t>
            </a:r>
            <a:endParaRPr sz="2400"/>
          </a:p>
          <a:p>
            <a:pPr indent="0" lvl="0" marL="0" rtl="0" algn="l">
              <a:spcBef>
                <a:spcPts val="1600"/>
              </a:spcBef>
              <a:spcAft>
                <a:spcPts val="1600"/>
              </a:spcAft>
              <a:buNone/>
            </a:pPr>
            <a:r>
              <a:t/>
            </a:r>
            <a:endParaRPr sz="2400"/>
          </a:p>
        </p:txBody>
      </p:sp>
      <p:graphicFrame>
        <p:nvGraphicFramePr>
          <p:cNvPr id="106" name="Google Shape;106;p20"/>
          <p:cNvGraphicFramePr/>
          <p:nvPr/>
        </p:nvGraphicFramePr>
        <p:xfrm>
          <a:off x="311700" y="1152450"/>
          <a:ext cx="3000000" cy="3000000"/>
        </p:xfrm>
        <a:graphic>
          <a:graphicData uri="http://schemas.openxmlformats.org/drawingml/2006/table">
            <a:tbl>
              <a:tblPr>
                <a:noFill/>
                <a:tableStyleId>{347A3CAC-FAFA-4DD9-B7A3-3732946BFD0C}</a:tableStyleId>
              </a:tblPr>
              <a:tblGrid>
                <a:gridCol w="1065075"/>
                <a:gridCol w="1065075"/>
                <a:gridCol w="1065075"/>
                <a:gridCol w="1065075"/>
              </a:tblGrid>
              <a:tr h="463425">
                <a:tc>
                  <a:txBody>
                    <a:bodyPr/>
                    <a:lstStyle/>
                    <a:p>
                      <a:pPr indent="0" lvl="0" marL="0" rtl="0" algn="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A</a:t>
                      </a:r>
                      <a:endParaRPr/>
                    </a:p>
                  </a:txBody>
                  <a:tcPr marT="91425" marB="91425" marR="91425" marL="91425">
                    <a:lnB cap="flat" cmpd="sng" w="38100">
                      <a:solidFill>
                        <a:srgbClr val="9E9E9E"/>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t>B</a:t>
                      </a:r>
                      <a:endParaRPr/>
                    </a:p>
                  </a:txBody>
                  <a:tcPr marT="91425" marB="91425" marR="91425" marL="91425">
                    <a:lnR cap="flat" cmpd="sng" w="38100">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Total</a:t>
                      </a:r>
                      <a:endParaRPr/>
                    </a:p>
                  </a:txBody>
                  <a:tcPr marT="91425" marB="91425" marR="91425" marL="91425">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tcPr>
                </a:tc>
              </a:tr>
              <a:tr h="984325">
                <a:tc>
                  <a:txBody>
                    <a:bodyPr/>
                    <a:lstStyle/>
                    <a:p>
                      <a:pPr indent="0" lvl="0" marL="0" rtl="0" algn="r">
                        <a:spcBef>
                          <a:spcPts val="0"/>
                        </a:spcBef>
                        <a:spcAft>
                          <a:spcPts val="0"/>
                        </a:spcAft>
                        <a:buNone/>
                      </a:pPr>
                      <a:r>
                        <a:rPr lang="en"/>
                        <a:t>Red</a:t>
                      </a:r>
                      <a:endParaRPr/>
                    </a:p>
                  </a:txBody>
                  <a:tcPr marT="91425" marB="91425" marR="91425" marL="91425">
                    <a:lnR cap="flat" cmpd="sng" w="38100">
                      <a:solidFill>
                        <a:srgbClr val="9E9E9E"/>
                      </a:solidFill>
                      <a:prstDash val="solid"/>
                      <a:round/>
                      <a:headEnd len="sm" w="sm" type="none"/>
                      <a:tailEnd len="sm" w="sm" type="none"/>
                    </a:lnR>
                    <a:solidFill>
                      <a:srgbClr val="F4CCCC"/>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38100">
                      <a:solidFill>
                        <a:srgbClr val="9E9E9E"/>
                      </a:solidFill>
                      <a:prstDash val="solid"/>
                      <a:round/>
                      <a:headEnd len="sm" w="sm" type="none"/>
                      <a:tailEnd len="sm" w="sm" type="none"/>
                    </a:lnL>
                    <a:lnT cap="flat" cmpd="sng" w="38100">
                      <a:solidFill>
                        <a:srgbClr val="9E9E9E"/>
                      </a:solidFill>
                      <a:prstDash val="solid"/>
                      <a:round/>
                      <a:headEnd len="sm" w="sm" type="none"/>
                      <a:tailEnd len="sm" w="sm" type="none"/>
                    </a:lnT>
                    <a:solidFill>
                      <a:srgbClr val="B6D7A8"/>
                    </a:solidFill>
                  </a:tcPr>
                </a:tc>
                <a:tc>
                  <a:txBody>
                    <a:bodyPr/>
                    <a:lstStyle/>
                    <a:p>
                      <a:pPr indent="0" lvl="0" marL="0" rtl="0" algn="ctr">
                        <a:spcBef>
                          <a:spcPts val="0"/>
                        </a:spcBef>
                        <a:spcAft>
                          <a:spcPts val="0"/>
                        </a:spcAft>
                        <a:buNone/>
                      </a:pPr>
                      <a:r>
                        <a:rPr lang="en"/>
                        <a:t>34</a:t>
                      </a:r>
                      <a:endParaRPr/>
                    </a:p>
                  </a:txBody>
                  <a:tcPr marT="91425" marB="91425" marR="91425" marL="91425" anchor="ctr">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solidFill>
                      <a:srgbClr val="B6D7A8"/>
                    </a:solidFill>
                  </a:tcPr>
                </a:tc>
                <a:tc>
                  <a:txBody>
                    <a:bodyPr/>
                    <a:lstStyle/>
                    <a:p>
                      <a:pPr indent="0" lvl="0" marL="0" rtl="0" algn="ctr">
                        <a:spcBef>
                          <a:spcPts val="0"/>
                        </a:spcBef>
                        <a:spcAft>
                          <a:spcPts val="0"/>
                        </a:spcAft>
                        <a:buNone/>
                      </a:pPr>
                      <a:r>
                        <a:rPr lang="en"/>
                        <a:t>56</a:t>
                      </a:r>
                      <a:endParaRPr/>
                    </a:p>
                  </a:txBody>
                  <a:tcPr marT="91425" marB="91425" marR="91425" marL="91425" anchor="ctr">
                    <a:lnL cap="flat" cmpd="sng" w="38100">
                      <a:solidFill>
                        <a:srgbClr val="9E9E9E"/>
                      </a:solidFill>
                      <a:prstDash val="solid"/>
                      <a:round/>
                      <a:headEnd len="sm" w="sm" type="none"/>
                      <a:tailEnd len="sm" w="sm" type="none"/>
                    </a:lnL>
                    <a:lnT cap="flat" cmpd="sng" w="38100">
                      <a:solidFill>
                        <a:srgbClr val="9E9E9E"/>
                      </a:solidFill>
                      <a:prstDash val="solid"/>
                      <a:round/>
                      <a:headEnd len="sm" w="sm" type="none"/>
                      <a:tailEnd len="sm" w="sm" type="none"/>
                    </a:lnT>
                    <a:solidFill>
                      <a:srgbClr val="B6D7A8"/>
                    </a:solidFill>
                  </a:tcPr>
                </a:tc>
              </a:tr>
              <a:tr h="984325">
                <a:tc>
                  <a:txBody>
                    <a:bodyPr/>
                    <a:lstStyle/>
                    <a:p>
                      <a:pPr indent="0" lvl="0" marL="0" rtl="0" algn="r">
                        <a:spcBef>
                          <a:spcPts val="0"/>
                        </a:spcBef>
                        <a:spcAft>
                          <a:spcPts val="0"/>
                        </a:spcAft>
                        <a:buNone/>
                      </a:pPr>
                      <a:r>
                        <a:rPr lang="en"/>
                        <a:t>Blue</a:t>
                      </a:r>
                      <a:endParaRPr/>
                    </a:p>
                  </a:txBody>
                  <a:tcPr marT="91425" marB="91425" marR="91425" marL="91425">
                    <a:lnR cap="flat" cmpd="sng" w="38100">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lang="en"/>
                        <a:t>22</a:t>
                      </a:r>
                      <a:endParaRPr/>
                    </a:p>
                  </a:txBody>
                  <a:tcPr marT="91425" marB="91425" marR="91425" marL="91425" anchor="ctr">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
                        <a:t>9</a:t>
                      </a:r>
                      <a:endParaRPr/>
                    </a:p>
                  </a:txBody>
                  <a:tcPr marT="91425" marB="91425" marR="91425" marL="91425" anchor="ctr">
                    <a:lnR cap="flat" cmpd="sng" w="38100">
                      <a:solidFill>
                        <a:srgbClr val="9E9E9E"/>
                      </a:solidFill>
                      <a:prstDash val="solid"/>
                      <a:round/>
                      <a:headEnd len="sm" w="sm" type="none"/>
                      <a:tailEnd len="sm" w="sm" type="none"/>
                    </a:lnR>
                    <a:lnB cap="flat" cmpd="sng" w="38100">
                      <a:solidFill>
                        <a:srgbClr val="9E9E9E"/>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
                        <a:t>21</a:t>
                      </a:r>
                      <a:endParaRPr/>
                    </a:p>
                  </a:txBody>
                  <a:tcPr marT="91425" marB="91425" marR="91425" marL="91425" anchor="ctr">
                    <a:lnL cap="flat" cmpd="sng" w="38100">
                      <a:solidFill>
                        <a:srgbClr val="9E9E9E"/>
                      </a:solidFill>
                      <a:prstDash val="solid"/>
                      <a:round/>
                      <a:headEnd len="sm" w="sm" type="none"/>
                      <a:tailEnd len="sm" w="sm" type="none"/>
                    </a:lnL>
                    <a:lnB cap="flat" cmpd="sng" w="38100">
                      <a:solidFill>
                        <a:srgbClr val="9E9E9E"/>
                      </a:solidFill>
                      <a:prstDash val="solid"/>
                      <a:round/>
                      <a:headEnd len="sm" w="sm" type="none"/>
                      <a:tailEnd len="sm" w="sm" type="none"/>
                    </a:lnB>
                    <a:solidFill>
                      <a:srgbClr val="EA9999"/>
                    </a:solidFill>
                  </a:tcPr>
                </a:tc>
              </a:tr>
              <a:tr h="984325">
                <a:tc>
                  <a:txBody>
                    <a:bodyPr/>
                    <a:lstStyle/>
                    <a:p>
                      <a:pPr indent="0" lvl="0" marL="0" rtl="0" algn="r">
                        <a:spcBef>
                          <a:spcPts val="0"/>
                        </a:spcBef>
                        <a:spcAft>
                          <a:spcPts val="0"/>
                        </a:spcAft>
                        <a:buNone/>
                      </a:pPr>
                      <a:r>
                        <a:rPr lang="en"/>
                        <a:t>Total</a:t>
                      </a:r>
                      <a:endParaRPr/>
                    </a:p>
                  </a:txBody>
                  <a:tcPr marT="91425" marB="91425" marR="91425" marL="91425">
                    <a:lnR cap="flat" cmpd="sng" w="952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
                        <a:t>24</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EA9999"/>
                    </a:solidFill>
                  </a:tcPr>
                </a:tc>
                <a:tc>
                  <a:txBody>
                    <a:bodyPr/>
                    <a:lstStyle/>
                    <a:p>
                      <a:pPr indent="0" lvl="0" marL="0" rtl="0" algn="ctr">
                        <a:spcBef>
                          <a:spcPts val="0"/>
                        </a:spcBef>
                        <a:spcAft>
                          <a:spcPts val="0"/>
                        </a:spcAft>
                        <a:buNone/>
                      </a:pPr>
                      <a:r>
                        <a:rPr lang="en"/>
                        <a:t>43</a:t>
                      </a:r>
                      <a:endParaRPr/>
                    </a:p>
                  </a:txBody>
                  <a:tcPr marT="91425" marB="91425" marR="91425" marL="91425" anchor="ctr">
                    <a:lnL cap="flat" cmpd="sng" w="9525">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solidFill>
                      <a:srgbClr val="B6D7A8"/>
                    </a:solidFill>
                  </a:tcPr>
                </a:tc>
                <a:tc>
                  <a:txBody>
                    <a:bodyPr/>
                    <a:lstStyle/>
                    <a:p>
                      <a:pPr indent="0" lvl="0" marL="0" rtl="0" algn="ctr">
                        <a:spcBef>
                          <a:spcPts val="0"/>
                        </a:spcBef>
                        <a:spcAft>
                          <a:spcPts val="0"/>
                        </a:spcAft>
                        <a:buNone/>
                      </a:pPr>
                      <a:r>
                        <a:rPr lang="en"/>
                        <a:t>67</a:t>
                      </a:r>
                      <a:endParaRPr/>
                    </a:p>
                  </a:txBody>
                  <a:tcPr marT="91425" marB="91425" marR="91425" marL="91425" anchor="ctr">
                    <a:lnL cap="flat" cmpd="sng" w="38100">
                      <a:solidFill>
                        <a:srgbClr val="9E9E9E"/>
                      </a:solidFill>
                      <a:prstDash val="solid"/>
                      <a:round/>
                      <a:headEnd len="sm" w="sm" type="none"/>
                      <a:tailEnd len="sm" w="sm" type="none"/>
                    </a:lnL>
                    <a:lnT cap="flat" cmpd="sng" w="38100">
                      <a:solidFill>
                        <a:srgbClr val="9E9E9E"/>
                      </a:solidFill>
                      <a:prstDash val="solid"/>
                      <a:round/>
                      <a:headEnd len="sm" w="sm" type="none"/>
                      <a:tailEnd len="sm" w="sm" type="none"/>
                    </a:lnT>
                    <a:solidFill>
                      <a:srgbClr val="E06666"/>
                    </a:solidFill>
                  </a:tcPr>
                </a:tc>
              </a:tr>
            </a:tbl>
          </a:graphicData>
        </a:graphic>
      </p:graphicFrame>
      <p:cxnSp>
        <p:nvCxnSpPr>
          <p:cNvPr id="107" name="Google Shape;107;p20"/>
          <p:cNvCxnSpPr/>
          <p:nvPr/>
        </p:nvCxnSpPr>
        <p:spPr>
          <a:xfrm>
            <a:off x="1855000" y="3258575"/>
            <a:ext cx="0" cy="670200"/>
          </a:xfrm>
          <a:prstGeom prst="straightConnector1">
            <a:avLst/>
          </a:prstGeom>
          <a:noFill/>
          <a:ln cap="flat" cmpd="sng" w="38100">
            <a:solidFill>
              <a:srgbClr val="FF0000"/>
            </a:solidFill>
            <a:prstDash val="solid"/>
            <a:round/>
            <a:headEnd len="med" w="med" type="none"/>
            <a:tailEnd len="med" w="med" type="triangle"/>
          </a:ln>
        </p:spPr>
      </p:cxnSp>
      <p:cxnSp>
        <p:nvCxnSpPr>
          <p:cNvPr id="108" name="Google Shape;108;p20"/>
          <p:cNvCxnSpPr/>
          <p:nvPr/>
        </p:nvCxnSpPr>
        <p:spPr>
          <a:xfrm>
            <a:off x="2135550" y="3118300"/>
            <a:ext cx="1745700" cy="0"/>
          </a:xfrm>
          <a:prstGeom prst="straightConnector1">
            <a:avLst/>
          </a:prstGeom>
          <a:noFill/>
          <a:ln cap="flat" cmpd="sng" w="38100">
            <a:solidFill>
              <a:srgbClr val="FF0000"/>
            </a:solidFill>
            <a:prstDash val="solid"/>
            <a:round/>
            <a:headEnd len="med" w="med" type="none"/>
            <a:tailEnd len="med" w="med" type="triangle"/>
          </a:ln>
        </p:spPr>
      </p:cxnSp>
      <p:cxnSp>
        <p:nvCxnSpPr>
          <p:cNvPr id="109" name="Google Shape;109;p20"/>
          <p:cNvCxnSpPr/>
          <p:nvPr/>
        </p:nvCxnSpPr>
        <p:spPr>
          <a:xfrm flipH="1" rot="10800000">
            <a:off x="2135550" y="4100200"/>
            <a:ext cx="1667700" cy="46800"/>
          </a:xfrm>
          <a:prstGeom prst="straightConnector1">
            <a:avLst/>
          </a:prstGeom>
          <a:noFill/>
          <a:ln cap="flat" cmpd="sng" w="38100">
            <a:solidFill>
              <a:srgbClr val="FF0000"/>
            </a:solidFill>
            <a:prstDash val="solid"/>
            <a:round/>
            <a:headEnd len="med" w="med" type="none"/>
            <a:tailEnd len="med" w="med" type="triangle"/>
          </a:ln>
        </p:spPr>
      </p:cxnSp>
      <p:cxnSp>
        <p:nvCxnSpPr>
          <p:cNvPr id="110" name="Google Shape;110;p20"/>
          <p:cNvCxnSpPr/>
          <p:nvPr/>
        </p:nvCxnSpPr>
        <p:spPr>
          <a:xfrm>
            <a:off x="4037100" y="3305325"/>
            <a:ext cx="15600" cy="545400"/>
          </a:xfrm>
          <a:prstGeom prst="straightConnector1">
            <a:avLst/>
          </a:prstGeom>
          <a:noFill/>
          <a:ln cap="flat" cmpd="sng" w="38100">
            <a:solidFill>
              <a:srgbClr val="FF0000"/>
            </a:solidFill>
            <a:prstDash val="solid"/>
            <a:round/>
            <a:headEnd len="med" w="med" type="none"/>
            <a:tailEnd len="med" w="med" type="triangle"/>
          </a:ln>
        </p:spPr>
      </p:cxnSp>
      <p:sp>
        <p:nvSpPr>
          <p:cNvPr id="111" name="Google Shape;111;p20"/>
          <p:cNvSpPr/>
          <p:nvPr/>
        </p:nvSpPr>
        <p:spPr>
          <a:xfrm>
            <a:off x="3772200" y="3837250"/>
            <a:ext cx="545400" cy="572700"/>
          </a:xfrm>
          <a:prstGeom prst="frame">
            <a:avLst>
              <a:gd fmla="val 4651" name="adj1"/>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Pie Charts (except sometimes)</a:t>
            </a:r>
            <a:endParaRPr/>
          </a:p>
        </p:txBody>
      </p:sp>
      <p:sp>
        <p:nvSpPr>
          <p:cNvPr id="117" name="Google Shape;117;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n updated post on pies</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3"/>
              </a:rPr>
              <a:t>http://www.storytellingwithdata.com/blog/2017/1/10/an-updated-post-on-pies</a:t>
            </a:r>
            <a:endParaRPr/>
          </a:p>
          <a:p>
            <a:pPr indent="0" lvl="0" marL="0" rtl="0" algn="l">
              <a:spcBef>
                <a:spcPts val="1600"/>
              </a:spcBef>
              <a:spcAft>
                <a:spcPts val="0"/>
              </a:spcAft>
              <a:buNone/>
            </a:pPr>
            <a:r>
              <a:rPr lang="en"/>
              <a:t>F**k it, let’s use pie charts</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4"/>
              </a:rPr>
              <a:t>https://policyviz.com/2018/01/11/fk-it-lets-use-pie-charts/</a:t>
            </a:r>
            <a:endParaRPr/>
          </a:p>
          <a:p>
            <a:pPr indent="0" lvl="0" marL="0" rtl="0" algn="l">
              <a:spcBef>
                <a:spcPts val="1600"/>
              </a:spcBef>
              <a:spcAft>
                <a:spcPts val="0"/>
              </a:spcAft>
              <a:buNone/>
            </a:pPr>
            <a:r>
              <a:rPr lang="en"/>
              <a:t>When Pie Charts Are Okay (Seriously): Guidelines for Using Pie and Donut Charts</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5"/>
              </a:rPr>
              <a:t>https://depictdatastudio.com/when-pie-charts-are-okay-seriously-guidelines-for-using-pie-and-donut-charts/</a:t>
            </a:r>
            <a:endParaRPr/>
          </a:p>
        </p:txBody>
      </p:sp>
      <p:pic>
        <p:nvPicPr>
          <p:cNvPr id="118" name="Google Shape;118;p21"/>
          <p:cNvPicPr preferRelativeResize="0"/>
          <p:nvPr/>
        </p:nvPicPr>
        <p:blipFill>
          <a:blip r:embed="rId6">
            <a:alphaModFix/>
          </a:blip>
          <a:stretch>
            <a:fillRect/>
          </a:stretch>
        </p:blipFill>
        <p:spPr>
          <a:xfrm>
            <a:off x="194825" y="1054875"/>
            <a:ext cx="4527600" cy="36116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