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876320" y="1122480"/>
            <a:ext cx="8791200" cy="11066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876320" y="1122480"/>
            <a:ext cx="8791200" cy="2387160"/>
          </a:xfrm>
          <a:prstGeom prst="rect">
            <a:avLst/>
          </a:prstGeom>
        </p:spPr>
        <p:txBody>
          <a:bodyPr lIns="0" rIns="0" tIns="0" bIns="0" anchor="ctr"/>
          <a:p>
            <a:endParaRPr b="0" lang="en-US" sz="1800" spc="-1" strike="noStrike">
              <a:solidFill>
                <a:srgbClr val="ffffff"/>
              </a:solidFill>
              <a:latin typeface="Tw Cen MT"/>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760" cy="6857640"/>
          </a:xfrm>
          <a:prstGeom prst="rect">
            <a:avLst/>
          </a:prstGeom>
          <a:ln>
            <a:noFill/>
          </a:ln>
        </p:spPr>
      </p:pic>
      <p:grpSp>
        <p:nvGrpSpPr>
          <p:cNvPr id="1" name="Group 1"/>
          <p:cNvGrpSpPr/>
          <p:nvPr/>
        </p:nvGrpSpPr>
        <p:grpSpPr>
          <a:xfrm>
            <a:off x="-14400" y="0"/>
            <a:ext cx="12053520" cy="6857640"/>
            <a:chOff x="-14400" y="0"/>
            <a:chExt cx="12053520" cy="6857640"/>
          </a:xfrm>
        </p:grpSpPr>
        <p:grpSp>
          <p:nvGrpSpPr>
            <p:cNvPr id="2" name="Group 2"/>
            <p:cNvGrpSpPr/>
            <p:nvPr/>
          </p:nvGrpSpPr>
          <p:grpSpPr>
            <a:xfrm>
              <a:off x="-14400" y="0"/>
              <a:ext cx="1220760" cy="6857640"/>
              <a:chOff x="-14400" y="0"/>
              <a:chExt cx="1220760" cy="6857640"/>
            </a:xfrm>
          </p:grpSpPr>
          <p:sp>
            <p:nvSpPr>
              <p:cNvPr id="3" name="CustomShape 3"/>
              <p:cNvSpPr/>
              <p:nvPr/>
            </p:nvSpPr>
            <p:spPr>
              <a:xfrm>
                <a:off x="114480" y="4680"/>
                <a:ext cx="23400" cy="21808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 name="CustomShape 4"/>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 name="CustomShape 5"/>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 name="CustomShape 6"/>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 name="CustomShape 7"/>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 name="CustomShape 8"/>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 name="CustomShape 9"/>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0" name="CustomShape 10"/>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1" name="CustomShape 11"/>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2" name="CustomShape 12"/>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3" name="CustomShape 13"/>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4" name="Line 14"/>
              <p:cNvSpPr/>
              <p:nvPr/>
            </p:nvSpPr>
            <p:spPr>
              <a:xfrm>
                <a:off x="-4680" y="9360"/>
                <a:ext cx="360" cy="360"/>
              </a:xfrm>
              <a:prstGeom prst="line">
                <a:avLst/>
              </a:prstGeom>
              <a:ln>
                <a:solidFill>
                  <a:srgbClr val="ffffff"/>
                </a:solidFill>
              </a:ln>
            </p:spPr>
            <p:style>
              <a:lnRef idx="0"/>
              <a:fillRef idx="0"/>
              <a:effectRef idx="0"/>
              <a:fontRef idx="minor"/>
            </p:style>
          </p:sp>
          <p:sp>
            <p:nvSpPr>
              <p:cNvPr id="15" name="CustomShape 15"/>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6" name="CustomShape 16"/>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7" name="CustomShape 17"/>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8" name="CustomShape 18"/>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19" name="CustomShape 19"/>
              <p:cNvSpPr/>
              <p:nvPr/>
            </p:nvSpPr>
            <p:spPr>
              <a:xfrm>
                <a:off x="133200" y="4662360"/>
                <a:ext cx="23400" cy="21808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0" name="CustomShape 20"/>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1" name="CustomShape 21"/>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2" name="CustomShape 22"/>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3" name="CustomShape 23"/>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4" name="CustomShape 24"/>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5" name="CustomShape 25"/>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6" name="CustomShape 26"/>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7" name="CustomShape 27"/>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8" name="CustomShape 28"/>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29" name="CustomShape 29"/>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grpSp>
        <p:grpSp>
          <p:nvGrpSpPr>
            <p:cNvPr id="30" name="Group 30"/>
            <p:cNvGrpSpPr/>
            <p:nvPr/>
          </p:nvGrpSpPr>
          <p:grpSpPr>
            <a:xfrm>
              <a:off x="11364840" y="0"/>
              <a:ext cx="674280" cy="6848280"/>
              <a:chOff x="11364840" y="0"/>
              <a:chExt cx="674280" cy="6848280"/>
            </a:xfrm>
          </p:grpSpPr>
          <p:sp>
            <p:nvSpPr>
              <p:cNvPr id="31" name="CustomShape 31"/>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2" name="CustomShape 32"/>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3" name="CustomShape 33"/>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4" name="CustomShape 34"/>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5" name="CustomShape 35"/>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6" name="CustomShape 36"/>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7" name="CustomShape 37"/>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8" name="CustomShape 38"/>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9" name="CustomShape 39"/>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40" name="CustomShape 40"/>
              <p:cNvSpPr/>
              <p:nvPr/>
            </p:nvSpPr>
            <p:spPr>
              <a:xfrm>
                <a:off x="11939760" y="6595920"/>
                <a:ext cx="23400" cy="252000"/>
              </a:xfrm>
              <a:prstGeom prst="rect">
                <a:avLst/>
              </a:prstGeom>
              <a:gradFill rotWithShape="0">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grpSp>
      </p:grpSp>
      <p:pic>
        <p:nvPicPr>
          <p:cNvPr id="41" name="Picture 2" descr=""/>
          <p:cNvPicPr/>
          <p:nvPr/>
        </p:nvPicPr>
        <p:blipFill>
          <a:blip r:embed="rId4"/>
          <a:stretch/>
        </p:blipFill>
        <p:spPr>
          <a:xfrm>
            <a:off x="0" y="0"/>
            <a:ext cx="12191760" cy="6857640"/>
          </a:xfrm>
          <a:prstGeom prst="rect">
            <a:avLst/>
          </a:prstGeom>
          <a:ln>
            <a:noFill/>
          </a:ln>
        </p:spPr>
      </p:pic>
      <p:grpSp>
        <p:nvGrpSpPr>
          <p:cNvPr id="42" name="Group 41"/>
          <p:cNvGrpSpPr/>
          <p:nvPr/>
        </p:nvGrpSpPr>
        <p:grpSpPr>
          <a:xfrm>
            <a:off x="0" y="0"/>
            <a:ext cx="2304720" cy="6857640"/>
            <a:chOff x="0" y="0"/>
            <a:chExt cx="2304720" cy="6857640"/>
          </a:xfrm>
        </p:grpSpPr>
        <p:sp>
          <p:nvSpPr>
            <p:cNvPr id="43" name="CustomShape 42"/>
            <p:cNvSpPr/>
            <p:nvPr/>
          </p:nvSpPr>
          <p:spPr>
            <a:xfrm>
              <a:off x="1209600" y="4680"/>
              <a:ext cx="23400" cy="21808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4" name="CustomShape 43"/>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5" name="CustomShape 44"/>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6" name="CustomShape 45"/>
            <p:cNvSpPr/>
            <p:nvPr/>
          </p:nvSpPr>
          <p:spPr>
            <a:xfrm>
              <a:off x="414360" y="9360"/>
              <a:ext cx="28080" cy="44812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7" name="CustomShape 46"/>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8" name="CustomShape 47"/>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49" name="CustomShape 48"/>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0" name="CustomShape 49"/>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1" name="CustomShape 50"/>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2" name="CustomShape 51"/>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3" name="CustomShape 52"/>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4" name="CustomShape 53"/>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5" name="CustomShape 54"/>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6" name="CustomShape 55"/>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7" name="CustomShape 56"/>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8" name="CustomShape 57"/>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59" name="CustomShape 58"/>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0" name="CustomShape 59"/>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1" name="CustomShape 60"/>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2" name="CustomShape 61"/>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3" name="CustomShape 62"/>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4" name="CustomShape 63"/>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5" name="CustomShape 64"/>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6" name="CustomShape 65"/>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7" name="CustomShape 66"/>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8" name="CustomShape 67"/>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69" name="CustomShape 68"/>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0" name="CustomShape 69"/>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1" name="CustomShape 70"/>
            <p:cNvSpPr/>
            <p:nvPr/>
          </p:nvSpPr>
          <p:spPr>
            <a:xfrm>
              <a:off x="642960" y="6610320"/>
              <a:ext cx="23400" cy="24264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2" name="CustomShape 71"/>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3" name="CustomShape 72"/>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4" name="CustomShape 73"/>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5" name="CustomShape 74"/>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6" name="CustomShape 75"/>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7" name="CustomShape 76"/>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8" name="CustomShape 77"/>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79" name="CustomShape 78"/>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0" name="CustomShape 79"/>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1" name="CustomShape 80"/>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2" name="CustomShape 81"/>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3" name="CustomShape 82"/>
            <p:cNvSpPr/>
            <p:nvPr/>
          </p:nvSpPr>
          <p:spPr>
            <a:xfrm>
              <a:off x="1228680" y="4662360"/>
              <a:ext cx="23400" cy="2180880"/>
            </a:xfrm>
            <a:prstGeom prst="rect">
              <a:avLst/>
            </a:pr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4" name="CustomShape 83"/>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5" name="CustomShape 84"/>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6" name="CustomShape 85"/>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7" name="CustomShape 86"/>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8" name="CustomShape 87"/>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89" name="CustomShape 88"/>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0" name="CustomShape 89"/>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1" name="CustomShape 90"/>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2" name="CustomShape 91"/>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3" name="CustomShape 92"/>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4" name="CustomShape 93"/>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5" name="CustomShape 94"/>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sp>
          <p:nvSpPr>
            <p:cNvPr id="96" name="CustomShape 95"/>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chemeClr val="tx2"/>
                </a:gs>
                <a:gs pos="100000">
                  <a:schemeClr val="bg2">
                    <a:lumMod val="60000"/>
                    <a:lumOff val="40000"/>
                  </a:schemeClr>
                </a:gs>
              </a:gsLst>
              <a:lin ang="5400000"/>
            </a:gradFill>
            <a:ln>
              <a:noFill/>
            </a:ln>
          </p:spPr>
          <p:style>
            <a:lnRef idx="0"/>
            <a:fillRef idx="0"/>
            <a:effectRef idx="0"/>
            <a:fontRef idx="minor"/>
          </p:style>
        </p:sp>
      </p:grpSp>
      <p:sp>
        <p:nvSpPr>
          <p:cNvPr id="97" name="PlaceHolder 96"/>
          <p:cNvSpPr>
            <a:spLocks noGrp="1"/>
          </p:cNvSpPr>
          <p:nvPr>
            <p:ph type="title"/>
          </p:nvPr>
        </p:nvSpPr>
        <p:spPr>
          <a:xfrm>
            <a:off x="1876320" y="1122480"/>
            <a:ext cx="8791200" cy="2387160"/>
          </a:xfrm>
          <a:prstGeom prst="rect">
            <a:avLst/>
          </a:prstGeom>
        </p:spPr>
        <p:txBody>
          <a:bodyPr anchor="b">
            <a:normAutofit/>
          </a:bodyPr>
          <a:p>
            <a:pPr>
              <a:lnSpc>
                <a:spcPct val="90000"/>
              </a:lnSpc>
            </a:pPr>
            <a:r>
              <a:rPr b="0" lang="en-US" sz="4800" spc="-1" strike="noStrike" cap="all">
                <a:solidFill>
                  <a:srgbClr val="ffffff"/>
                </a:solidFill>
                <a:latin typeface="Tw Cen MT"/>
              </a:rPr>
              <a:t>C</a:t>
            </a:r>
            <a:r>
              <a:rPr b="0" lang="en-US" sz="4800" spc="-1" strike="noStrike" cap="all">
                <a:solidFill>
                  <a:srgbClr val="ffffff"/>
                </a:solidFill>
                <a:latin typeface="Tw Cen MT"/>
              </a:rPr>
              <a:t>l</a:t>
            </a:r>
            <a:r>
              <a:rPr b="0" lang="en-US" sz="4800" spc="-1" strike="noStrike" cap="all">
                <a:solidFill>
                  <a:srgbClr val="ffffff"/>
                </a:solidFill>
                <a:latin typeface="Tw Cen MT"/>
              </a:rPr>
              <a:t>i</a:t>
            </a:r>
            <a:r>
              <a:rPr b="0" lang="en-US" sz="4800" spc="-1" strike="noStrike" cap="all">
                <a:solidFill>
                  <a:srgbClr val="ffffff"/>
                </a:solidFill>
                <a:latin typeface="Tw Cen MT"/>
              </a:rPr>
              <a:t>c</a:t>
            </a:r>
            <a:r>
              <a:rPr b="0" lang="en-US" sz="4800" spc="-1" strike="noStrike" cap="all">
                <a:solidFill>
                  <a:srgbClr val="ffffff"/>
                </a:solidFill>
                <a:latin typeface="Tw Cen MT"/>
              </a:rPr>
              <a:t>k</a:t>
            </a:r>
            <a:r>
              <a:rPr b="0" lang="en-US" sz="4800" spc="-1" strike="noStrike" cap="all">
                <a:solidFill>
                  <a:srgbClr val="ffffff"/>
                </a:solidFill>
                <a:latin typeface="Tw Cen MT"/>
              </a:rPr>
              <a:t> </a:t>
            </a:r>
            <a:r>
              <a:rPr b="0" lang="en-US" sz="4800" spc="-1" strike="noStrike" cap="all">
                <a:solidFill>
                  <a:srgbClr val="ffffff"/>
                </a:solidFill>
                <a:latin typeface="Tw Cen MT"/>
              </a:rPr>
              <a:t>t</a:t>
            </a:r>
            <a:r>
              <a:rPr b="0" lang="en-US" sz="4800" spc="-1" strike="noStrike" cap="all">
                <a:solidFill>
                  <a:srgbClr val="ffffff"/>
                </a:solidFill>
                <a:latin typeface="Tw Cen MT"/>
              </a:rPr>
              <a:t>o</a:t>
            </a:r>
            <a:r>
              <a:rPr b="0" lang="en-US" sz="4800" spc="-1" strike="noStrike" cap="all">
                <a:solidFill>
                  <a:srgbClr val="ffffff"/>
                </a:solidFill>
                <a:latin typeface="Tw Cen MT"/>
              </a:rPr>
              <a:t> </a:t>
            </a:r>
            <a:r>
              <a:rPr b="0" lang="en-US" sz="4800" spc="-1" strike="noStrike" cap="all">
                <a:solidFill>
                  <a:srgbClr val="ffffff"/>
                </a:solidFill>
                <a:latin typeface="Tw Cen MT"/>
              </a:rPr>
              <a:t>e</a:t>
            </a:r>
            <a:r>
              <a:rPr b="0" lang="en-US" sz="4800" spc="-1" strike="noStrike" cap="all">
                <a:solidFill>
                  <a:srgbClr val="ffffff"/>
                </a:solidFill>
                <a:latin typeface="Tw Cen MT"/>
              </a:rPr>
              <a:t>d</a:t>
            </a:r>
            <a:r>
              <a:rPr b="0" lang="en-US" sz="4800" spc="-1" strike="noStrike" cap="all">
                <a:solidFill>
                  <a:srgbClr val="ffffff"/>
                </a:solidFill>
                <a:latin typeface="Tw Cen MT"/>
              </a:rPr>
              <a:t>i</a:t>
            </a:r>
            <a:r>
              <a:rPr b="0" lang="en-US" sz="4800" spc="-1" strike="noStrike" cap="all">
                <a:solidFill>
                  <a:srgbClr val="ffffff"/>
                </a:solidFill>
                <a:latin typeface="Tw Cen MT"/>
              </a:rPr>
              <a:t>t</a:t>
            </a:r>
            <a:r>
              <a:rPr b="0" lang="en-US" sz="4800" spc="-1" strike="noStrike" cap="all">
                <a:solidFill>
                  <a:srgbClr val="ffffff"/>
                </a:solidFill>
                <a:latin typeface="Tw Cen MT"/>
              </a:rPr>
              <a:t> </a:t>
            </a:r>
            <a:r>
              <a:rPr b="0" lang="en-US" sz="4800" spc="-1" strike="noStrike" cap="all">
                <a:solidFill>
                  <a:srgbClr val="ffffff"/>
                </a:solidFill>
                <a:latin typeface="Tw Cen MT"/>
              </a:rPr>
              <a:t>M</a:t>
            </a:r>
            <a:r>
              <a:rPr b="0" lang="en-US" sz="4800" spc="-1" strike="noStrike" cap="all">
                <a:solidFill>
                  <a:srgbClr val="ffffff"/>
                </a:solidFill>
                <a:latin typeface="Tw Cen MT"/>
              </a:rPr>
              <a:t>a</a:t>
            </a:r>
            <a:r>
              <a:rPr b="0" lang="en-US" sz="4800" spc="-1" strike="noStrike" cap="all">
                <a:solidFill>
                  <a:srgbClr val="ffffff"/>
                </a:solidFill>
                <a:latin typeface="Tw Cen MT"/>
              </a:rPr>
              <a:t>s</a:t>
            </a:r>
            <a:r>
              <a:rPr b="0" lang="en-US" sz="4800" spc="-1" strike="noStrike" cap="all">
                <a:solidFill>
                  <a:srgbClr val="ffffff"/>
                </a:solidFill>
                <a:latin typeface="Tw Cen MT"/>
              </a:rPr>
              <a:t>t</a:t>
            </a:r>
            <a:r>
              <a:rPr b="0" lang="en-US" sz="4800" spc="-1" strike="noStrike" cap="all">
                <a:solidFill>
                  <a:srgbClr val="ffffff"/>
                </a:solidFill>
                <a:latin typeface="Tw Cen MT"/>
              </a:rPr>
              <a:t>e</a:t>
            </a:r>
            <a:r>
              <a:rPr b="0" lang="en-US" sz="4800" spc="-1" strike="noStrike" cap="all">
                <a:solidFill>
                  <a:srgbClr val="ffffff"/>
                </a:solidFill>
                <a:latin typeface="Tw Cen MT"/>
              </a:rPr>
              <a:t>r</a:t>
            </a:r>
            <a:r>
              <a:rPr b="0" lang="en-US" sz="4800" spc="-1" strike="noStrike" cap="all">
                <a:solidFill>
                  <a:srgbClr val="ffffff"/>
                </a:solidFill>
                <a:latin typeface="Tw Cen MT"/>
              </a:rPr>
              <a:t> </a:t>
            </a:r>
            <a:r>
              <a:rPr b="0" lang="en-US" sz="4800" spc="-1" strike="noStrike" cap="all">
                <a:solidFill>
                  <a:srgbClr val="ffffff"/>
                </a:solidFill>
                <a:latin typeface="Tw Cen MT"/>
              </a:rPr>
              <a:t>t</a:t>
            </a:r>
            <a:r>
              <a:rPr b="0" lang="en-US" sz="4800" spc="-1" strike="noStrike" cap="all">
                <a:solidFill>
                  <a:srgbClr val="ffffff"/>
                </a:solidFill>
                <a:latin typeface="Tw Cen MT"/>
              </a:rPr>
              <a:t>i</a:t>
            </a:r>
            <a:r>
              <a:rPr b="0" lang="en-US" sz="4800" spc="-1" strike="noStrike" cap="all">
                <a:solidFill>
                  <a:srgbClr val="ffffff"/>
                </a:solidFill>
                <a:latin typeface="Tw Cen MT"/>
              </a:rPr>
              <a:t>t</a:t>
            </a:r>
            <a:r>
              <a:rPr b="0" lang="en-US" sz="4800" spc="-1" strike="noStrike" cap="all">
                <a:solidFill>
                  <a:srgbClr val="ffffff"/>
                </a:solidFill>
                <a:latin typeface="Tw Cen MT"/>
              </a:rPr>
              <a:t>l</a:t>
            </a:r>
            <a:r>
              <a:rPr b="0" lang="en-US" sz="4800" spc="-1" strike="noStrike" cap="all">
                <a:solidFill>
                  <a:srgbClr val="ffffff"/>
                </a:solidFill>
                <a:latin typeface="Tw Cen MT"/>
              </a:rPr>
              <a:t>e</a:t>
            </a:r>
            <a:r>
              <a:rPr b="0" lang="en-US" sz="4800" spc="-1" strike="noStrike" cap="all">
                <a:solidFill>
                  <a:srgbClr val="ffffff"/>
                </a:solidFill>
                <a:latin typeface="Tw Cen MT"/>
              </a:rPr>
              <a:t> </a:t>
            </a:r>
            <a:r>
              <a:rPr b="0" lang="en-US" sz="4800" spc="-1" strike="noStrike" cap="all">
                <a:solidFill>
                  <a:srgbClr val="ffffff"/>
                </a:solidFill>
                <a:latin typeface="Tw Cen MT"/>
              </a:rPr>
              <a:t>s</a:t>
            </a:r>
            <a:r>
              <a:rPr b="0" lang="en-US" sz="4800" spc="-1" strike="noStrike" cap="all">
                <a:solidFill>
                  <a:srgbClr val="ffffff"/>
                </a:solidFill>
                <a:latin typeface="Tw Cen MT"/>
              </a:rPr>
              <a:t>t</a:t>
            </a:r>
            <a:r>
              <a:rPr b="0" lang="en-US" sz="4800" spc="-1" strike="noStrike" cap="all">
                <a:solidFill>
                  <a:srgbClr val="ffffff"/>
                </a:solidFill>
                <a:latin typeface="Tw Cen MT"/>
              </a:rPr>
              <a:t>y</a:t>
            </a:r>
            <a:r>
              <a:rPr b="0" lang="en-US" sz="4800" spc="-1" strike="noStrike" cap="all">
                <a:solidFill>
                  <a:srgbClr val="ffffff"/>
                </a:solidFill>
                <a:latin typeface="Tw Cen MT"/>
              </a:rPr>
              <a:t>l</a:t>
            </a:r>
            <a:r>
              <a:rPr b="0" lang="en-US" sz="4800" spc="-1" strike="noStrike" cap="all">
                <a:solidFill>
                  <a:srgbClr val="ffffff"/>
                </a:solidFill>
                <a:latin typeface="Tw Cen MT"/>
              </a:rPr>
              <a:t>e</a:t>
            </a:r>
            <a:endParaRPr b="0" lang="en-US" sz="4800" spc="-1" strike="noStrike">
              <a:solidFill>
                <a:srgbClr val="ffffff"/>
              </a:solidFill>
              <a:latin typeface="Tw Cen MT"/>
            </a:endParaRPr>
          </a:p>
        </p:txBody>
      </p:sp>
      <p:sp>
        <p:nvSpPr>
          <p:cNvPr id="98" name="PlaceHolder 97"/>
          <p:cNvSpPr>
            <a:spLocks noGrp="1"/>
          </p:cNvSpPr>
          <p:nvPr>
            <p:ph type="dt"/>
          </p:nvPr>
        </p:nvSpPr>
        <p:spPr>
          <a:xfrm>
            <a:off x="7077600" y="5410080"/>
            <a:ext cx="2742840" cy="364680"/>
          </a:xfrm>
          <a:prstGeom prst="rect">
            <a:avLst/>
          </a:prstGeom>
        </p:spPr>
        <p:txBody>
          <a:bodyPr anchor="ctr"/>
          <a:p>
            <a:pPr algn="r">
              <a:lnSpc>
                <a:spcPct val="100000"/>
              </a:lnSpc>
            </a:pPr>
            <a:fld id="{170D5BB7-576F-4BE8-A889-091D68E09642}" type="datetime">
              <a:rPr b="0" lang="en-GB" sz="1050" spc="-1" strike="noStrike">
                <a:solidFill>
                  <a:srgbClr val="ffffff"/>
                </a:solidFill>
                <a:latin typeface="Tw Cen MT"/>
              </a:rPr>
              <a:t>23/08/19</a:t>
            </a:fld>
            <a:endParaRPr b="0" lang="en-GB" sz="1050" spc="-1" strike="noStrike">
              <a:latin typeface="Times New Roman"/>
            </a:endParaRPr>
          </a:p>
        </p:txBody>
      </p:sp>
      <p:sp>
        <p:nvSpPr>
          <p:cNvPr id="99" name="PlaceHolder 98"/>
          <p:cNvSpPr>
            <a:spLocks noGrp="1"/>
          </p:cNvSpPr>
          <p:nvPr>
            <p:ph type="ftr"/>
          </p:nvPr>
        </p:nvSpPr>
        <p:spPr>
          <a:xfrm>
            <a:off x="1876320" y="5410080"/>
            <a:ext cx="5124600" cy="364680"/>
          </a:xfrm>
          <a:prstGeom prst="rect">
            <a:avLst/>
          </a:prstGeom>
        </p:spPr>
        <p:txBody>
          <a:bodyPr anchor="ctr"/>
          <a:p>
            <a:endParaRPr b="0" lang="en-GB" sz="2400" spc="-1" strike="noStrike">
              <a:latin typeface="Times New Roman"/>
            </a:endParaRPr>
          </a:p>
        </p:txBody>
      </p:sp>
      <p:sp>
        <p:nvSpPr>
          <p:cNvPr id="100" name="PlaceHolder 99"/>
          <p:cNvSpPr>
            <a:spLocks noGrp="1"/>
          </p:cNvSpPr>
          <p:nvPr>
            <p:ph type="sldNum"/>
          </p:nvPr>
        </p:nvSpPr>
        <p:spPr>
          <a:xfrm>
            <a:off x="9896760" y="5410080"/>
            <a:ext cx="770760" cy="364680"/>
          </a:xfrm>
          <a:prstGeom prst="rect">
            <a:avLst/>
          </a:prstGeom>
        </p:spPr>
        <p:txBody>
          <a:bodyPr anchor="ctr"/>
          <a:p>
            <a:pPr algn="r">
              <a:lnSpc>
                <a:spcPct val="100000"/>
              </a:lnSpc>
            </a:pPr>
            <a:fld id="{0B51713E-4FB1-4194-928B-8C3462F8CC78}" type="slidenum">
              <a:rPr b="0" lang="en-GB" sz="1050" spc="-1" strike="noStrike">
                <a:solidFill>
                  <a:srgbClr val="ffffff"/>
                </a:solidFill>
                <a:latin typeface="Tw Cen MT"/>
              </a:rPr>
              <a:t>15</a:t>
            </a:fld>
            <a:endParaRPr b="0" lang="en-GB" sz="1050" spc="-1" strike="noStrike">
              <a:latin typeface="Times New Roman"/>
            </a:endParaRPr>
          </a:p>
        </p:txBody>
      </p:sp>
      <p:sp>
        <p:nvSpPr>
          <p:cNvPr id="101" name="PlaceHolder 10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w Cen MT"/>
              </a:rPr>
              <a:t>Click to edit the outline text format</a:t>
            </a:r>
            <a:endParaRPr b="0" lang="en-US" sz="2400" spc="-1" strike="noStrike">
              <a:solidFill>
                <a:srgbClr val="ffffff"/>
              </a:solidFill>
              <a:latin typeface="Tw Cen MT"/>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w Cen MT"/>
              </a:rPr>
              <a:t>Second Outline Level</a:t>
            </a:r>
            <a:endParaRPr b="0" lang="en-US" sz="1800" spc="-1" strike="noStrike">
              <a:solidFill>
                <a:srgbClr val="ffffff"/>
              </a:solidFill>
              <a:latin typeface="Tw Cen MT"/>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w Cen MT"/>
              </a:rPr>
              <a:t>Third Outline Level</a:t>
            </a:r>
            <a:endParaRPr b="0" lang="en-US" sz="1600" spc="-1" strike="noStrike">
              <a:solidFill>
                <a:srgbClr val="ffffff"/>
              </a:solidFill>
              <a:latin typeface="Tw Cen MT"/>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w Cen MT"/>
              </a:rPr>
              <a:t>Fourth Outline Level</a:t>
            </a:r>
            <a:endParaRPr b="0" lang="en-US" sz="1600" spc="-1" strike="noStrike">
              <a:solidFill>
                <a:srgbClr val="ffffff"/>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w Cen MT"/>
              </a:rPr>
              <a:t>Fifth Outline Level</a:t>
            </a:r>
            <a:endParaRPr b="0" lang="en-US" sz="2000" spc="-1" strike="noStrike">
              <a:solidFill>
                <a:srgbClr val="ffffff"/>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w Cen MT"/>
              </a:rPr>
              <a:t>Sixth Outline Level</a:t>
            </a:r>
            <a:endParaRPr b="0" lang="en-US" sz="2000" spc="-1" strike="noStrike">
              <a:solidFill>
                <a:srgbClr val="ffffff"/>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w Cen MT"/>
              </a:rPr>
              <a:t>Seventh Outline Level</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876320" y="502920"/>
            <a:ext cx="8791200" cy="957600"/>
          </a:xfrm>
          <a:prstGeom prst="rect">
            <a:avLst/>
          </a:prstGeom>
          <a:noFill/>
          <a:ln>
            <a:noFill/>
          </a:ln>
        </p:spPr>
        <p:txBody>
          <a:bodyPr anchor="b"/>
          <a:p>
            <a:pPr>
              <a:lnSpc>
                <a:spcPct val="90000"/>
              </a:lnSpc>
            </a:pPr>
            <a:r>
              <a:rPr b="0" lang="en-US" sz="4800" spc="-1" strike="noStrike" cap="all">
                <a:solidFill>
                  <a:srgbClr val="ffffff"/>
                </a:solidFill>
                <a:latin typeface="Tw Cen MT"/>
              </a:rPr>
              <a:t>Hack-week</a:t>
            </a:r>
            <a:endParaRPr b="0" lang="en-US" sz="4800" spc="-1" strike="noStrike">
              <a:solidFill>
                <a:srgbClr val="ffffff"/>
              </a:solidFill>
              <a:latin typeface="Tw Cen MT"/>
            </a:endParaRPr>
          </a:p>
        </p:txBody>
      </p:sp>
      <p:sp>
        <p:nvSpPr>
          <p:cNvPr id="139" name="TextShape 2"/>
          <p:cNvSpPr txBox="1"/>
          <p:nvPr/>
        </p:nvSpPr>
        <p:spPr>
          <a:xfrm>
            <a:off x="1876320" y="1773360"/>
            <a:ext cx="8791200" cy="1655280"/>
          </a:xfrm>
          <a:prstGeom prst="rect">
            <a:avLst/>
          </a:prstGeom>
          <a:noFill/>
          <a:ln>
            <a:noFill/>
          </a:ln>
        </p:spPr>
        <p:txBody>
          <a:bodyPr>
            <a:normAutofit/>
          </a:bodyPr>
          <a:p>
            <a:pPr>
              <a:lnSpc>
                <a:spcPct val="120000"/>
              </a:lnSpc>
              <a:spcBef>
                <a:spcPts val="1001"/>
              </a:spcBef>
            </a:pPr>
            <a:r>
              <a:rPr b="0" lang="en-GB" sz="3200" spc="-1" strike="noStrike" cap="all">
                <a:solidFill>
                  <a:srgbClr val="ffffff"/>
                </a:solidFill>
                <a:latin typeface="Tw Cen MT"/>
              </a:rPr>
              <a:t>A look at the benefits of Machine Learning</a:t>
            </a:r>
            <a:endParaRPr b="0" lang="en-GB" sz="3200" spc="-1" strike="noStrike">
              <a:latin typeface="Arial"/>
            </a:endParaRPr>
          </a:p>
        </p:txBody>
      </p:sp>
      <p:pic>
        <p:nvPicPr>
          <p:cNvPr id="140" name="Picture 3" descr=""/>
          <p:cNvPicPr/>
          <p:nvPr/>
        </p:nvPicPr>
        <p:blipFill>
          <a:blip r:embed="rId1"/>
          <a:stretch/>
        </p:blipFill>
        <p:spPr>
          <a:xfrm>
            <a:off x="2852640" y="3107160"/>
            <a:ext cx="6486120" cy="3247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876320" y="226800"/>
            <a:ext cx="8791200" cy="88344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5 -  SELECT the inputs</a:t>
            </a:r>
            <a:endParaRPr b="0" lang="en-US" sz="4800" spc="-1" strike="noStrike">
              <a:solidFill>
                <a:srgbClr val="ffffff"/>
              </a:solidFill>
              <a:latin typeface="Tw Cen MT"/>
            </a:endParaRPr>
          </a:p>
        </p:txBody>
      </p:sp>
      <p:pic>
        <p:nvPicPr>
          <p:cNvPr id="159" name="Picture 3" descr=""/>
          <p:cNvPicPr/>
          <p:nvPr/>
        </p:nvPicPr>
        <p:blipFill>
          <a:blip r:embed="rId1"/>
          <a:stretch/>
        </p:blipFill>
        <p:spPr>
          <a:xfrm>
            <a:off x="1666800" y="1698120"/>
            <a:ext cx="8648640" cy="48142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876320" y="226800"/>
            <a:ext cx="8791200" cy="137304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6 -  - Select model types and run.</a:t>
            </a:r>
            <a:endParaRPr b="0" lang="en-US" sz="4800" spc="-1" strike="noStrike">
              <a:solidFill>
                <a:srgbClr val="ffffff"/>
              </a:solidFill>
              <a:latin typeface="Tw Cen MT"/>
            </a:endParaRPr>
          </a:p>
        </p:txBody>
      </p:sp>
      <p:pic>
        <p:nvPicPr>
          <p:cNvPr id="161" name="Picture 2" descr=""/>
          <p:cNvPicPr/>
          <p:nvPr/>
        </p:nvPicPr>
        <p:blipFill>
          <a:blip r:embed="rId1"/>
          <a:stretch/>
        </p:blipFill>
        <p:spPr>
          <a:xfrm>
            <a:off x="1756080" y="1763640"/>
            <a:ext cx="8679240" cy="48675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876320" y="226800"/>
            <a:ext cx="8791200" cy="77148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7 – View high level results</a:t>
            </a:r>
            <a:endParaRPr b="0" lang="en-US" sz="4800" spc="-1" strike="noStrike">
              <a:solidFill>
                <a:srgbClr val="ffffff"/>
              </a:solidFill>
              <a:latin typeface="Tw Cen MT"/>
            </a:endParaRPr>
          </a:p>
        </p:txBody>
      </p:sp>
      <p:pic>
        <p:nvPicPr>
          <p:cNvPr id="163" name="Picture 3" descr=""/>
          <p:cNvPicPr/>
          <p:nvPr/>
        </p:nvPicPr>
        <p:blipFill>
          <a:blip r:embed="rId1"/>
          <a:stretch/>
        </p:blipFill>
        <p:spPr>
          <a:xfrm>
            <a:off x="1806840" y="1240920"/>
            <a:ext cx="8578080" cy="5103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876320" y="226800"/>
            <a:ext cx="8791200" cy="77148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8 – View prediction details</a:t>
            </a:r>
            <a:endParaRPr b="0" lang="en-US" sz="4800" spc="-1" strike="noStrike">
              <a:solidFill>
                <a:srgbClr val="ffffff"/>
              </a:solidFill>
              <a:latin typeface="Tw Cen MT"/>
            </a:endParaRPr>
          </a:p>
        </p:txBody>
      </p:sp>
      <p:pic>
        <p:nvPicPr>
          <p:cNvPr id="165" name="Picture 2" descr=""/>
          <p:cNvPicPr/>
          <p:nvPr/>
        </p:nvPicPr>
        <p:blipFill>
          <a:blip r:embed="rId1"/>
          <a:stretch/>
        </p:blipFill>
        <p:spPr>
          <a:xfrm>
            <a:off x="258120" y="1167480"/>
            <a:ext cx="11675160" cy="53110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876320" y="574560"/>
            <a:ext cx="7133040" cy="1444320"/>
          </a:xfrm>
          <a:prstGeom prst="rect">
            <a:avLst/>
          </a:prstGeom>
          <a:noFill/>
          <a:ln>
            <a:noFill/>
          </a:ln>
        </p:spPr>
        <p:txBody>
          <a:bodyPr anchor="b"/>
          <a:p>
            <a:pPr>
              <a:lnSpc>
                <a:spcPct val="90000"/>
              </a:lnSpc>
            </a:pPr>
            <a:r>
              <a:rPr b="0" lang="en-US" sz="4800" spc="-1" strike="noStrike" cap="all">
                <a:solidFill>
                  <a:srgbClr val="ffffff"/>
                </a:solidFill>
                <a:latin typeface="Tw Cen MT"/>
              </a:rPr>
              <a:t>Points of interest</a:t>
            </a:r>
            <a:br/>
            <a:endParaRPr b="0" lang="en-US" sz="4800" spc="-1" strike="noStrike">
              <a:solidFill>
                <a:srgbClr val="ffffff"/>
              </a:solidFill>
              <a:latin typeface="Tw Cen MT"/>
            </a:endParaRPr>
          </a:p>
        </p:txBody>
      </p:sp>
      <p:sp>
        <p:nvSpPr>
          <p:cNvPr id="167" name="TextShape 2"/>
          <p:cNvSpPr txBox="1"/>
          <p:nvPr/>
        </p:nvSpPr>
        <p:spPr>
          <a:xfrm>
            <a:off x="1876320" y="1560240"/>
            <a:ext cx="8791200" cy="4722480"/>
          </a:xfrm>
          <a:prstGeom prst="rect">
            <a:avLst/>
          </a:prstGeom>
          <a:noFill/>
          <a:ln>
            <a:noFill/>
          </a:ln>
        </p:spPr>
        <p:txBody>
          <a:bodyPr>
            <a:normAutofit/>
          </a:bodyPr>
          <a:p>
            <a:pPr>
              <a:lnSpc>
                <a:spcPct val="120000"/>
              </a:lnSpc>
              <a:spcBef>
                <a:spcPts val="1001"/>
              </a:spcBef>
            </a:pPr>
            <a:r>
              <a:rPr b="0" lang="en-GB" sz="2000" spc="-1" strike="noStrike" cap="all">
                <a:solidFill>
                  <a:srgbClr val="ffffff"/>
                </a:solidFill>
                <a:latin typeface="Tw Cen MT"/>
              </a:rPr>
              <a:t>Data quality and cleanliness is very important prior to learning i.e. what to do with zero values in data sets e.g. Set the method to 'mediAN' values. Remove invalid characters, classification. This is traditionally the role of the 'data scientist'. The idea is not skew the data</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The aim is to use a model which works well with the data set so that ML predictability is as accurate as possible vs real world outcomes.</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There are many different algorithms that can be used</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Lean towards using python libraries where possible</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Resources that would be involved in ML. Analytics and statistical folk, Data Science people, Business analysts who know data sets. Technical people who shift and drop big data around the business.</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ON spine, Data sources that 'inputs' can be derived from - Riak DB - Demographics, clinical and Prescribing, Splunk for logged data and Jira</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The more data inputs the better resulting in a more accurate prediction.</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Models are generally black box but can be visualised nicely using GUI data mining tools to see how predictions are derived(expensive though)</a:t>
            </a:r>
            <a:endParaRPr b="0" lang="en-GB" sz="2000" spc="-1" strike="noStrike">
              <a:latin typeface="Arial"/>
            </a:endParaRPr>
          </a:p>
          <a:p>
            <a:pPr>
              <a:lnSpc>
                <a:spcPct val="120000"/>
              </a:lnSpc>
              <a:spcBef>
                <a:spcPts val="1001"/>
              </a:spcBef>
            </a:pPr>
            <a:endParaRPr b="0" lang="en-GB"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0"/>
            <a:ext cx="12191760" cy="6857640"/>
          </a:xfrm>
          <a:prstGeom prst="rect">
            <a:avLst/>
          </a:prstGeom>
          <a:gradFill rotWithShape="0">
            <a:gsLst>
              <a:gs pos="0">
                <a:schemeClr val="bg2">
                  <a:tint val="98000"/>
                  <a:hueMod val="94000"/>
                  <a:satMod val="148000"/>
                  <a:lumMod val="150000"/>
                </a:schemeClr>
              </a:gs>
              <a:gs pos="100000">
                <a:schemeClr val="bg2">
                  <a:shade val="92000"/>
                  <a:hueMod val="104000"/>
                  <a:satMod val="140000"/>
                  <a:lumMod val="68000"/>
                </a:schemeClr>
              </a:gs>
            </a:gsLst>
            <a:lin ang="5040000"/>
          </a:gradFill>
          <a:ln>
            <a:noFill/>
          </a:ln>
        </p:spPr>
        <p:style>
          <a:lnRef idx="2">
            <a:schemeClr val="accent1">
              <a:shade val="50000"/>
            </a:schemeClr>
          </a:lnRef>
          <a:fillRef idx="1">
            <a:schemeClr val="accent1"/>
          </a:fillRef>
          <a:effectRef idx="0">
            <a:schemeClr val="accent1"/>
          </a:effectRef>
          <a:fontRef idx="minor"/>
        </p:style>
      </p:sp>
      <p:grpSp>
        <p:nvGrpSpPr>
          <p:cNvPr id="169" name="Group 2"/>
          <p:cNvGrpSpPr/>
          <p:nvPr/>
        </p:nvGrpSpPr>
        <p:grpSpPr>
          <a:xfrm>
            <a:off x="0" y="0"/>
            <a:ext cx="2304720" cy="6857640"/>
            <a:chOff x="0" y="0"/>
            <a:chExt cx="2304720" cy="6857640"/>
          </a:xfrm>
        </p:grpSpPr>
        <p:sp>
          <p:nvSpPr>
            <p:cNvPr id="170" name="CustomShape 3"/>
            <p:cNvSpPr/>
            <p:nvPr/>
          </p:nvSpPr>
          <p:spPr>
            <a:xfrm>
              <a:off x="1209600" y="4680"/>
              <a:ext cx="23400" cy="2180880"/>
            </a:xfrm>
            <a:prstGeom prst="rect">
              <a:avLst/>
            </a:prstGeom>
            <a:solidFill>
              <a:schemeClr val="tx1">
                <a:alpha val="60000"/>
              </a:schemeClr>
            </a:solidFill>
            <a:ln>
              <a:noFill/>
            </a:ln>
          </p:spPr>
          <p:style>
            <a:lnRef idx="0"/>
            <a:fillRef idx="0"/>
            <a:effectRef idx="0"/>
            <a:fontRef idx="minor"/>
          </p:style>
        </p:sp>
        <p:sp>
          <p:nvSpPr>
            <p:cNvPr id="171" name="CustomShape 4"/>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1">
                <a:alpha val="60000"/>
              </a:schemeClr>
            </a:solidFill>
            <a:ln>
              <a:noFill/>
            </a:ln>
          </p:spPr>
          <p:style>
            <a:lnRef idx="0"/>
            <a:fillRef idx="0"/>
            <a:effectRef idx="0"/>
            <a:fontRef idx="minor"/>
          </p:style>
        </p:sp>
        <p:sp>
          <p:nvSpPr>
            <p:cNvPr id="172" name="CustomShape 5"/>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73" name="CustomShape 6"/>
            <p:cNvSpPr/>
            <p:nvPr/>
          </p:nvSpPr>
          <p:spPr>
            <a:xfrm>
              <a:off x="414360" y="9360"/>
              <a:ext cx="28080" cy="4481280"/>
            </a:xfrm>
            <a:prstGeom prst="rect">
              <a:avLst/>
            </a:prstGeom>
            <a:solidFill>
              <a:schemeClr val="tx1">
                <a:alpha val="60000"/>
              </a:schemeClr>
            </a:solidFill>
            <a:ln>
              <a:noFill/>
            </a:ln>
          </p:spPr>
          <p:style>
            <a:lnRef idx="0"/>
            <a:fillRef idx="0"/>
            <a:effectRef idx="0"/>
            <a:fontRef idx="minor"/>
          </p:style>
        </p:sp>
        <p:sp>
          <p:nvSpPr>
            <p:cNvPr id="174" name="CustomShape 7"/>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75" name="CustomShape 8"/>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solidFill>
              <a:schemeClr val="tx1">
                <a:alpha val="60000"/>
              </a:schemeClr>
            </a:solidFill>
            <a:ln>
              <a:noFill/>
            </a:ln>
          </p:spPr>
          <p:style>
            <a:lnRef idx="0"/>
            <a:fillRef idx="0"/>
            <a:effectRef idx="0"/>
            <a:fontRef idx="minor"/>
          </p:style>
        </p:sp>
        <p:sp>
          <p:nvSpPr>
            <p:cNvPr id="176" name="CustomShape 9"/>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solidFill>
              <a:schemeClr val="tx1">
                <a:alpha val="60000"/>
              </a:schemeClr>
            </a:solidFill>
            <a:ln>
              <a:noFill/>
            </a:ln>
          </p:spPr>
          <p:style>
            <a:lnRef idx="0"/>
            <a:fillRef idx="0"/>
            <a:effectRef idx="0"/>
            <a:fontRef idx="minor"/>
          </p:style>
        </p:sp>
        <p:sp>
          <p:nvSpPr>
            <p:cNvPr id="177" name="CustomShape 10"/>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1">
                <a:alpha val="60000"/>
              </a:schemeClr>
            </a:solidFill>
            <a:ln>
              <a:noFill/>
            </a:ln>
          </p:spPr>
          <p:style>
            <a:lnRef idx="0"/>
            <a:fillRef idx="0"/>
            <a:effectRef idx="0"/>
            <a:fontRef idx="minor"/>
          </p:style>
        </p:sp>
        <p:sp>
          <p:nvSpPr>
            <p:cNvPr id="178" name="CustomShape 11"/>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solidFill>
              <a:schemeClr val="tx1">
                <a:alpha val="60000"/>
              </a:schemeClr>
            </a:solidFill>
            <a:ln>
              <a:noFill/>
            </a:ln>
          </p:spPr>
          <p:style>
            <a:lnRef idx="0"/>
            <a:fillRef idx="0"/>
            <a:effectRef idx="0"/>
            <a:fontRef idx="minor"/>
          </p:style>
        </p:sp>
        <p:sp>
          <p:nvSpPr>
            <p:cNvPr id="179" name="CustomShape 12"/>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solidFill>
              <a:schemeClr val="tx1">
                <a:alpha val="60000"/>
              </a:schemeClr>
            </a:solidFill>
            <a:ln>
              <a:noFill/>
            </a:ln>
          </p:spPr>
          <p:style>
            <a:lnRef idx="0"/>
            <a:fillRef idx="0"/>
            <a:effectRef idx="0"/>
            <a:fontRef idx="minor"/>
          </p:style>
        </p:sp>
        <p:sp>
          <p:nvSpPr>
            <p:cNvPr id="180" name="CustomShape 13"/>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81" name="CustomShape 14"/>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82" name="CustomShape 15"/>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solidFill>
              <a:schemeClr val="tx1">
                <a:alpha val="60000"/>
              </a:schemeClr>
            </a:solidFill>
            <a:ln>
              <a:noFill/>
            </a:ln>
          </p:spPr>
          <p:style>
            <a:lnRef idx="0"/>
            <a:fillRef idx="0"/>
            <a:effectRef idx="0"/>
            <a:fontRef idx="minor"/>
          </p:style>
        </p:sp>
        <p:sp>
          <p:nvSpPr>
            <p:cNvPr id="183" name="CustomShape 16"/>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tx1">
                <a:alpha val="60000"/>
              </a:schemeClr>
            </a:solidFill>
            <a:ln>
              <a:noFill/>
            </a:ln>
          </p:spPr>
          <p:style>
            <a:lnRef idx="0"/>
            <a:fillRef idx="0"/>
            <a:effectRef idx="0"/>
            <a:fontRef idx="minor"/>
          </p:style>
        </p:sp>
        <p:sp>
          <p:nvSpPr>
            <p:cNvPr id="184" name="CustomShape 17"/>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solidFill>
              <a:schemeClr val="tx1">
                <a:alpha val="60000"/>
              </a:schemeClr>
            </a:solidFill>
            <a:ln>
              <a:noFill/>
            </a:ln>
          </p:spPr>
          <p:style>
            <a:lnRef idx="0"/>
            <a:fillRef idx="0"/>
            <a:effectRef idx="0"/>
            <a:fontRef idx="minor"/>
          </p:style>
        </p:sp>
        <p:sp>
          <p:nvSpPr>
            <p:cNvPr id="185" name="CustomShape 18"/>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tx1">
                <a:alpha val="60000"/>
              </a:schemeClr>
            </a:solidFill>
            <a:ln>
              <a:noFill/>
            </a:ln>
          </p:spPr>
          <p:style>
            <a:lnRef idx="0"/>
            <a:fillRef idx="0"/>
            <a:effectRef idx="0"/>
            <a:fontRef idx="minor"/>
          </p:style>
        </p:sp>
        <p:sp>
          <p:nvSpPr>
            <p:cNvPr id="186" name="CustomShape 19"/>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87" name="CustomShape 20"/>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solidFill>
              <a:schemeClr val="tx1">
                <a:alpha val="60000"/>
              </a:schemeClr>
            </a:solidFill>
            <a:ln>
              <a:noFill/>
            </a:ln>
          </p:spPr>
          <p:style>
            <a:lnRef idx="0"/>
            <a:fillRef idx="0"/>
            <a:effectRef idx="0"/>
            <a:fontRef idx="minor"/>
          </p:style>
        </p:sp>
        <p:sp>
          <p:nvSpPr>
            <p:cNvPr id="188" name="CustomShape 21"/>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tx1">
                <a:alpha val="60000"/>
              </a:schemeClr>
            </a:solidFill>
            <a:ln>
              <a:noFill/>
            </a:ln>
          </p:spPr>
          <p:style>
            <a:lnRef idx="0"/>
            <a:fillRef idx="0"/>
            <a:effectRef idx="0"/>
            <a:fontRef idx="minor"/>
          </p:style>
        </p:sp>
        <p:sp>
          <p:nvSpPr>
            <p:cNvPr id="189" name="CustomShape 22"/>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tx1">
                <a:alpha val="60000"/>
              </a:schemeClr>
            </a:solidFill>
            <a:ln>
              <a:noFill/>
            </a:ln>
          </p:spPr>
          <p:style>
            <a:lnRef idx="0"/>
            <a:fillRef idx="0"/>
            <a:effectRef idx="0"/>
            <a:fontRef idx="minor"/>
          </p:style>
        </p:sp>
        <p:sp>
          <p:nvSpPr>
            <p:cNvPr id="190" name="CustomShape 23"/>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solidFill>
              <a:schemeClr val="tx1">
                <a:alpha val="60000"/>
              </a:schemeClr>
            </a:solidFill>
            <a:ln>
              <a:noFill/>
            </a:ln>
          </p:spPr>
          <p:style>
            <a:lnRef idx="0"/>
            <a:fillRef idx="0"/>
            <a:effectRef idx="0"/>
            <a:fontRef idx="minor"/>
          </p:style>
        </p:sp>
        <p:sp>
          <p:nvSpPr>
            <p:cNvPr id="191" name="CustomShape 24"/>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92" name="CustomShape 25"/>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solidFill>
              <a:schemeClr val="tx1">
                <a:alpha val="60000"/>
              </a:schemeClr>
            </a:solidFill>
            <a:ln>
              <a:noFill/>
            </a:ln>
          </p:spPr>
          <p:style>
            <a:lnRef idx="0"/>
            <a:fillRef idx="0"/>
            <a:effectRef idx="0"/>
            <a:fontRef idx="minor"/>
          </p:style>
        </p:sp>
        <p:sp>
          <p:nvSpPr>
            <p:cNvPr id="193" name="CustomShape 26"/>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94" name="CustomShape 27"/>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tx1">
                <a:alpha val="60000"/>
              </a:schemeClr>
            </a:solidFill>
            <a:ln>
              <a:noFill/>
            </a:ln>
          </p:spPr>
          <p:style>
            <a:lnRef idx="0"/>
            <a:fillRef idx="0"/>
            <a:effectRef idx="0"/>
            <a:fontRef idx="minor"/>
          </p:style>
        </p:sp>
        <p:sp>
          <p:nvSpPr>
            <p:cNvPr id="195" name="CustomShape 28"/>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96" name="CustomShape 29"/>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tx1">
                <a:alpha val="60000"/>
              </a:schemeClr>
            </a:solidFill>
            <a:ln>
              <a:noFill/>
            </a:ln>
          </p:spPr>
          <p:style>
            <a:lnRef idx="0"/>
            <a:fillRef idx="0"/>
            <a:effectRef idx="0"/>
            <a:fontRef idx="minor"/>
          </p:style>
        </p:sp>
        <p:sp>
          <p:nvSpPr>
            <p:cNvPr id="197" name="CustomShape 30"/>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198" name="CustomShape 31"/>
            <p:cNvSpPr/>
            <p:nvPr/>
          </p:nvSpPr>
          <p:spPr>
            <a:xfrm>
              <a:off x="642960" y="6610320"/>
              <a:ext cx="23400" cy="242640"/>
            </a:xfrm>
            <a:prstGeom prst="rect">
              <a:avLst/>
            </a:prstGeom>
            <a:solidFill>
              <a:schemeClr val="tx1">
                <a:alpha val="60000"/>
              </a:schemeClr>
            </a:solidFill>
            <a:ln>
              <a:noFill/>
            </a:ln>
          </p:spPr>
          <p:style>
            <a:lnRef idx="0"/>
            <a:fillRef idx="0"/>
            <a:effectRef idx="0"/>
            <a:fontRef idx="minor"/>
          </p:style>
        </p:sp>
        <p:sp>
          <p:nvSpPr>
            <p:cNvPr id="199" name="CustomShape 32"/>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200" name="CustomShape 33"/>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solidFill>
              <a:schemeClr val="tx1">
                <a:alpha val="60000"/>
              </a:schemeClr>
            </a:solidFill>
            <a:ln>
              <a:noFill/>
            </a:ln>
          </p:spPr>
          <p:style>
            <a:lnRef idx="0"/>
            <a:fillRef idx="0"/>
            <a:effectRef idx="0"/>
            <a:fontRef idx="minor"/>
          </p:style>
        </p:sp>
        <p:sp>
          <p:nvSpPr>
            <p:cNvPr id="201" name="CustomShape 34"/>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solidFill>
              <a:schemeClr val="tx1">
                <a:alpha val="60000"/>
              </a:schemeClr>
            </a:solidFill>
            <a:ln>
              <a:noFill/>
            </a:ln>
          </p:spPr>
          <p:style>
            <a:lnRef idx="0"/>
            <a:fillRef idx="0"/>
            <a:effectRef idx="0"/>
            <a:fontRef idx="minor"/>
          </p:style>
        </p:sp>
        <p:sp>
          <p:nvSpPr>
            <p:cNvPr id="202" name="CustomShape 35"/>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tx1">
                <a:alpha val="60000"/>
              </a:schemeClr>
            </a:solidFill>
            <a:ln>
              <a:noFill/>
            </a:ln>
          </p:spPr>
          <p:style>
            <a:lnRef idx="0"/>
            <a:fillRef idx="0"/>
            <a:effectRef idx="0"/>
            <a:fontRef idx="minor"/>
          </p:style>
        </p:sp>
        <p:sp>
          <p:nvSpPr>
            <p:cNvPr id="203" name="CustomShape 36"/>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tx1">
                <a:alpha val="60000"/>
              </a:schemeClr>
            </a:solidFill>
            <a:ln>
              <a:noFill/>
            </a:ln>
          </p:spPr>
          <p:style>
            <a:lnRef idx="0"/>
            <a:fillRef idx="0"/>
            <a:effectRef idx="0"/>
            <a:fontRef idx="minor"/>
          </p:style>
        </p:sp>
        <p:sp>
          <p:nvSpPr>
            <p:cNvPr id="204" name="CustomShape 37"/>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solidFill>
              <a:schemeClr val="tx1">
                <a:alpha val="60000"/>
              </a:schemeClr>
            </a:solidFill>
            <a:ln>
              <a:noFill/>
            </a:ln>
          </p:spPr>
          <p:style>
            <a:lnRef idx="0"/>
            <a:fillRef idx="0"/>
            <a:effectRef idx="0"/>
            <a:fontRef idx="minor"/>
          </p:style>
        </p:sp>
        <p:sp>
          <p:nvSpPr>
            <p:cNvPr id="205" name="CustomShape 38"/>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tx1">
                <a:alpha val="60000"/>
              </a:schemeClr>
            </a:solidFill>
            <a:ln>
              <a:noFill/>
            </a:ln>
          </p:spPr>
          <p:style>
            <a:lnRef idx="0"/>
            <a:fillRef idx="0"/>
            <a:effectRef idx="0"/>
            <a:fontRef idx="minor"/>
          </p:style>
        </p:sp>
        <p:sp>
          <p:nvSpPr>
            <p:cNvPr id="206" name="CustomShape 39"/>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solidFill>
              <a:schemeClr val="tx1">
                <a:alpha val="60000"/>
              </a:schemeClr>
            </a:solidFill>
            <a:ln>
              <a:noFill/>
            </a:ln>
          </p:spPr>
          <p:style>
            <a:lnRef idx="0"/>
            <a:fillRef idx="0"/>
            <a:effectRef idx="0"/>
            <a:fontRef idx="minor"/>
          </p:style>
        </p:sp>
        <p:sp>
          <p:nvSpPr>
            <p:cNvPr id="207" name="CustomShape 40"/>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tx1">
                <a:alpha val="60000"/>
              </a:schemeClr>
            </a:solidFill>
            <a:ln>
              <a:noFill/>
            </a:ln>
          </p:spPr>
          <p:style>
            <a:lnRef idx="0"/>
            <a:fillRef idx="0"/>
            <a:effectRef idx="0"/>
            <a:fontRef idx="minor"/>
          </p:style>
        </p:sp>
        <p:sp>
          <p:nvSpPr>
            <p:cNvPr id="208" name="CustomShape 41"/>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solidFill>
              <a:schemeClr val="tx1">
                <a:alpha val="60000"/>
              </a:schemeClr>
            </a:solidFill>
            <a:ln>
              <a:noFill/>
            </a:ln>
          </p:spPr>
          <p:style>
            <a:lnRef idx="0"/>
            <a:fillRef idx="0"/>
            <a:effectRef idx="0"/>
            <a:fontRef idx="minor"/>
          </p:style>
        </p:sp>
        <p:sp>
          <p:nvSpPr>
            <p:cNvPr id="209" name="CustomShape 42"/>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tx1">
                <a:alpha val="60000"/>
              </a:schemeClr>
            </a:solidFill>
            <a:ln>
              <a:noFill/>
            </a:ln>
          </p:spPr>
          <p:style>
            <a:lnRef idx="0"/>
            <a:fillRef idx="0"/>
            <a:effectRef idx="0"/>
            <a:fontRef idx="minor"/>
          </p:style>
        </p:sp>
        <p:sp>
          <p:nvSpPr>
            <p:cNvPr id="210" name="CustomShape 43"/>
            <p:cNvSpPr/>
            <p:nvPr/>
          </p:nvSpPr>
          <p:spPr>
            <a:xfrm>
              <a:off x="1228680" y="4662360"/>
              <a:ext cx="23400" cy="2180880"/>
            </a:xfrm>
            <a:prstGeom prst="rect">
              <a:avLst/>
            </a:prstGeom>
            <a:solidFill>
              <a:schemeClr val="tx1">
                <a:alpha val="60000"/>
              </a:schemeClr>
            </a:solidFill>
            <a:ln>
              <a:noFill/>
            </a:ln>
          </p:spPr>
          <p:style>
            <a:lnRef idx="0"/>
            <a:fillRef idx="0"/>
            <a:effectRef idx="0"/>
            <a:fontRef idx="minor"/>
          </p:style>
        </p:sp>
        <p:sp>
          <p:nvSpPr>
            <p:cNvPr id="211" name="CustomShape 44"/>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solidFill>
              <a:schemeClr val="tx1">
                <a:alpha val="60000"/>
              </a:schemeClr>
            </a:solidFill>
            <a:ln>
              <a:noFill/>
            </a:ln>
          </p:spPr>
          <p:style>
            <a:lnRef idx="0"/>
            <a:fillRef idx="0"/>
            <a:effectRef idx="0"/>
            <a:fontRef idx="minor"/>
          </p:style>
        </p:sp>
        <p:sp>
          <p:nvSpPr>
            <p:cNvPr id="212" name="CustomShape 45"/>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1">
                <a:alpha val="60000"/>
              </a:schemeClr>
            </a:solidFill>
            <a:ln>
              <a:noFill/>
            </a:ln>
          </p:spPr>
          <p:style>
            <a:lnRef idx="0"/>
            <a:fillRef idx="0"/>
            <a:effectRef idx="0"/>
            <a:fontRef idx="minor"/>
          </p:style>
        </p:sp>
        <p:sp>
          <p:nvSpPr>
            <p:cNvPr id="213" name="CustomShape 46"/>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solidFill>
              <a:schemeClr val="tx1">
                <a:alpha val="60000"/>
              </a:schemeClr>
            </a:solidFill>
            <a:ln>
              <a:noFill/>
            </a:ln>
          </p:spPr>
          <p:style>
            <a:lnRef idx="0"/>
            <a:fillRef idx="0"/>
            <a:effectRef idx="0"/>
            <a:fontRef idx="minor"/>
          </p:style>
        </p:sp>
        <p:sp>
          <p:nvSpPr>
            <p:cNvPr id="214" name="CustomShape 47"/>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215" name="CustomShape 48"/>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1">
                <a:alpha val="60000"/>
              </a:schemeClr>
            </a:solidFill>
            <a:ln>
              <a:noFill/>
            </a:ln>
          </p:spPr>
          <p:style>
            <a:lnRef idx="0"/>
            <a:fillRef idx="0"/>
            <a:effectRef idx="0"/>
            <a:fontRef idx="minor"/>
          </p:style>
        </p:sp>
        <p:sp>
          <p:nvSpPr>
            <p:cNvPr id="216" name="CustomShape 49"/>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solidFill>
              <a:schemeClr val="tx1">
                <a:alpha val="60000"/>
              </a:schemeClr>
            </a:solidFill>
            <a:ln>
              <a:noFill/>
            </a:ln>
          </p:spPr>
          <p:style>
            <a:lnRef idx="0"/>
            <a:fillRef idx="0"/>
            <a:effectRef idx="0"/>
            <a:fontRef idx="minor"/>
          </p:style>
        </p:sp>
        <p:sp>
          <p:nvSpPr>
            <p:cNvPr id="217" name="CustomShape 50"/>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solidFill>
              <a:schemeClr val="tx1">
                <a:alpha val="60000"/>
              </a:schemeClr>
            </a:solidFill>
            <a:ln>
              <a:noFill/>
            </a:ln>
          </p:spPr>
          <p:style>
            <a:lnRef idx="0"/>
            <a:fillRef idx="0"/>
            <a:effectRef idx="0"/>
            <a:fontRef idx="minor"/>
          </p:style>
        </p:sp>
        <p:sp>
          <p:nvSpPr>
            <p:cNvPr id="218" name="CustomShape 51"/>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219" name="CustomShape 52"/>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1">
                <a:alpha val="60000"/>
              </a:schemeClr>
            </a:solidFill>
            <a:ln>
              <a:noFill/>
            </a:ln>
          </p:spPr>
          <p:style>
            <a:lnRef idx="0"/>
            <a:fillRef idx="0"/>
            <a:effectRef idx="0"/>
            <a:fontRef idx="minor"/>
          </p:style>
        </p:sp>
        <p:sp>
          <p:nvSpPr>
            <p:cNvPr id="220" name="CustomShape 53"/>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solidFill>
              <a:schemeClr val="tx1">
                <a:alpha val="60000"/>
              </a:schemeClr>
            </a:solidFill>
            <a:ln>
              <a:noFill/>
            </a:ln>
          </p:spPr>
          <p:style>
            <a:lnRef idx="0"/>
            <a:fillRef idx="0"/>
            <a:effectRef idx="0"/>
            <a:fontRef idx="minor"/>
          </p:style>
        </p:sp>
        <p:sp>
          <p:nvSpPr>
            <p:cNvPr id="221" name="CustomShape 54"/>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tx1">
                <a:alpha val="60000"/>
              </a:schemeClr>
            </a:solidFill>
            <a:ln>
              <a:noFill/>
            </a:ln>
          </p:spPr>
          <p:style>
            <a:lnRef idx="0"/>
            <a:fillRef idx="0"/>
            <a:effectRef idx="0"/>
            <a:fontRef idx="minor"/>
          </p:style>
        </p:sp>
        <p:sp>
          <p:nvSpPr>
            <p:cNvPr id="222" name="CustomShape 55"/>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tx1">
                <a:alpha val="60000"/>
              </a:schemeClr>
            </a:solidFill>
            <a:ln>
              <a:noFill/>
            </a:ln>
          </p:spPr>
          <p:style>
            <a:lnRef idx="0"/>
            <a:fillRef idx="0"/>
            <a:effectRef idx="0"/>
            <a:fontRef idx="minor"/>
          </p:style>
        </p:sp>
        <p:sp>
          <p:nvSpPr>
            <p:cNvPr id="223" name="CustomShape 56"/>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tx1">
                <a:alpha val="60000"/>
              </a:schemeClr>
            </a:solidFill>
            <a:ln>
              <a:noFill/>
            </a:ln>
          </p:spPr>
          <p:style>
            <a:lnRef idx="0"/>
            <a:fillRef idx="0"/>
            <a:effectRef idx="0"/>
            <a:fontRef idx="minor"/>
          </p:style>
        </p:sp>
      </p:grpSp>
      <p:pic>
        <p:nvPicPr>
          <p:cNvPr id="224" name="Picture 2" descr=""/>
          <p:cNvPicPr/>
          <p:nvPr/>
        </p:nvPicPr>
        <p:blipFill>
          <a:blip r:embed="rId1"/>
          <a:stretch/>
        </p:blipFill>
        <p:spPr>
          <a:xfrm>
            <a:off x="0" y="9360"/>
            <a:ext cx="12191760" cy="6857640"/>
          </a:xfrm>
          <a:prstGeom prst="rect">
            <a:avLst/>
          </a:prstGeom>
          <a:ln>
            <a:noFill/>
          </a:ln>
        </p:spPr>
      </p:pic>
      <p:sp>
        <p:nvSpPr>
          <p:cNvPr id="225" name="TextShape 57"/>
          <p:cNvSpPr txBox="1"/>
          <p:nvPr/>
        </p:nvSpPr>
        <p:spPr>
          <a:xfrm>
            <a:off x="2043000" y="1122480"/>
            <a:ext cx="4527720" cy="4287600"/>
          </a:xfrm>
          <a:prstGeom prst="rect">
            <a:avLst/>
          </a:prstGeom>
          <a:noFill/>
          <a:ln>
            <a:noFill/>
          </a:ln>
        </p:spPr>
        <p:txBody>
          <a:bodyPr anchor="ctr">
            <a:normAutofit/>
          </a:bodyPr>
          <a:p>
            <a:pPr algn="r">
              <a:lnSpc>
                <a:spcPct val="90000"/>
              </a:lnSpc>
            </a:pPr>
            <a:r>
              <a:rPr b="0" lang="en-US" sz="6000" spc="-1" strike="noStrike" cap="all">
                <a:solidFill>
                  <a:srgbClr val="ffffff"/>
                </a:solidFill>
                <a:latin typeface="Tw Cen MT"/>
              </a:rPr>
              <a:t>Which model won the accuracy wars</a:t>
            </a:r>
            <a:endParaRPr b="0" lang="en-US" sz="6000" spc="-1" strike="noStrike">
              <a:solidFill>
                <a:srgbClr val="ffffff"/>
              </a:solidFill>
              <a:latin typeface="Tw Cen MT"/>
            </a:endParaRPr>
          </a:p>
        </p:txBody>
      </p:sp>
      <p:sp>
        <p:nvSpPr>
          <p:cNvPr id="226" name="TextShape 58"/>
          <p:cNvSpPr txBox="1"/>
          <p:nvPr/>
        </p:nvSpPr>
        <p:spPr>
          <a:xfrm>
            <a:off x="7211520" y="1152000"/>
            <a:ext cx="4812480" cy="4287600"/>
          </a:xfrm>
          <a:prstGeom prst="rect">
            <a:avLst/>
          </a:prstGeom>
          <a:noFill/>
          <a:ln>
            <a:noFill/>
          </a:ln>
        </p:spPr>
        <p:txBody>
          <a:bodyPr anchor="ctr">
            <a:normAutofit/>
          </a:bodyPr>
          <a:p>
            <a:pPr>
              <a:lnSpc>
                <a:spcPct val="120000"/>
              </a:lnSpc>
            </a:pPr>
            <a:r>
              <a:rPr b="0" lang="en-GB" sz="1800" spc="-1" strike="noStrike">
                <a:solidFill>
                  <a:srgbClr val="ffffff"/>
                </a:solidFill>
                <a:latin typeface="Arial"/>
              </a:rPr>
              <a:t>Various models with RapidMiner:-</a:t>
            </a:r>
            <a:endParaRPr b="0" lang="en-GB" sz="1800" spc="-1" strike="noStrike">
              <a:latin typeface="Arial"/>
            </a:endParaRPr>
          </a:p>
          <a:p>
            <a:pPr>
              <a:lnSpc>
                <a:spcPct val="120000"/>
              </a:lnSpc>
            </a:pPr>
            <a:r>
              <a:rPr b="0" lang="en-GB" sz="1800" spc="-1" strike="noStrike">
                <a:solidFill>
                  <a:srgbClr val="ffffff"/>
                </a:solidFill>
                <a:latin typeface="Arial"/>
              </a:rPr>
              <a:t>	</a:t>
            </a:r>
            <a:r>
              <a:rPr b="0" lang="en-GB" sz="1800" spc="-1" strike="noStrike">
                <a:solidFill>
                  <a:srgbClr val="ffffff"/>
                </a:solidFill>
                <a:latin typeface="Arial"/>
              </a:rPr>
              <a:t>69%-77% accuracy</a:t>
            </a:r>
            <a:endParaRPr b="0" lang="en-GB" sz="1800" spc="-1" strike="noStrike">
              <a:latin typeface="Arial"/>
            </a:endParaRPr>
          </a:p>
          <a:p>
            <a:pPr>
              <a:lnSpc>
                <a:spcPct val="120000"/>
              </a:lnSpc>
            </a:pPr>
            <a:r>
              <a:rPr b="0" lang="en-GB" sz="1800" spc="-1" strike="noStrike">
                <a:solidFill>
                  <a:srgbClr val="ffffff"/>
                </a:solidFill>
                <a:latin typeface="Arial"/>
              </a:rPr>
              <a:t>Multilayer Perceptron with Tensorflow:</a:t>
            </a:r>
            <a:endParaRPr b="0" lang="en-GB" sz="1800" spc="-1" strike="noStrike">
              <a:latin typeface="Arial"/>
            </a:endParaRPr>
          </a:p>
          <a:p>
            <a:pPr>
              <a:lnSpc>
                <a:spcPct val="120000"/>
              </a:lnSpc>
            </a:pPr>
            <a:r>
              <a:rPr b="0" lang="en-GB" sz="1800" spc="-1" strike="noStrike">
                <a:solidFill>
                  <a:srgbClr val="ffffff"/>
                </a:solidFill>
                <a:latin typeface="Arial"/>
              </a:rPr>
              <a:t>	</a:t>
            </a:r>
            <a:r>
              <a:rPr b="0" lang="en-GB" sz="1800" spc="-1" strike="noStrike">
                <a:solidFill>
                  <a:srgbClr val="ffffff"/>
                </a:solidFill>
                <a:latin typeface="Arial"/>
              </a:rPr>
              <a:t>70%-80% accuracy</a:t>
            </a:r>
            <a:endParaRPr b="0" lang="en-GB" sz="1800" spc="-1" strike="noStrike">
              <a:latin typeface="Arial"/>
            </a:endParaRPr>
          </a:p>
          <a:p>
            <a:pPr>
              <a:lnSpc>
                <a:spcPct val="120000"/>
              </a:lnSpc>
            </a:pPr>
            <a:r>
              <a:rPr b="0" lang="en-GB" sz="1800" spc="-1" strike="noStrike">
                <a:solidFill>
                  <a:srgbClr val="ffffff"/>
                </a:solidFill>
                <a:latin typeface="Arial"/>
              </a:rPr>
              <a:t>Multilayer Perceptron with Keras:</a:t>
            </a:r>
            <a:endParaRPr b="0" lang="en-GB" sz="1800" spc="-1" strike="noStrike">
              <a:latin typeface="Arial"/>
            </a:endParaRPr>
          </a:p>
          <a:p>
            <a:pPr>
              <a:lnSpc>
                <a:spcPct val="120000"/>
              </a:lnSpc>
            </a:pPr>
            <a:r>
              <a:rPr b="0" lang="en-GB" sz="1800" spc="-1" strike="noStrike">
                <a:solidFill>
                  <a:srgbClr val="ffffff"/>
                </a:solidFill>
                <a:latin typeface="Arial"/>
              </a:rPr>
              <a:t>	</a:t>
            </a:r>
            <a:r>
              <a:rPr b="0" lang="en-GB" sz="1800" spc="-1" strike="noStrike">
                <a:solidFill>
                  <a:srgbClr val="ffffff"/>
                </a:solidFill>
                <a:latin typeface="Arial"/>
              </a:rPr>
              <a:t>75%-80+% accuracy</a:t>
            </a:r>
            <a:endParaRPr b="0" lang="en-GB" sz="1800" spc="-1" strike="noStrike">
              <a:latin typeface="Arial"/>
            </a:endParaRPr>
          </a:p>
          <a:p>
            <a:pPr>
              <a:lnSpc>
                <a:spcPct val="120000"/>
              </a:lnSpc>
            </a:pPr>
            <a:r>
              <a:rPr b="0" lang="en-GB" sz="1800" spc="-1" strike="noStrike">
                <a:solidFill>
                  <a:srgbClr val="ffffff"/>
                </a:solidFill>
                <a:latin typeface="Arial"/>
              </a:rPr>
              <a:t>DropOut MLP with Keras:</a:t>
            </a:r>
            <a:endParaRPr b="0" lang="en-GB" sz="1800" spc="-1" strike="noStrike">
              <a:latin typeface="Arial"/>
            </a:endParaRPr>
          </a:p>
          <a:p>
            <a:pPr>
              <a:lnSpc>
                <a:spcPct val="120000"/>
              </a:lnSpc>
            </a:pPr>
            <a:r>
              <a:rPr b="0" lang="en-GB" sz="1800" spc="-1" strike="noStrike">
                <a:solidFill>
                  <a:srgbClr val="ffffff"/>
                </a:solidFill>
                <a:latin typeface="Arial"/>
              </a:rPr>
              <a:t>	</a:t>
            </a:r>
            <a:r>
              <a:rPr b="0" lang="en-GB" sz="1800" spc="-1" strike="noStrike">
                <a:solidFill>
                  <a:srgbClr val="ffffff"/>
                </a:solidFill>
                <a:latin typeface="Arial"/>
              </a:rPr>
              <a:t>75%-80%++ accuracy</a:t>
            </a:r>
            <a:endParaRPr b="0" lang="en-GB" sz="1800" spc="-1" strike="noStrike">
              <a:latin typeface="Arial"/>
            </a:endParaRPr>
          </a:p>
          <a:p>
            <a:pPr>
              <a:lnSpc>
                <a:spcPct val="120000"/>
              </a:lnSpc>
            </a:pPr>
            <a:r>
              <a:rPr b="0" lang="en-GB" sz="1800" spc="-1" strike="noStrike">
                <a:solidFill>
                  <a:srgbClr val="ffffff"/>
                </a:solidFill>
                <a:latin typeface="Arial"/>
              </a:rPr>
              <a:t>Support Vector Machine with SciKit Learn:</a:t>
            </a:r>
            <a:endParaRPr b="0" lang="en-GB" sz="1800" spc="-1" strike="noStrike">
              <a:latin typeface="Arial"/>
            </a:endParaRPr>
          </a:p>
          <a:p>
            <a:pPr>
              <a:lnSpc>
                <a:spcPct val="120000"/>
              </a:lnSpc>
            </a:pPr>
            <a:r>
              <a:rPr b="0" lang="en-GB" sz="1800" spc="-1" strike="noStrike">
                <a:solidFill>
                  <a:srgbClr val="ffffff"/>
                </a:solidFill>
                <a:latin typeface="Arial"/>
              </a:rPr>
              <a:t>	</a:t>
            </a:r>
            <a:r>
              <a:rPr b="0" lang="en-GB" sz="1800" spc="-1" strike="noStrike">
                <a:solidFill>
                  <a:srgbClr val="ffffff"/>
                </a:solidFill>
                <a:latin typeface="Arial"/>
              </a:rPr>
              <a:t>70%-80% accuracy</a:t>
            </a:r>
            <a:endParaRPr b="0" lang="en-GB" sz="1800" spc="-1" strike="noStrike">
              <a:latin typeface="Arial"/>
            </a:endParaRPr>
          </a:p>
        </p:txBody>
      </p:sp>
      <p:sp>
        <p:nvSpPr>
          <p:cNvPr id="227" name="Line 59"/>
          <p:cNvSpPr/>
          <p:nvPr/>
        </p:nvSpPr>
        <p:spPr>
          <a:xfrm>
            <a:off x="7211160" y="1454400"/>
            <a:ext cx="360" cy="3649320"/>
          </a:xfrm>
          <a:prstGeom prst="line">
            <a:avLst/>
          </a:prstGeom>
          <a:ln w="25560">
            <a:solidFill>
              <a:schemeClr val="tx1">
                <a:alpha val="70000"/>
              </a:schemeClr>
            </a:solidFill>
            <a:round/>
          </a:ln>
        </p:spPr>
        <p:style>
          <a:lnRef idx="1">
            <a:schemeClr val="accent1"/>
          </a:lnRef>
          <a:fillRef idx="0">
            <a:schemeClr val="accent1"/>
          </a:fillRef>
          <a:effectRef idx="0">
            <a:schemeClr val="accent1"/>
          </a:effectRef>
          <a:fontRef idx="minor"/>
        </p:style>
      </p:sp>
      <p:pic>
        <p:nvPicPr>
          <p:cNvPr id="228" name="Picture 7" descr=""/>
          <p:cNvPicPr/>
          <p:nvPr/>
        </p:nvPicPr>
        <p:blipFill>
          <a:blip r:embed="rId2"/>
          <a:stretch/>
        </p:blipFill>
        <p:spPr>
          <a:xfrm>
            <a:off x="-9360" y="4500720"/>
            <a:ext cx="2674080" cy="2361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876320" y="574560"/>
            <a:ext cx="7133040" cy="1444320"/>
          </a:xfrm>
          <a:prstGeom prst="rect">
            <a:avLst/>
          </a:prstGeom>
          <a:noFill/>
          <a:ln>
            <a:noFill/>
          </a:ln>
        </p:spPr>
        <p:txBody>
          <a:bodyPr anchor="b">
            <a:normAutofit/>
          </a:bodyPr>
          <a:p>
            <a:pPr>
              <a:lnSpc>
                <a:spcPct val="90000"/>
              </a:lnSpc>
            </a:pPr>
            <a:r>
              <a:rPr b="0" lang="en-US" sz="4400" spc="-1" strike="noStrike" cap="all">
                <a:solidFill>
                  <a:srgbClr val="ffffff"/>
                </a:solidFill>
                <a:latin typeface="Tw Cen MT"/>
              </a:rPr>
              <a:t>P</a:t>
            </a:r>
            <a:r>
              <a:rPr b="0" lang="en-US" sz="4400" spc="-1" strike="noStrike" cap="all">
                <a:solidFill>
                  <a:srgbClr val="ffffff"/>
                </a:solidFill>
                <a:latin typeface="Tw Cen MT"/>
              </a:rPr>
              <a:t>o</a:t>
            </a:r>
            <a:r>
              <a:rPr b="0" lang="en-US" sz="4400" spc="-1" strike="noStrike" cap="all">
                <a:solidFill>
                  <a:srgbClr val="ffffff"/>
                </a:solidFill>
                <a:latin typeface="Tw Cen MT"/>
              </a:rPr>
              <a:t>t</a:t>
            </a:r>
            <a:r>
              <a:rPr b="0" lang="en-US" sz="4400" spc="-1" strike="noStrike" cap="all">
                <a:solidFill>
                  <a:srgbClr val="ffffff"/>
                </a:solidFill>
                <a:latin typeface="Tw Cen MT"/>
              </a:rPr>
              <a:t>e</a:t>
            </a:r>
            <a:r>
              <a:rPr b="0" lang="en-US" sz="4400" spc="-1" strike="noStrike" cap="all">
                <a:solidFill>
                  <a:srgbClr val="ffffff"/>
                </a:solidFill>
                <a:latin typeface="Tw Cen MT"/>
              </a:rPr>
              <a:t>n</a:t>
            </a:r>
            <a:r>
              <a:rPr b="0" lang="en-US" sz="4400" spc="-1" strike="noStrike" cap="all">
                <a:solidFill>
                  <a:srgbClr val="ffffff"/>
                </a:solidFill>
                <a:latin typeface="Tw Cen MT"/>
              </a:rPr>
              <a:t>t</a:t>
            </a:r>
            <a:r>
              <a:rPr b="0" lang="en-US" sz="4400" spc="-1" strike="noStrike" cap="all">
                <a:solidFill>
                  <a:srgbClr val="ffffff"/>
                </a:solidFill>
                <a:latin typeface="Tw Cen MT"/>
              </a:rPr>
              <a:t>i</a:t>
            </a:r>
            <a:r>
              <a:rPr b="0" lang="en-US" sz="4400" spc="-1" strike="noStrike" cap="all">
                <a:solidFill>
                  <a:srgbClr val="ffffff"/>
                </a:solidFill>
                <a:latin typeface="Tw Cen MT"/>
              </a:rPr>
              <a:t>a</a:t>
            </a:r>
            <a:r>
              <a:rPr b="0" lang="en-US" sz="4400" spc="-1" strike="noStrike" cap="all">
                <a:solidFill>
                  <a:srgbClr val="ffffff"/>
                </a:solidFill>
                <a:latin typeface="Tw Cen MT"/>
              </a:rPr>
              <a:t>l</a:t>
            </a:r>
            <a:r>
              <a:rPr b="0" lang="en-US" sz="4400" spc="-1" strike="noStrike" cap="all">
                <a:solidFill>
                  <a:srgbClr val="ffffff"/>
                </a:solidFill>
                <a:latin typeface="Tw Cen MT"/>
              </a:rPr>
              <a:t> </a:t>
            </a:r>
            <a:r>
              <a:rPr b="0" lang="en-US" sz="4400" spc="-1" strike="noStrike" cap="all">
                <a:solidFill>
                  <a:srgbClr val="ffffff"/>
                </a:solidFill>
                <a:latin typeface="Tw Cen MT"/>
              </a:rPr>
              <a:t>U</a:t>
            </a:r>
            <a:r>
              <a:rPr b="0" lang="en-US" sz="4400" spc="-1" strike="noStrike" cap="all">
                <a:solidFill>
                  <a:srgbClr val="ffffff"/>
                </a:solidFill>
                <a:latin typeface="Tw Cen MT"/>
              </a:rPr>
              <a:t>s</a:t>
            </a:r>
            <a:r>
              <a:rPr b="0" lang="en-US" sz="4400" spc="-1" strike="noStrike" cap="all">
                <a:solidFill>
                  <a:srgbClr val="ffffff"/>
                </a:solidFill>
                <a:latin typeface="Tw Cen MT"/>
              </a:rPr>
              <a:t>e</a:t>
            </a:r>
            <a:r>
              <a:rPr b="0" lang="en-US" sz="4400" spc="-1" strike="noStrike" cap="all">
                <a:solidFill>
                  <a:srgbClr val="ffffff"/>
                </a:solidFill>
                <a:latin typeface="Tw Cen MT"/>
              </a:rPr>
              <a:t>s</a:t>
            </a:r>
            <a:r>
              <a:rPr b="0" lang="en-US" sz="4400" spc="-1" strike="noStrike" cap="all">
                <a:solidFill>
                  <a:srgbClr val="ffffff"/>
                </a:solidFill>
                <a:latin typeface="Tw Cen MT"/>
              </a:rPr>
              <a:t> </a:t>
            </a:r>
            <a:r>
              <a:rPr b="0" lang="en-US" sz="4400" spc="-1" strike="noStrike" cap="all">
                <a:solidFill>
                  <a:srgbClr val="ffffff"/>
                </a:solidFill>
                <a:latin typeface="Tw Cen MT"/>
              </a:rPr>
              <a:t>o</a:t>
            </a:r>
            <a:r>
              <a:rPr b="0" lang="en-US" sz="4400" spc="-1" strike="noStrike" cap="all">
                <a:solidFill>
                  <a:srgbClr val="ffffff"/>
                </a:solidFill>
                <a:latin typeface="Tw Cen MT"/>
              </a:rPr>
              <a:t>n</a:t>
            </a:r>
            <a:r>
              <a:rPr b="0" lang="en-US" sz="4400" spc="-1" strike="noStrike" cap="all">
                <a:solidFill>
                  <a:srgbClr val="ffffff"/>
                </a:solidFill>
                <a:latin typeface="Tw Cen MT"/>
              </a:rPr>
              <a:t> </a:t>
            </a:r>
            <a:r>
              <a:rPr b="0" lang="en-US" sz="4400" spc="-1" strike="noStrike" cap="all">
                <a:solidFill>
                  <a:srgbClr val="ffffff"/>
                </a:solidFill>
                <a:latin typeface="Tw Cen MT"/>
              </a:rPr>
              <a:t>S</a:t>
            </a:r>
            <a:r>
              <a:rPr b="0" lang="en-US" sz="4400" spc="-1" strike="noStrike" cap="all">
                <a:solidFill>
                  <a:srgbClr val="ffffff"/>
                </a:solidFill>
                <a:latin typeface="Tw Cen MT"/>
              </a:rPr>
              <a:t>p</a:t>
            </a:r>
            <a:r>
              <a:rPr b="0" lang="en-US" sz="4400" spc="-1" strike="noStrike" cap="all">
                <a:solidFill>
                  <a:srgbClr val="ffffff"/>
                </a:solidFill>
                <a:latin typeface="Tw Cen MT"/>
              </a:rPr>
              <a:t>i</a:t>
            </a:r>
            <a:r>
              <a:rPr b="0" lang="en-US" sz="4400" spc="-1" strike="noStrike" cap="all">
                <a:solidFill>
                  <a:srgbClr val="ffffff"/>
                </a:solidFill>
                <a:latin typeface="Tw Cen MT"/>
              </a:rPr>
              <a:t>n</a:t>
            </a:r>
            <a:r>
              <a:rPr b="0" lang="en-US" sz="4400" spc="-1" strike="noStrike" cap="all">
                <a:solidFill>
                  <a:srgbClr val="ffffff"/>
                </a:solidFill>
                <a:latin typeface="Tw Cen MT"/>
              </a:rPr>
              <a:t>e</a:t>
            </a:r>
            <a:br/>
            <a:endParaRPr b="0" lang="en-US" sz="4400" spc="-1" strike="noStrike">
              <a:solidFill>
                <a:srgbClr val="ffffff"/>
              </a:solidFill>
              <a:latin typeface="Tw Cen MT"/>
            </a:endParaRPr>
          </a:p>
        </p:txBody>
      </p:sp>
      <p:sp>
        <p:nvSpPr>
          <p:cNvPr id="230" name="TextShape 2"/>
          <p:cNvSpPr txBox="1"/>
          <p:nvPr/>
        </p:nvSpPr>
        <p:spPr>
          <a:xfrm>
            <a:off x="1876320" y="1560240"/>
            <a:ext cx="8791200" cy="4722480"/>
          </a:xfrm>
          <a:prstGeom prst="rect">
            <a:avLst/>
          </a:prstGeom>
          <a:noFill/>
          <a:ln>
            <a:noFill/>
          </a:ln>
        </p:spPr>
        <p:txBody>
          <a:bodyPr>
            <a:normAutofit/>
          </a:bodyPr>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USE baby registration data to predict birth trends and conditions</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USE prescription DATA to analyse what's being prescribed and what may be </a:t>
            </a:r>
            <a:r>
              <a:rPr b="0" lang="en-GB" sz="2000" spc="-1" strike="noStrike" cap="all">
                <a:solidFill>
                  <a:srgbClr val="82ffff"/>
                </a:solidFill>
                <a:latin typeface="Tw Cen MT"/>
              </a:rPr>
              <a:t>prescribed in the future based on a patients medical history</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predict where intermittents could occur based on patterns/occurrence </a:t>
            </a:r>
            <a:r>
              <a:rPr b="0" lang="en-GB" sz="2000" spc="-1" strike="noStrike" cap="all">
                <a:solidFill>
                  <a:srgbClr val="82ffff"/>
                </a:solidFill>
                <a:latin typeface="Tw Cen MT"/>
              </a:rPr>
              <a:t>that have captured in the system</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ENHANCE interface design by studying the behaviour of users searching for </a:t>
            </a:r>
            <a:r>
              <a:rPr b="0" lang="en-GB" sz="2000" spc="-1" strike="noStrike" cap="all">
                <a:solidFill>
                  <a:srgbClr val="82ffff"/>
                </a:solidFill>
                <a:latin typeface="Tw Cen MT"/>
              </a:rPr>
              <a:t>patients via interfaces DSA, SCRa and predicting usage patterns</a:t>
            </a:r>
            <a:endParaRPr b="0" lang="en-GB"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876320" y="574560"/>
            <a:ext cx="7133040" cy="1444320"/>
          </a:xfrm>
          <a:prstGeom prst="rect">
            <a:avLst/>
          </a:prstGeom>
          <a:noFill/>
          <a:ln>
            <a:noFill/>
          </a:ln>
        </p:spPr>
        <p:txBody>
          <a:bodyPr anchor="b"/>
          <a:p>
            <a:pPr>
              <a:lnSpc>
                <a:spcPct val="90000"/>
              </a:lnSpc>
            </a:pPr>
            <a:r>
              <a:rPr b="0" lang="en-US" sz="4800" spc="-1" strike="noStrike" cap="all">
                <a:solidFill>
                  <a:srgbClr val="ffffff"/>
                </a:solidFill>
                <a:latin typeface="Tw Cen MT"/>
              </a:rPr>
              <a:t>Benefits</a:t>
            </a:r>
            <a:br/>
            <a:endParaRPr b="0" lang="en-US" sz="4800" spc="-1" strike="noStrike">
              <a:solidFill>
                <a:srgbClr val="ffffff"/>
              </a:solidFill>
              <a:latin typeface="Tw Cen MT"/>
            </a:endParaRPr>
          </a:p>
        </p:txBody>
      </p:sp>
      <p:sp>
        <p:nvSpPr>
          <p:cNvPr id="232" name="TextShape 2"/>
          <p:cNvSpPr txBox="1"/>
          <p:nvPr/>
        </p:nvSpPr>
        <p:spPr>
          <a:xfrm>
            <a:off x="1876320" y="1560240"/>
            <a:ext cx="8791200" cy="4722480"/>
          </a:xfrm>
          <a:prstGeom prst="rect">
            <a:avLst/>
          </a:prstGeom>
          <a:noFill/>
          <a:ln>
            <a:noFill/>
          </a:ln>
        </p:spPr>
        <p:txBody>
          <a:bodyPr>
            <a:normAutofit/>
          </a:bodyPr>
          <a:p>
            <a:pPr>
              <a:lnSpc>
                <a:spcPct val="120000"/>
              </a:lnSpc>
              <a:spcBef>
                <a:spcPts val="1001"/>
              </a:spcBef>
            </a:pPr>
            <a:endParaRPr b="0" lang="en-GB" sz="32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Accurate Medical Predictions</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ACCURATE MEDICAL DIAGNOSES</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FINANCIAL FORECASTING</a:t>
            </a:r>
            <a:endParaRPr b="0" lang="en-GB" sz="2000" spc="-1" strike="noStrike">
              <a:latin typeface="Arial"/>
            </a:endParaRPr>
          </a:p>
          <a:p>
            <a:pPr marL="343080" indent="-342720">
              <a:lnSpc>
                <a:spcPct val="120000"/>
              </a:lnSpc>
              <a:spcBef>
                <a:spcPts val="1001"/>
              </a:spcBef>
              <a:buClr>
                <a:srgbClr val="82ffff"/>
              </a:buClr>
              <a:buSzPct val="125000"/>
              <a:buFont typeface="Arial"/>
              <a:buChar char="-"/>
            </a:pPr>
            <a:r>
              <a:rPr b="0" lang="en-GB" sz="2000" spc="-1" strike="noStrike" cap="all">
                <a:solidFill>
                  <a:srgbClr val="82ffff"/>
                </a:solidFill>
                <a:latin typeface="Tw Cen MT"/>
              </a:rPr>
              <a:t>WHERE TO ALLOCATE RESOURCEs effectively around the business BASED ON PREDICTED TRENDS</a:t>
            </a:r>
            <a:endParaRPr b="0" lang="en-GB"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876320" y="359280"/>
            <a:ext cx="7133040" cy="1444320"/>
          </a:xfrm>
          <a:prstGeom prst="rect">
            <a:avLst/>
          </a:prstGeom>
          <a:noFill/>
          <a:ln>
            <a:noFill/>
          </a:ln>
        </p:spPr>
        <p:txBody>
          <a:bodyPr anchor="b">
            <a:normAutofit/>
          </a:bodyPr>
          <a:p>
            <a:pPr>
              <a:lnSpc>
                <a:spcPct val="90000"/>
              </a:lnSpc>
            </a:pPr>
            <a:r>
              <a:rPr b="0" lang="en-US" sz="3600" spc="-1" strike="noStrike" cap="all">
                <a:solidFill>
                  <a:srgbClr val="ffffff"/>
                </a:solidFill>
                <a:latin typeface="Tw Cen MT"/>
              </a:rPr>
              <a:t>P</a:t>
            </a:r>
            <a:r>
              <a:rPr b="0" lang="en-US" sz="3600" spc="-1" strike="noStrike" cap="all">
                <a:solidFill>
                  <a:srgbClr val="ffffff"/>
                </a:solidFill>
                <a:latin typeface="Tw Cen MT"/>
              </a:rPr>
              <a:t>r</a:t>
            </a:r>
            <a:r>
              <a:rPr b="0" lang="en-US" sz="3600" spc="-1" strike="noStrike" cap="all">
                <a:solidFill>
                  <a:srgbClr val="ffffff"/>
                </a:solidFill>
                <a:latin typeface="Tw Cen MT"/>
              </a:rPr>
              <a:t>e</a:t>
            </a:r>
            <a:r>
              <a:rPr b="0" lang="en-US" sz="3600" spc="-1" strike="noStrike" cap="all">
                <a:solidFill>
                  <a:srgbClr val="ffffff"/>
                </a:solidFill>
                <a:latin typeface="Tw Cen MT"/>
              </a:rPr>
              <a:t>d</a:t>
            </a:r>
            <a:r>
              <a:rPr b="0" lang="en-US" sz="3600" spc="-1" strike="noStrike" cap="all">
                <a:solidFill>
                  <a:srgbClr val="ffffff"/>
                </a:solidFill>
                <a:latin typeface="Tw Cen MT"/>
              </a:rPr>
              <a:t>i</a:t>
            </a:r>
            <a:r>
              <a:rPr b="0" lang="en-US" sz="3600" spc="-1" strike="noStrike" cap="all">
                <a:solidFill>
                  <a:srgbClr val="ffffff"/>
                </a:solidFill>
                <a:latin typeface="Tw Cen MT"/>
              </a:rPr>
              <a:t>c</a:t>
            </a:r>
            <a:r>
              <a:rPr b="0" lang="en-US" sz="3600" spc="-1" strike="noStrike" cap="all">
                <a:solidFill>
                  <a:srgbClr val="ffffff"/>
                </a:solidFill>
                <a:latin typeface="Tw Cen MT"/>
              </a:rPr>
              <a:t>t</a:t>
            </a:r>
            <a:r>
              <a:rPr b="0" lang="en-US" sz="3600" spc="-1" strike="noStrike" cap="all">
                <a:solidFill>
                  <a:srgbClr val="ffffff"/>
                </a:solidFill>
                <a:latin typeface="Tw Cen MT"/>
              </a:rPr>
              <a:t> </a:t>
            </a:r>
            <a:r>
              <a:rPr b="0" lang="en-US" sz="3600" spc="-1" strike="noStrike" cap="all">
                <a:solidFill>
                  <a:srgbClr val="ffffff"/>
                </a:solidFill>
                <a:latin typeface="Tw Cen MT"/>
              </a:rPr>
              <a:t>o</a:t>
            </a:r>
            <a:r>
              <a:rPr b="0" lang="en-US" sz="3600" spc="-1" strike="noStrike" cap="all">
                <a:solidFill>
                  <a:srgbClr val="ffffff"/>
                </a:solidFill>
                <a:latin typeface="Tw Cen MT"/>
              </a:rPr>
              <a:t>u</a:t>
            </a:r>
            <a:r>
              <a:rPr b="0" lang="en-US" sz="3600" spc="-1" strike="noStrike" cap="all">
                <a:solidFill>
                  <a:srgbClr val="ffffff"/>
                </a:solidFill>
                <a:latin typeface="Tw Cen MT"/>
              </a:rPr>
              <a:t>t</a:t>
            </a:r>
            <a:r>
              <a:rPr b="0" lang="en-US" sz="3600" spc="-1" strike="noStrike" cap="all">
                <a:solidFill>
                  <a:srgbClr val="ffffff"/>
                </a:solidFill>
                <a:latin typeface="Tw Cen MT"/>
              </a:rPr>
              <a:t>p</a:t>
            </a:r>
            <a:r>
              <a:rPr b="0" lang="en-US" sz="3600" spc="-1" strike="noStrike" cap="all">
                <a:solidFill>
                  <a:srgbClr val="ffffff"/>
                </a:solidFill>
                <a:latin typeface="Tw Cen MT"/>
              </a:rPr>
              <a:t>u</a:t>
            </a:r>
            <a:r>
              <a:rPr b="0" lang="en-US" sz="3600" spc="-1" strike="noStrike" cap="all">
                <a:solidFill>
                  <a:srgbClr val="ffffff"/>
                </a:solidFill>
                <a:latin typeface="Tw Cen MT"/>
              </a:rPr>
              <a:t>t</a:t>
            </a:r>
            <a:r>
              <a:rPr b="0" lang="en-US" sz="3600" spc="-1" strike="noStrike" cap="all">
                <a:solidFill>
                  <a:srgbClr val="ffffff"/>
                </a:solidFill>
                <a:latin typeface="Tw Cen MT"/>
              </a:rPr>
              <a:t>s</a:t>
            </a:r>
            <a:r>
              <a:rPr b="0" lang="en-US" sz="3600" spc="-1" strike="noStrike" cap="all">
                <a:solidFill>
                  <a:srgbClr val="ffffff"/>
                </a:solidFill>
                <a:latin typeface="Tw Cen MT"/>
              </a:rPr>
              <a:t> </a:t>
            </a:r>
            <a:r>
              <a:rPr b="0" lang="en-US" sz="3600" spc="-1" strike="noStrike" cap="all">
                <a:solidFill>
                  <a:srgbClr val="ffffff"/>
                </a:solidFill>
                <a:latin typeface="Tw Cen MT"/>
              </a:rPr>
              <a:t>f</a:t>
            </a:r>
            <a:r>
              <a:rPr b="0" lang="en-US" sz="3600" spc="-1" strike="noStrike" cap="all">
                <a:solidFill>
                  <a:srgbClr val="ffffff"/>
                </a:solidFill>
                <a:latin typeface="Tw Cen MT"/>
              </a:rPr>
              <a:t>r</a:t>
            </a:r>
            <a:r>
              <a:rPr b="0" lang="en-US" sz="3600" spc="-1" strike="noStrike" cap="all">
                <a:solidFill>
                  <a:srgbClr val="ffffff"/>
                </a:solidFill>
                <a:latin typeface="Tw Cen MT"/>
              </a:rPr>
              <a:t>o</a:t>
            </a:r>
            <a:r>
              <a:rPr b="0" lang="en-US" sz="3600" spc="-1" strike="noStrike" cap="all">
                <a:solidFill>
                  <a:srgbClr val="ffffff"/>
                </a:solidFill>
                <a:latin typeface="Tw Cen MT"/>
              </a:rPr>
              <a:t>m</a:t>
            </a:r>
            <a:r>
              <a:rPr b="0" lang="en-US" sz="3600" spc="-1" strike="noStrike" cap="all">
                <a:solidFill>
                  <a:srgbClr val="ffffff"/>
                </a:solidFill>
                <a:latin typeface="Tw Cen MT"/>
              </a:rPr>
              <a:t> </a:t>
            </a:r>
            <a:r>
              <a:rPr b="0" lang="en-US" sz="3600" spc="-1" strike="noStrike" cap="all">
                <a:solidFill>
                  <a:srgbClr val="ffffff"/>
                </a:solidFill>
                <a:latin typeface="Tw Cen MT"/>
              </a:rPr>
              <a:t>g</a:t>
            </a:r>
            <a:r>
              <a:rPr b="0" lang="en-US" sz="3600" spc="-1" strike="noStrike" cap="all">
                <a:solidFill>
                  <a:srgbClr val="ffffff"/>
                </a:solidFill>
                <a:latin typeface="Tw Cen MT"/>
              </a:rPr>
              <a:t>i</a:t>
            </a:r>
            <a:r>
              <a:rPr b="0" lang="en-US" sz="3600" spc="-1" strike="noStrike" cap="all">
                <a:solidFill>
                  <a:srgbClr val="ffffff"/>
                </a:solidFill>
                <a:latin typeface="Tw Cen MT"/>
              </a:rPr>
              <a:t>v</a:t>
            </a:r>
            <a:r>
              <a:rPr b="0" lang="en-US" sz="3600" spc="-1" strike="noStrike" cap="all">
                <a:solidFill>
                  <a:srgbClr val="ffffff"/>
                </a:solidFill>
                <a:latin typeface="Tw Cen MT"/>
              </a:rPr>
              <a:t>e</a:t>
            </a:r>
            <a:r>
              <a:rPr b="0" lang="en-US" sz="3600" spc="-1" strike="noStrike" cap="all">
                <a:solidFill>
                  <a:srgbClr val="ffffff"/>
                </a:solidFill>
                <a:latin typeface="Tw Cen MT"/>
              </a:rPr>
              <a:t>n</a:t>
            </a:r>
            <a:r>
              <a:rPr b="0" lang="en-US" sz="3600" spc="-1" strike="noStrike" cap="all">
                <a:solidFill>
                  <a:srgbClr val="ffffff"/>
                </a:solidFill>
                <a:latin typeface="Tw Cen MT"/>
              </a:rPr>
              <a:t> </a:t>
            </a:r>
            <a:r>
              <a:rPr b="0" lang="en-US" sz="3600" spc="-1" strike="noStrike" cap="all">
                <a:solidFill>
                  <a:srgbClr val="ffffff"/>
                </a:solidFill>
                <a:latin typeface="Tw Cen MT"/>
              </a:rPr>
              <a:t>i</a:t>
            </a:r>
            <a:r>
              <a:rPr b="0" lang="en-US" sz="3600" spc="-1" strike="noStrike" cap="all">
                <a:solidFill>
                  <a:srgbClr val="ffffff"/>
                </a:solidFill>
                <a:latin typeface="Tw Cen MT"/>
              </a:rPr>
              <a:t>n</a:t>
            </a:r>
            <a:r>
              <a:rPr b="0" lang="en-US" sz="3600" spc="-1" strike="noStrike" cap="all">
                <a:solidFill>
                  <a:srgbClr val="ffffff"/>
                </a:solidFill>
                <a:latin typeface="Tw Cen MT"/>
              </a:rPr>
              <a:t>p</a:t>
            </a:r>
            <a:r>
              <a:rPr b="0" lang="en-US" sz="3600" spc="-1" strike="noStrike" cap="all">
                <a:solidFill>
                  <a:srgbClr val="ffffff"/>
                </a:solidFill>
                <a:latin typeface="Tw Cen MT"/>
              </a:rPr>
              <a:t>u</a:t>
            </a:r>
            <a:r>
              <a:rPr b="0" lang="en-US" sz="3600" spc="-1" strike="noStrike" cap="all">
                <a:solidFill>
                  <a:srgbClr val="ffffff"/>
                </a:solidFill>
                <a:latin typeface="Tw Cen MT"/>
              </a:rPr>
              <a:t>t</a:t>
            </a:r>
            <a:r>
              <a:rPr b="0" lang="en-US" sz="3600" spc="-1" strike="noStrike" cap="all">
                <a:solidFill>
                  <a:srgbClr val="ffffff"/>
                </a:solidFill>
                <a:latin typeface="Tw Cen MT"/>
              </a:rPr>
              <a:t>s</a:t>
            </a:r>
            <a:r>
              <a:rPr b="0" lang="en-US" sz="3600" spc="-1" strike="noStrike" cap="all">
                <a:solidFill>
                  <a:srgbClr val="ffffff"/>
                </a:solidFill>
                <a:latin typeface="Tw Cen MT"/>
              </a:rPr>
              <a:t> </a:t>
            </a:r>
            <a:r>
              <a:rPr b="0" lang="en-US" sz="3600" spc="-1" strike="noStrike" cap="all">
                <a:solidFill>
                  <a:srgbClr val="ffffff"/>
                </a:solidFill>
                <a:latin typeface="Tw Cen MT"/>
              </a:rPr>
              <a:t>u</a:t>
            </a:r>
            <a:r>
              <a:rPr b="0" lang="en-US" sz="3600" spc="-1" strike="noStrike" cap="all">
                <a:solidFill>
                  <a:srgbClr val="ffffff"/>
                </a:solidFill>
                <a:latin typeface="Tw Cen MT"/>
              </a:rPr>
              <a:t>s</a:t>
            </a:r>
            <a:r>
              <a:rPr b="0" lang="en-US" sz="3600" spc="-1" strike="noStrike" cap="all">
                <a:solidFill>
                  <a:srgbClr val="ffffff"/>
                </a:solidFill>
                <a:latin typeface="Tw Cen MT"/>
              </a:rPr>
              <a:t>i</a:t>
            </a:r>
            <a:r>
              <a:rPr b="0" lang="en-US" sz="3600" spc="-1" strike="noStrike" cap="all">
                <a:solidFill>
                  <a:srgbClr val="ffffff"/>
                </a:solidFill>
                <a:latin typeface="Tw Cen MT"/>
              </a:rPr>
              <a:t>n</a:t>
            </a:r>
            <a:r>
              <a:rPr b="0" lang="en-US" sz="3600" spc="-1" strike="noStrike" cap="all">
                <a:solidFill>
                  <a:srgbClr val="ffffff"/>
                </a:solidFill>
                <a:latin typeface="Tw Cen MT"/>
              </a:rPr>
              <a:t>g</a:t>
            </a:r>
            <a:r>
              <a:rPr b="0" lang="en-US" sz="3600" spc="-1" strike="noStrike" cap="all">
                <a:solidFill>
                  <a:srgbClr val="ffffff"/>
                </a:solidFill>
                <a:latin typeface="Tw Cen MT"/>
              </a:rPr>
              <a:t> </a:t>
            </a:r>
            <a:r>
              <a:rPr b="0" lang="en-US" sz="3600" spc="-1" strike="noStrike" cap="all">
                <a:solidFill>
                  <a:srgbClr val="ffffff"/>
                </a:solidFill>
                <a:latin typeface="Tw Cen MT"/>
              </a:rPr>
              <a:t>a</a:t>
            </a:r>
            <a:r>
              <a:rPr b="0" lang="en-US" sz="3600" spc="-1" strike="noStrike" cap="all">
                <a:solidFill>
                  <a:srgbClr val="ffffff"/>
                </a:solidFill>
                <a:latin typeface="Tw Cen MT"/>
              </a:rPr>
              <a:t> </a:t>
            </a:r>
            <a:r>
              <a:rPr b="0" lang="en-US" sz="3600" spc="-1" strike="noStrike" cap="all">
                <a:solidFill>
                  <a:srgbClr val="ffffff"/>
                </a:solidFill>
                <a:latin typeface="Tw Cen MT"/>
              </a:rPr>
              <a:t>s</a:t>
            </a:r>
            <a:r>
              <a:rPr b="0" lang="en-US" sz="3600" spc="-1" strike="noStrike" cap="all">
                <a:solidFill>
                  <a:srgbClr val="ffffff"/>
                </a:solidFill>
                <a:latin typeface="Tw Cen MT"/>
              </a:rPr>
              <a:t>i</a:t>
            </a:r>
            <a:r>
              <a:rPr b="0" lang="en-US" sz="3600" spc="-1" strike="noStrike" cap="all">
                <a:solidFill>
                  <a:srgbClr val="ffffff"/>
                </a:solidFill>
                <a:latin typeface="Tw Cen MT"/>
              </a:rPr>
              <a:t>m</a:t>
            </a:r>
            <a:r>
              <a:rPr b="0" lang="en-US" sz="3600" spc="-1" strike="noStrike" cap="all">
                <a:solidFill>
                  <a:srgbClr val="ffffff"/>
                </a:solidFill>
                <a:latin typeface="Tw Cen MT"/>
              </a:rPr>
              <a:t>p</a:t>
            </a:r>
            <a:r>
              <a:rPr b="0" lang="en-US" sz="3600" spc="-1" strike="noStrike" cap="all">
                <a:solidFill>
                  <a:srgbClr val="ffffff"/>
                </a:solidFill>
                <a:latin typeface="Tw Cen MT"/>
              </a:rPr>
              <a:t>l</a:t>
            </a:r>
            <a:r>
              <a:rPr b="0" lang="en-US" sz="3600" spc="-1" strike="noStrike" cap="all">
                <a:solidFill>
                  <a:srgbClr val="ffffff"/>
                </a:solidFill>
                <a:latin typeface="Tw Cen MT"/>
              </a:rPr>
              <a:t>e</a:t>
            </a:r>
            <a:r>
              <a:rPr b="0" lang="en-US" sz="3600" spc="-1" strike="noStrike" cap="all">
                <a:solidFill>
                  <a:srgbClr val="ffffff"/>
                </a:solidFill>
                <a:latin typeface="Tw Cen MT"/>
              </a:rPr>
              <a:t> </a:t>
            </a:r>
            <a:r>
              <a:rPr b="0" lang="en-US" sz="3600" spc="-1" strike="noStrike" cap="all">
                <a:solidFill>
                  <a:srgbClr val="ffffff"/>
                </a:solidFill>
                <a:latin typeface="Tw Cen MT"/>
              </a:rPr>
              <a:t>A</a:t>
            </a:r>
            <a:r>
              <a:rPr b="0" lang="en-US" sz="3600" spc="-1" strike="noStrike" cap="all">
                <a:solidFill>
                  <a:srgbClr val="ffffff"/>
                </a:solidFill>
                <a:latin typeface="Tw Cen MT"/>
              </a:rPr>
              <a:t>P</a:t>
            </a:r>
            <a:r>
              <a:rPr b="0" lang="en-US" sz="3600" spc="-1" strike="noStrike" cap="all">
                <a:solidFill>
                  <a:srgbClr val="ffffff"/>
                </a:solidFill>
                <a:latin typeface="Tw Cen MT"/>
              </a:rPr>
              <a:t>I</a:t>
            </a:r>
            <a:br/>
            <a:endParaRPr b="0" lang="en-US" sz="3600" spc="-1" strike="noStrike">
              <a:solidFill>
                <a:srgbClr val="ffffff"/>
              </a:solidFill>
              <a:latin typeface="Tw Cen MT"/>
            </a:endParaRPr>
          </a:p>
        </p:txBody>
      </p:sp>
      <p:pic>
        <p:nvPicPr>
          <p:cNvPr id="234" name="Picture 4" descr=""/>
          <p:cNvPicPr/>
          <p:nvPr/>
        </p:nvPicPr>
        <p:blipFill>
          <a:blip r:embed="rId1"/>
          <a:stretch/>
        </p:blipFill>
        <p:spPr>
          <a:xfrm>
            <a:off x="504000" y="1166400"/>
            <a:ext cx="10991160" cy="55512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753200" y="1486080"/>
            <a:ext cx="7908840" cy="144432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Demo of the winning model</a:t>
            </a:r>
            <a:br/>
            <a:endParaRPr b="0" lang="en-US" sz="4800" spc="-1" strike="noStrike">
              <a:solidFill>
                <a:srgbClr val="ffffff"/>
              </a:solidFill>
              <a:latin typeface="Tw Cen MT"/>
            </a:endParaRPr>
          </a:p>
        </p:txBody>
      </p:sp>
      <p:pic>
        <p:nvPicPr>
          <p:cNvPr id="236" name="Picture 3" descr=""/>
          <p:cNvPicPr/>
          <p:nvPr/>
        </p:nvPicPr>
        <p:blipFill>
          <a:blip r:embed="rId1"/>
          <a:stretch/>
        </p:blipFill>
        <p:spPr>
          <a:xfrm>
            <a:off x="4645800" y="3429000"/>
            <a:ext cx="2123640" cy="1942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876320" y="1155960"/>
            <a:ext cx="8791200" cy="823680"/>
          </a:xfrm>
          <a:prstGeom prst="rect">
            <a:avLst/>
          </a:prstGeom>
          <a:noFill/>
          <a:ln>
            <a:noFill/>
          </a:ln>
        </p:spPr>
        <p:txBody>
          <a:bodyPr anchor="b"/>
          <a:p>
            <a:pPr>
              <a:lnSpc>
                <a:spcPct val="90000"/>
              </a:lnSpc>
            </a:pPr>
            <a:r>
              <a:rPr b="0" lang="en-US" sz="4800" spc="-1" strike="noStrike" cap="all">
                <a:solidFill>
                  <a:srgbClr val="ffffff"/>
                </a:solidFill>
                <a:latin typeface="Tw Cen MT"/>
              </a:rPr>
              <a:t>Case study</a:t>
            </a:r>
            <a:endParaRPr b="0" lang="en-US" sz="4800" spc="-1" strike="noStrike">
              <a:solidFill>
                <a:srgbClr val="ffffff"/>
              </a:solidFill>
              <a:latin typeface="Tw Cen MT"/>
            </a:endParaRPr>
          </a:p>
        </p:txBody>
      </p:sp>
      <p:sp>
        <p:nvSpPr>
          <p:cNvPr id="142" name="TextShape 2"/>
          <p:cNvSpPr txBox="1"/>
          <p:nvPr/>
        </p:nvSpPr>
        <p:spPr>
          <a:xfrm>
            <a:off x="1876320" y="2889000"/>
            <a:ext cx="8791200" cy="1655280"/>
          </a:xfrm>
          <a:prstGeom prst="rect">
            <a:avLst/>
          </a:prstGeom>
          <a:noFill/>
          <a:ln>
            <a:noFill/>
          </a:ln>
        </p:spPr>
        <p:txBody>
          <a:bodyPr/>
          <a:p>
            <a:pPr>
              <a:lnSpc>
                <a:spcPct val="120000"/>
              </a:lnSpc>
              <a:spcBef>
                <a:spcPts val="1001"/>
              </a:spcBef>
            </a:pPr>
            <a:r>
              <a:rPr b="1" lang="en-GB" sz="2000" spc="-1" strike="noStrike" cap="all">
                <a:solidFill>
                  <a:srgbClr val="ffffff"/>
                </a:solidFill>
                <a:latin typeface="Tw Cen MT"/>
              </a:rPr>
              <a:t>The Question </a:t>
            </a:r>
            <a:r>
              <a:rPr b="0" lang="en-GB" sz="2000" spc="-1" strike="noStrike" cap="all">
                <a:solidFill>
                  <a:srgbClr val="ffffff"/>
                </a:solidFill>
                <a:latin typeface="Tw Cen MT"/>
              </a:rPr>
              <a:t> ... 'What is the probability of a person Within A dataset being diagnosed with diabetes?'</a:t>
            </a:r>
            <a:endParaRPr b="0" lang="en-GB"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876320" y="1122480"/>
            <a:ext cx="8791200" cy="798480"/>
          </a:xfrm>
          <a:prstGeom prst="rect">
            <a:avLst/>
          </a:prstGeom>
          <a:noFill/>
          <a:ln>
            <a:noFill/>
          </a:ln>
        </p:spPr>
        <p:txBody>
          <a:bodyPr anchor="b"/>
          <a:p>
            <a:pPr>
              <a:lnSpc>
                <a:spcPct val="90000"/>
              </a:lnSpc>
            </a:pPr>
            <a:r>
              <a:rPr b="0" lang="en-US" sz="4800" spc="-1" strike="noStrike" cap="all">
                <a:solidFill>
                  <a:srgbClr val="ffffff"/>
                </a:solidFill>
                <a:latin typeface="Tw Cen MT"/>
              </a:rPr>
              <a:t>About thE data SET</a:t>
            </a:r>
            <a:endParaRPr b="0" lang="en-US" sz="4800" spc="-1" strike="noStrike">
              <a:solidFill>
                <a:srgbClr val="ffffff"/>
              </a:solidFill>
              <a:latin typeface="Tw Cen MT"/>
            </a:endParaRPr>
          </a:p>
        </p:txBody>
      </p:sp>
      <p:sp>
        <p:nvSpPr>
          <p:cNvPr id="144" name="TextShape 2"/>
          <p:cNvSpPr txBox="1"/>
          <p:nvPr/>
        </p:nvSpPr>
        <p:spPr>
          <a:xfrm>
            <a:off x="1876320" y="2449440"/>
            <a:ext cx="8791200" cy="3202200"/>
          </a:xfrm>
          <a:prstGeom prst="rect">
            <a:avLst/>
          </a:prstGeom>
          <a:noFill/>
          <a:ln>
            <a:noFill/>
          </a:ln>
        </p:spPr>
        <p:txBody>
          <a:bodyPr>
            <a:normAutofit/>
          </a:bodyPr>
          <a:p>
            <a:pPr>
              <a:lnSpc>
                <a:spcPct val="120000"/>
              </a:lnSpc>
              <a:spcBef>
                <a:spcPts val="1001"/>
              </a:spcBef>
            </a:pPr>
            <a:r>
              <a:rPr b="0" lang="en-GB" sz="2000" spc="-1" strike="noStrike" cap="all">
                <a:solidFill>
                  <a:srgbClr val="ffffff"/>
                </a:solidFill>
                <a:latin typeface="Tw Cen MT"/>
              </a:rPr>
              <a:t>"The Pima are a group of Native Americans living in Arizona. A genetic predisposition allowed this group to survive normally to a diet poor of carbohydrates for years. In the recent years, because of a sudden shift from traditional agricultural crops to processed foods, together with a decline in physical activity, made them develop the highest prevalence of type 2 diabetes and for this reason they have been subject of many studies.“</a:t>
            </a:r>
            <a:endParaRPr b="0" lang="en-GB" sz="2000" spc="-1" strike="noStrike">
              <a:latin typeface="Arial"/>
            </a:endParaRPr>
          </a:p>
          <a:p>
            <a:pPr>
              <a:lnSpc>
                <a:spcPct val="120000"/>
              </a:lnSpc>
              <a:spcBef>
                <a:spcPts val="1001"/>
              </a:spcBef>
            </a:pPr>
            <a:r>
              <a:rPr b="0" lang="en-GB" sz="2000" spc="-1" strike="noStrike" cap="all">
                <a:solidFill>
                  <a:srgbClr val="ffffff"/>
                </a:solidFill>
                <a:latin typeface="Tw Cen MT"/>
              </a:rPr>
              <a:t>"All patients here are females at least 21 years old of Pima Indian heritage.The datasets consists of several medical predictor variables and one target variable, Outcome. Predictor variables includes the number of pregnancies the patient has had, their BMI, insulin level, age, and so on."</a:t>
            </a: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876320" y="1084680"/>
            <a:ext cx="9289080" cy="149868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What's out there? - Software we looked at</a:t>
            </a:r>
            <a:br/>
            <a:endParaRPr b="0" lang="en-US" sz="4800" spc="-1" strike="noStrike">
              <a:solidFill>
                <a:srgbClr val="ffffff"/>
              </a:solidFill>
              <a:latin typeface="Tw Cen MT"/>
            </a:endParaRPr>
          </a:p>
        </p:txBody>
      </p:sp>
      <p:sp>
        <p:nvSpPr>
          <p:cNvPr id="146" name="TextShape 2"/>
          <p:cNvSpPr txBox="1"/>
          <p:nvPr/>
        </p:nvSpPr>
        <p:spPr>
          <a:xfrm>
            <a:off x="1876320" y="2483280"/>
            <a:ext cx="8791200" cy="3799800"/>
          </a:xfrm>
          <a:prstGeom prst="rect">
            <a:avLst/>
          </a:prstGeom>
          <a:noFill/>
          <a:ln>
            <a:noFill/>
          </a:ln>
        </p:spPr>
        <p:txBody>
          <a:bodyPr>
            <a:normAutofit/>
          </a:bodyPr>
          <a:p>
            <a:pPr marL="343080" indent="-342720">
              <a:lnSpc>
                <a:spcPct val="120000"/>
              </a:lnSpc>
              <a:spcBef>
                <a:spcPts val="1001"/>
              </a:spcBef>
              <a:buClr>
                <a:srgbClr val="ffffff"/>
              </a:buClr>
              <a:buSzPct val="125000"/>
              <a:buFont typeface="Arial"/>
              <a:buChar char="-"/>
            </a:pPr>
            <a:r>
              <a:rPr b="0" lang="en-GB" sz="2000" spc="-1" strike="noStrike" cap="all">
                <a:solidFill>
                  <a:srgbClr val="ffffff"/>
                </a:solidFill>
                <a:latin typeface="Tw Cen MT"/>
              </a:rPr>
              <a:t>RapidMiner – GUI for MODEL BUILDING and simulation</a:t>
            </a:r>
            <a:endParaRPr b="0" lang="en-GB" sz="2000" spc="-1" strike="noStrike">
              <a:latin typeface="Arial"/>
            </a:endParaRPr>
          </a:p>
          <a:p>
            <a:pPr marL="343080" indent="-342720">
              <a:lnSpc>
                <a:spcPct val="120000"/>
              </a:lnSpc>
              <a:spcBef>
                <a:spcPts val="1001"/>
              </a:spcBef>
              <a:buClr>
                <a:srgbClr val="ffffff"/>
              </a:buClr>
              <a:buSzPct val="125000"/>
              <a:buFont typeface="Arial"/>
              <a:buChar char="-"/>
            </a:pPr>
            <a:r>
              <a:rPr b="0" lang="en-GB" sz="2000" spc="-1" strike="noStrike" cap="all">
                <a:solidFill>
                  <a:srgbClr val="ffffff"/>
                </a:solidFill>
                <a:latin typeface="Tw Cen MT"/>
              </a:rPr>
              <a:t>Tensorflow – PYTHON LIBRARY</a:t>
            </a:r>
            <a:endParaRPr b="0" lang="en-GB" sz="2000" spc="-1" strike="noStrike">
              <a:latin typeface="Arial"/>
            </a:endParaRPr>
          </a:p>
          <a:p>
            <a:pPr marL="343080" indent="-342720">
              <a:lnSpc>
                <a:spcPct val="120000"/>
              </a:lnSpc>
              <a:spcBef>
                <a:spcPts val="1001"/>
              </a:spcBef>
              <a:buClr>
                <a:srgbClr val="ffffff"/>
              </a:buClr>
              <a:buSzPct val="125000"/>
              <a:buFont typeface="Arial"/>
              <a:buChar char="-"/>
            </a:pPr>
            <a:r>
              <a:rPr b="0" lang="en-GB" sz="2000" spc="-1" strike="noStrike" cap="all">
                <a:solidFill>
                  <a:srgbClr val="ffffff"/>
                </a:solidFill>
                <a:latin typeface="Tw Cen MT"/>
              </a:rPr>
              <a:t>Keras – PYTHON LIBRARY</a:t>
            </a:r>
            <a:endParaRPr b="0" lang="en-GB" sz="2000" spc="-1" strike="noStrike">
              <a:latin typeface="Arial"/>
            </a:endParaRPr>
          </a:p>
          <a:p>
            <a:pPr marL="343080" indent="-342720">
              <a:lnSpc>
                <a:spcPct val="120000"/>
              </a:lnSpc>
              <a:spcBef>
                <a:spcPts val="1001"/>
              </a:spcBef>
              <a:buClr>
                <a:srgbClr val="ffffff"/>
              </a:buClr>
              <a:buSzPct val="125000"/>
              <a:buFont typeface="Arial"/>
              <a:buChar char="-"/>
            </a:pPr>
            <a:r>
              <a:rPr b="0" lang="en-GB" sz="2000" spc="-1" strike="noStrike" cap="all">
                <a:solidFill>
                  <a:srgbClr val="ffffff"/>
                </a:solidFill>
                <a:latin typeface="Tw Cen MT"/>
              </a:rPr>
              <a:t>SciKit learn – PYTHON Library</a:t>
            </a:r>
            <a:endParaRPr b="0" lang="en-GB" sz="2000" spc="-1" strike="noStrike">
              <a:latin typeface="Arial"/>
            </a:endParaRPr>
          </a:p>
          <a:p>
            <a:pPr marL="343080" indent="-342720">
              <a:lnSpc>
                <a:spcPct val="120000"/>
              </a:lnSpc>
              <a:spcBef>
                <a:spcPts val="1001"/>
              </a:spcBef>
              <a:buClr>
                <a:srgbClr val="ffffff"/>
              </a:buClr>
              <a:buSzPct val="125000"/>
              <a:buFont typeface="Arial"/>
              <a:buChar char="-"/>
            </a:pPr>
            <a:r>
              <a:rPr b="0" lang="en-GB" sz="2000" spc="-1" strike="noStrike" cap="all">
                <a:solidFill>
                  <a:srgbClr val="ffffff"/>
                </a:solidFill>
                <a:latin typeface="Tw Cen MT"/>
              </a:rPr>
              <a:t>PyTorch – Python Library</a:t>
            </a:r>
            <a:endParaRPr b="0" lang="en-GB"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51160" y="2355120"/>
            <a:ext cx="9289080" cy="214740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Training a model - a high level walkthrough (rapidminer)</a:t>
            </a:r>
            <a:br/>
            <a:endParaRPr b="0" lang="en-US" sz="4800" spc="-1" strike="noStrike">
              <a:solidFill>
                <a:srgbClr val="ffffff"/>
              </a:solidFill>
              <a:latin typeface="Tw Cen MT"/>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876320" y="226800"/>
            <a:ext cx="8791200" cy="137304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1 - Import the data - and clean it.</a:t>
            </a:r>
            <a:endParaRPr b="0" lang="en-US" sz="4800" spc="-1" strike="noStrike">
              <a:solidFill>
                <a:srgbClr val="ffffff"/>
              </a:solidFill>
              <a:latin typeface="Tw Cen MT"/>
            </a:endParaRPr>
          </a:p>
        </p:txBody>
      </p:sp>
      <p:sp>
        <p:nvSpPr>
          <p:cNvPr id="149" name="TextShape 2"/>
          <p:cNvSpPr txBox="1"/>
          <p:nvPr/>
        </p:nvSpPr>
        <p:spPr>
          <a:xfrm>
            <a:off x="1876320" y="3602160"/>
            <a:ext cx="8791200" cy="1655280"/>
          </a:xfrm>
          <a:prstGeom prst="rect">
            <a:avLst/>
          </a:prstGeom>
          <a:noFill/>
          <a:ln>
            <a:noFill/>
          </a:ln>
        </p:spPr>
        <p:txBody>
          <a:bodyPr/>
          <a:p>
            <a:pPr algn="ctr"/>
            <a:endParaRPr b="0" lang="en-GB" sz="3200" spc="-1" strike="noStrike">
              <a:latin typeface="Arial"/>
            </a:endParaRPr>
          </a:p>
        </p:txBody>
      </p:sp>
      <p:pic>
        <p:nvPicPr>
          <p:cNvPr id="150" name="Picture 3" descr=""/>
          <p:cNvPicPr/>
          <p:nvPr/>
        </p:nvPicPr>
        <p:blipFill>
          <a:blip r:embed="rId1"/>
          <a:stretch/>
        </p:blipFill>
        <p:spPr>
          <a:xfrm>
            <a:off x="1584000" y="1875600"/>
            <a:ext cx="9023760" cy="4982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876320" y="226800"/>
            <a:ext cx="8791200" cy="137304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2 -  Format columns and store</a:t>
            </a:r>
            <a:endParaRPr b="0" lang="en-US" sz="4800" spc="-1" strike="noStrike">
              <a:solidFill>
                <a:srgbClr val="ffffff"/>
              </a:solidFill>
              <a:latin typeface="Tw Cen MT"/>
            </a:endParaRPr>
          </a:p>
        </p:txBody>
      </p:sp>
      <p:sp>
        <p:nvSpPr>
          <p:cNvPr id="152" name="TextShape 2"/>
          <p:cNvSpPr txBox="1"/>
          <p:nvPr/>
        </p:nvSpPr>
        <p:spPr>
          <a:xfrm>
            <a:off x="1876320" y="3602160"/>
            <a:ext cx="8791200" cy="1655280"/>
          </a:xfrm>
          <a:prstGeom prst="rect">
            <a:avLst/>
          </a:prstGeom>
          <a:noFill/>
          <a:ln>
            <a:noFill/>
          </a:ln>
        </p:spPr>
        <p:txBody>
          <a:bodyPr/>
          <a:p>
            <a:pPr algn="ctr"/>
            <a:endParaRPr b="0" lang="en-GB" sz="3200" spc="-1" strike="noStrike">
              <a:latin typeface="Arial"/>
            </a:endParaRPr>
          </a:p>
        </p:txBody>
      </p:sp>
      <p:pic>
        <p:nvPicPr>
          <p:cNvPr id="153" name="Picture 4" descr=""/>
          <p:cNvPicPr/>
          <p:nvPr/>
        </p:nvPicPr>
        <p:blipFill>
          <a:blip r:embed="rId1"/>
          <a:stretch/>
        </p:blipFill>
        <p:spPr>
          <a:xfrm>
            <a:off x="1832760" y="1735560"/>
            <a:ext cx="8878680" cy="51220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876320" y="226800"/>
            <a:ext cx="8791200" cy="1373040"/>
          </a:xfrm>
          <a:prstGeom prst="rect">
            <a:avLst/>
          </a:prstGeom>
          <a:noFill/>
          <a:ln>
            <a:noFill/>
          </a:ln>
        </p:spPr>
        <p:txBody>
          <a:bodyPr anchor="b">
            <a:normAutofit/>
          </a:bodyPr>
          <a:p>
            <a:pPr>
              <a:lnSpc>
                <a:spcPct val="90000"/>
              </a:lnSpc>
            </a:pPr>
            <a:r>
              <a:rPr b="0" lang="en-US" sz="4800" spc="-1" strike="noStrike" cap="all">
                <a:solidFill>
                  <a:srgbClr val="ffffff"/>
                </a:solidFill>
                <a:latin typeface="Tw Cen MT"/>
              </a:rPr>
              <a:t>Step 3 -  Select Predictability and choose column to predict</a:t>
            </a:r>
            <a:endParaRPr b="0" lang="en-US" sz="4800" spc="-1" strike="noStrike">
              <a:solidFill>
                <a:srgbClr val="ffffff"/>
              </a:solidFill>
              <a:latin typeface="Tw Cen MT"/>
            </a:endParaRPr>
          </a:p>
        </p:txBody>
      </p:sp>
      <p:pic>
        <p:nvPicPr>
          <p:cNvPr id="155" name="Picture 3" descr=""/>
          <p:cNvPicPr/>
          <p:nvPr/>
        </p:nvPicPr>
        <p:blipFill>
          <a:blip r:embed="rId1"/>
          <a:stretch/>
        </p:blipFill>
        <p:spPr>
          <a:xfrm>
            <a:off x="1762200" y="1600200"/>
            <a:ext cx="8667360" cy="5030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876320" y="226800"/>
            <a:ext cx="8791200" cy="2415600"/>
          </a:xfrm>
          <a:prstGeom prst="rect">
            <a:avLst/>
          </a:prstGeom>
          <a:noFill/>
          <a:ln>
            <a:noFill/>
          </a:ln>
        </p:spPr>
        <p:txBody>
          <a:bodyPr anchor="b"/>
          <a:p>
            <a:pPr>
              <a:lnSpc>
                <a:spcPct val="90000"/>
              </a:lnSpc>
            </a:pPr>
            <a:r>
              <a:rPr b="0" lang="en-US" sz="4400" spc="-1" strike="noStrike" cap="all">
                <a:solidFill>
                  <a:srgbClr val="ffffff"/>
                </a:solidFill>
                <a:latin typeface="Tw Cen MT"/>
              </a:rPr>
              <a:t>Step 4 -  Prepare the target and turn on 'classification' - 2 classifications = high risk/low risk outcome</a:t>
            </a:r>
            <a:endParaRPr b="0" lang="en-US" sz="4400" spc="-1" strike="noStrike">
              <a:solidFill>
                <a:srgbClr val="ffffff"/>
              </a:solidFill>
              <a:latin typeface="Tw Cen MT"/>
            </a:endParaRPr>
          </a:p>
        </p:txBody>
      </p:sp>
      <p:pic>
        <p:nvPicPr>
          <p:cNvPr id="157" name="Picture 2" descr=""/>
          <p:cNvPicPr/>
          <p:nvPr/>
        </p:nvPicPr>
        <p:blipFill>
          <a:blip r:embed="rId1"/>
          <a:stretch/>
        </p:blipFill>
        <p:spPr>
          <a:xfrm>
            <a:off x="1700280" y="2752560"/>
            <a:ext cx="8791200" cy="37692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444</TotalTime>
  <Application>LibreOffice/6.0.7.3$Linux_X86_64 LibreOffice_project/00m0$Build-3</Application>
  <Words>607</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2019-08-21T12:42:15Z</dcterms:created>
  <dc:creator>Sean Kelly</dc:creator>
  <dc:description/>
  <dc:language>en-GB</dc:language>
  <cp:lastModifiedBy/>
  <dcterms:modified xsi:type="dcterms:W3CDTF">2019-08-23T14:07:17Z</dcterms:modified>
  <cp:revision>34</cp:revision>
  <dc:subject/>
  <dc:title>Hack-week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