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</p:sldMasterIdLst>
  <p:notesMasterIdLst>
    <p:notesMasterId r:id="rId18"/>
  </p:notesMasterIdLst>
  <p:handoutMasterIdLst>
    <p:handoutMasterId r:id="rId19"/>
  </p:handoutMasterIdLst>
  <p:sldIdLst>
    <p:sldId id="258" r:id="rId3"/>
    <p:sldId id="272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A300"/>
    <a:srgbClr val="FABB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2093" autoAdjust="0"/>
  </p:normalViewPr>
  <p:slideViewPr>
    <p:cSldViewPr showGuides="1">
      <p:cViewPr>
        <p:scale>
          <a:sx n="75" d="100"/>
          <a:sy n="75" d="100"/>
        </p:scale>
        <p:origin x="2304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428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CA1A7F-DE74-4180-B62A-77D5E5D30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5D72A-F938-4C1B-9080-A9EEE607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3D6A-9748-41C1-9267-38801F59E48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FCE8F-299D-4E00-ACF9-81C746BBD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C91DC-0C19-4E4B-A2F0-28EF49B20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2192-1699-4E7F-9260-D883BCD89A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2649-0C64-4C41-A074-D141F8305F86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D7-6B8D-47C5-82E9-EFA38E4095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6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SGwipW6NQ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FKdxjjNdCYM" TargetMode="External"/><Relationship Id="rId4" Type="http://schemas.openxmlformats.org/officeDocument/2006/relationships/hyperlink" Target="https://www.youtube.com/watch?v=P9TRlsyq7gc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aaJN5gewZ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wUH3vbNk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Z6CrqPukPkY" TargetMode="External"/><Relationship Id="rId5" Type="http://schemas.openxmlformats.org/officeDocument/2006/relationships/hyperlink" Target="https://www.youtube.com/watch?v=sTM0EjAit7c" TargetMode="External"/><Relationship Id="rId4" Type="http://schemas.openxmlformats.org/officeDocument/2006/relationships/hyperlink" Target="https://www.youtube.com/watch?v=oaykwg2_TG8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adventurer.de/?p=242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-forum.org/thema/unterschied-zwischen-lokalen-instanz-klassenvariablen.172432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Heute wird sehr viel Wissen</a:t>
            </a:r>
            <a:r>
              <a:rPr lang="de-DE" baseline="0" dirty="0" smtClean="0"/>
              <a:t> auf einmal vermittelt.</a:t>
            </a:r>
          </a:p>
          <a:p>
            <a:r>
              <a:rPr lang="de-DE" baseline="0" dirty="0" smtClean="0"/>
              <a:t>Wir werden uns ein Teil dieser Masse heute anschauen und</a:t>
            </a:r>
          </a:p>
          <a:p>
            <a:r>
              <a:rPr lang="de-DE" baseline="0" dirty="0" smtClean="0"/>
              <a:t>Diese konkretisieren, ausbauen und näher darauf eingehen.</a:t>
            </a:r>
          </a:p>
          <a:p>
            <a:r>
              <a:rPr lang="de-DE" baseline="0" dirty="0" smtClean="0"/>
              <a:t>Hier ist mitschreiben, </a:t>
            </a:r>
            <a:r>
              <a:rPr lang="de-DE" baseline="0" dirty="0" err="1" smtClean="0"/>
              <a:t>mitcoden</a:t>
            </a:r>
            <a:r>
              <a:rPr lang="de-DE" baseline="0" dirty="0" smtClean="0"/>
              <a:t> und unbedingt auffallende</a:t>
            </a:r>
          </a:p>
          <a:p>
            <a:r>
              <a:rPr lang="de-DE" baseline="0" dirty="0" smtClean="0"/>
              <a:t>Fragen direkt zu notieren und diese schnellstmöglich zu stellen. </a:t>
            </a:r>
          </a:p>
          <a:p>
            <a:endParaRPr lang="de-DE" dirty="0" smtClean="0"/>
          </a:p>
          <a:p>
            <a:r>
              <a:rPr lang="de-DE" dirty="0" smtClean="0"/>
              <a:t>OOP: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Objektorientierte Programmierung ist ein Programmierparadigma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Weitere </a:t>
            </a:r>
            <a:r>
              <a:rPr lang="de-DE" dirty="0" err="1" smtClean="0"/>
              <a:t>Prog</a:t>
            </a:r>
            <a:r>
              <a:rPr lang="de-DE" dirty="0" smtClean="0"/>
              <a:t> Paradigmen sind zum Beispiel Imperative Programmierung oder Deklarative Programmierung.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smtClean="0"/>
              <a:t>Imperative Programmierung: Strukturierte Anweisungen an den Computer, was er ausführen soll.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smtClean="0"/>
              <a:t>Deklarative Programmierung: Man definiert funktional oder logisch was man haben möchte und der Computer sucht sich selbst den Weg zur Lösung.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3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Tierheim besitzt Instanzen (Objekte) eines</a:t>
            </a:r>
            <a:r>
              <a:rPr lang="de-DE" baseline="0" dirty="0" smtClean="0"/>
              <a:t> Tierpflegers und eines Hundes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Sowohl Tierpfleger als auch Hund können jedoch ohne Tierheim existieren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sind jedoch nach wie vor existent sollte kein Tierheim vorhanden sein.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CODE: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Hund();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Tierheim heim =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Tierheim(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Lösche ich Tierheim ist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bello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trotzdem noch 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07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Komposition bedeutet, dass mit dem Löschen des Behälterobjekts auch das integrierte Objekt verschwindet.</a:t>
            </a:r>
          </a:p>
          <a:p>
            <a:r>
              <a:rPr lang="de-DE" dirty="0" smtClean="0"/>
              <a:t>Dies ist z.B. beim Fressnapf der Fall.</a:t>
            </a:r>
          </a:p>
          <a:p>
            <a:endParaRPr lang="de-DE" dirty="0" smtClean="0"/>
          </a:p>
          <a:p>
            <a:r>
              <a:rPr lang="de-DE" dirty="0" smtClean="0"/>
              <a:t>CODE: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Fressnapf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Fressnapf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Lösche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Fressnapf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lösche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Futter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60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Darauf hinweisen, dass die aktuelle Anzeige </a:t>
            </a:r>
            <a:r>
              <a:rPr lang="de-DE" dirty="0" err="1" smtClean="0"/>
              <a:t>outdatet</a:t>
            </a:r>
            <a:r>
              <a:rPr lang="de-DE" dirty="0" smtClean="0"/>
              <a:t> ist.</a:t>
            </a:r>
          </a:p>
          <a:p>
            <a:r>
              <a:rPr lang="de-DE" dirty="0" smtClean="0"/>
              <a:t>Hinweis darauf, dass UML stetig angepasst und verändert wird.</a:t>
            </a:r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r>
              <a:rPr lang="de-DE" dirty="0" smtClean="0"/>
              <a:t>1..n Beziehungen und</a:t>
            </a:r>
            <a:r>
              <a:rPr lang="de-DE" baseline="0" dirty="0" smtClean="0"/>
              <a:t> an die jeweiligen Linien müssten Pfeile ran.</a:t>
            </a:r>
          </a:p>
          <a:p>
            <a:r>
              <a:rPr lang="de-DE" baseline="0" dirty="0" smtClean="0"/>
              <a:t>Wenn eine Klasse die andere nicht kennt und selbst nur implementiert werden würde</a:t>
            </a:r>
          </a:p>
          <a:p>
            <a:r>
              <a:rPr lang="de-DE" baseline="0" dirty="0" smtClean="0"/>
              <a:t>würde dies mit einem x am anderen Ende gekennzeichnet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2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nutzen nur die Anzeige</a:t>
            </a:r>
            <a:r>
              <a:rPr lang="de-DE" baseline="0" dirty="0" smtClean="0"/>
              <a:t> dafür, dass ein Objekt instanziiert wurde (1..n Beziehungen)</a:t>
            </a:r>
          </a:p>
          <a:p>
            <a:r>
              <a:rPr lang="de-DE" baseline="0" dirty="0" smtClean="0"/>
              <a:t>und Vererbung.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Tierheim hat genau 1 private (-) Pflegehund</a:t>
            </a:r>
          </a:p>
          <a:p>
            <a:r>
              <a:rPr lang="de-DE" baseline="0" dirty="0" smtClean="0"/>
              <a:t>Pflegehund ist auch ein Vierbeiner (erbt von Vierbeiner)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4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>
                <a:hlinkClick r:id="rId3"/>
              </a:rPr>
              <a:t>Objektorientierung </a:t>
            </a:r>
            <a:r>
              <a:rPr lang="de-DE" dirty="0">
                <a:hlinkClick r:id="rId3"/>
              </a:rPr>
              <a:t>in Java - Objektorientierte Programmierung in Java Teil 1 </a:t>
            </a:r>
            <a:r>
              <a:rPr lang="de-DE" dirty="0" smtClean="0">
                <a:hlinkClick r:id="rId3"/>
              </a:rPr>
              <a:t>– YouTube</a:t>
            </a: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>
                <a:hlinkClick r:id="rId4"/>
              </a:rPr>
              <a:t>Erste eigene Klasse - Objektorientierte Programmierung in Java Teil 2 ● Gehe auf SIMPLECLUB.DE/GO </a:t>
            </a:r>
            <a:r>
              <a:rPr lang="de-DE" dirty="0" smtClean="0">
                <a:hlinkClick r:id="rId4"/>
              </a:rPr>
              <a:t>– YouTube</a:t>
            </a: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>
                <a:hlinkClick r:id="rId5"/>
              </a:rPr>
              <a:t>Konstruktor - Objektorientierte Programmierung in Java 3 ● Gehe auf SIMPLECLUB.DE/GO </a:t>
            </a:r>
            <a:r>
              <a:rPr lang="de-DE" dirty="0" smtClean="0">
                <a:hlinkClick r:id="rId5"/>
              </a:rPr>
              <a:t>– YouTube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--&gt;</a:t>
            </a:r>
            <a:r>
              <a:rPr lang="de-DE" baseline="0" dirty="0" smtClean="0"/>
              <a:t> Wenn noch Zeit vorhanden dann simple Objekte erstellen / erstellen lassen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9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Klasse besitzt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Attribute für ihr Aussehen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Methoden</a:t>
            </a:r>
            <a:r>
              <a:rPr lang="de-DE" baseline="0" dirty="0" smtClean="0"/>
              <a:t> für ihr Verhalten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und enthält somit die grundsätzliche Beschreibung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der von ihr </a:t>
            </a:r>
            <a:r>
              <a:rPr lang="de-DE" baseline="0" dirty="0" err="1" smtClean="0"/>
              <a:t>instanzierbaren</a:t>
            </a:r>
            <a:r>
              <a:rPr lang="de-DE" baseline="0" dirty="0" smtClean="0"/>
              <a:t> Objekte.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Objekte sind Instanzen bzw. Konkretisierungen von Klassen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Beispiele anhand des Codes: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Aufbau einer neuen Klasse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Erklärung warum private etc. </a:t>
            </a:r>
            <a:r>
              <a:rPr lang="de-DE" baseline="0" smtClean="0"/>
              <a:t>genutzt werden sollte</a:t>
            </a:r>
            <a:endParaRPr lang="de-DE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Davon Objekte erstellen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Variablen der Klasse zuordnen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Über Konstruktor verändern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Getter und Setter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5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>
                <a:hlinkClick r:id="rId3"/>
              </a:rPr>
              <a:t>Datenkapselung in Java (private </a:t>
            </a:r>
            <a:r>
              <a:rPr lang="de-DE" dirty="0" err="1">
                <a:hlinkClick r:id="rId3"/>
              </a:rPr>
              <a:t>vs</a:t>
            </a:r>
            <a:r>
              <a:rPr lang="de-DE" dirty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public</a:t>
            </a:r>
            <a:r>
              <a:rPr lang="de-DE" dirty="0" smtClean="0">
                <a:hlinkClick r:id="rId3"/>
              </a:rPr>
              <a:t>) - Objektorientierte Programmierung mit Java 4 – YouTube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>
                <a:sym typeface="Wingdings" panose="05000000000000000000" pitchFamily="2" charset="2"/>
              </a:rPr>
              <a:t> Nur</a:t>
            </a:r>
            <a:r>
              <a:rPr lang="de-DE" baseline="0" dirty="0" smtClean="0">
                <a:sym typeface="Wingdings" panose="05000000000000000000" pitchFamily="2" charset="2"/>
              </a:rPr>
              <a:t> um es </a:t>
            </a:r>
            <a:r>
              <a:rPr lang="de-DE" baseline="0" dirty="0" err="1" smtClean="0">
                <a:sym typeface="Wingdings" panose="05000000000000000000" pitchFamily="2" charset="2"/>
              </a:rPr>
              <a:t>schonmal</a:t>
            </a:r>
            <a:r>
              <a:rPr lang="de-DE" baseline="0" dirty="0" smtClean="0">
                <a:sym typeface="Wingdings" panose="05000000000000000000" pitchFamily="2" charset="2"/>
              </a:rPr>
              <a:t> gehört zu haben (da es öfters erwähnt wird)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7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 Als Übersicht + Hinweis, dass die PPT zur Verfügung gestellt</a:t>
            </a:r>
            <a:r>
              <a:rPr lang="de-DE" baseline="0" dirty="0" smtClean="0">
                <a:sym typeface="Wingdings" panose="05000000000000000000" pitchFamily="2" charset="2"/>
              </a:rPr>
              <a:t>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7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114800"/>
            <a:ext cx="5486400" cy="3814192"/>
          </a:xfrm>
        </p:spPr>
        <p:txBody>
          <a:bodyPr/>
          <a:lstStyle/>
          <a:p>
            <a:endParaRPr lang="de-DE" sz="1100" dirty="0" smtClean="0">
              <a:hlinkClick r:id="rId3"/>
            </a:endParaRPr>
          </a:p>
          <a:p>
            <a:pPr marL="228600" indent="-228600">
              <a:buAutoNum type="arabicPeriod"/>
            </a:pPr>
            <a:r>
              <a:rPr lang="de-DE" sz="1100" dirty="0" smtClean="0">
                <a:hlinkClick r:id="rId3"/>
              </a:rPr>
              <a:t>Klassendiagramme </a:t>
            </a:r>
            <a:r>
              <a:rPr lang="de-DE" sz="1100" dirty="0">
                <a:hlinkClick r:id="rId3"/>
              </a:rPr>
              <a:t>mit UML - Theoretische Objektorientierte Konzepte 1 ● Gehe auf SIMPLECLUB.DE/GO </a:t>
            </a:r>
            <a:r>
              <a:rPr lang="de-DE" sz="1100" dirty="0" smtClean="0">
                <a:hlinkClick r:id="rId3"/>
              </a:rPr>
              <a:t>– YouTube</a:t>
            </a:r>
            <a:endParaRPr lang="de-DE" sz="1100" dirty="0" smtClean="0"/>
          </a:p>
          <a:p>
            <a:pPr marL="228600" indent="-228600">
              <a:buAutoNum type="arabicPeriod"/>
            </a:pPr>
            <a:r>
              <a:rPr lang="de-DE" sz="1100" dirty="0">
                <a:hlinkClick r:id="rId4"/>
              </a:rPr>
              <a:t>Objektdiagramm mit UML - Theoretische Objektorientierte Konzepte 2 ● Gehe auf SIMPLECLUB.DE/GO </a:t>
            </a:r>
            <a:r>
              <a:rPr lang="de-DE" sz="1100" dirty="0" smtClean="0">
                <a:hlinkClick r:id="rId4"/>
              </a:rPr>
              <a:t>– YouTube</a:t>
            </a:r>
            <a:endParaRPr lang="de-DE" sz="1100" dirty="0" smtClean="0"/>
          </a:p>
          <a:p>
            <a:pPr marL="228600" indent="-228600">
              <a:buAutoNum type="arabicPeriod"/>
            </a:pPr>
            <a:r>
              <a:rPr lang="de-DE" sz="1100" dirty="0">
                <a:hlinkClick r:id="rId5"/>
              </a:rPr>
              <a:t>Assoziationen in UML - Theoretische Objektorientierte Konzepte 3 ● Gehe auf SIMPLECLUB.DE/GO </a:t>
            </a:r>
            <a:r>
              <a:rPr lang="de-DE" sz="1100" dirty="0" smtClean="0">
                <a:hlinkClick r:id="rId5"/>
              </a:rPr>
              <a:t>– YouTube</a:t>
            </a:r>
            <a:endParaRPr lang="de-DE" sz="1100" dirty="0" smtClean="0"/>
          </a:p>
          <a:p>
            <a:pPr marL="228600" indent="-228600">
              <a:buAutoNum type="arabicPeriod"/>
            </a:pPr>
            <a:r>
              <a:rPr lang="de-DE" sz="1100" dirty="0">
                <a:hlinkClick r:id="rId6"/>
              </a:rPr>
              <a:t>Weitere Assoziationen in UML - Java Theoretische Objektorientierte Konzepte 4 </a:t>
            </a:r>
            <a:r>
              <a:rPr lang="de-DE" sz="1100" dirty="0" smtClean="0">
                <a:hlinkClick r:id="rId6"/>
              </a:rPr>
              <a:t>– YouTube</a:t>
            </a:r>
            <a:endParaRPr lang="de-DE" sz="1100" dirty="0" smtClean="0"/>
          </a:p>
          <a:p>
            <a:pPr marL="228600" indent="-228600">
              <a:buAutoNum type="arabicPeriod"/>
            </a:pPr>
            <a:endParaRPr lang="de-DE" sz="110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100" dirty="0" smtClean="0">
                <a:sym typeface="Wingdings" panose="05000000000000000000" pitchFamily="2" charset="2"/>
              </a:rPr>
              <a:t>Änderungen:</a:t>
            </a:r>
          </a:p>
          <a:p>
            <a:pPr marL="171450" indent="-171450">
              <a:buFontTx/>
              <a:buChar char="-"/>
            </a:pPr>
            <a:r>
              <a:rPr lang="de-DE" sz="1100" dirty="0" smtClean="0">
                <a:sym typeface="Wingdings" panose="05000000000000000000" pitchFamily="2" charset="2"/>
              </a:rPr>
              <a:t>Verbindungen werden statt nur mit Strichen mit einem Pfeil ()</a:t>
            </a:r>
            <a:r>
              <a:rPr lang="de-DE" sz="1100" baseline="0" dirty="0" smtClean="0">
                <a:sym typeface="Wingdings" panose="05000000000000000000" pitchFamily="2" charset="2"/>
              </a:rPr>
              <a:t> dargestellt</a:t>
            </a:r>
          </a:p>
          <a:p>
            <a:pPr marL="171450" indent="-171450">
              <a:buFontTx/>
              <a:buChar char="-"/>
            </a:pPr>
            <a:endParaRPr lang="de-DE" sz="1100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100" baseline="0" dirty="0" smtClean="0">
                <a:sym typeface="Wingdings" panose="05000000000000000000" pitchFamily="2" charset="2"/>
              </a:rPr>
              <a:t>UML wird z.B. im </a:t>
            </a:r>
            <a:r>
              <a:rPr lang="de-DE" sz="1100" baseline="0" dirty="0" err="1" smtClean="0">
                <a:sym typeface="Wingdings" panose="05000000000000000000" pitchFamily="2" charset="2"/>
              </a:rPr>
              <a:t>Waserfallmodell</a:t>
            </a:r>
            <a:r>
              <a:rPr lang="de-DE" sz="1100" baseline="0" dirty="0" smtClean="0">
                <a:sym typeface="Wingdings" panose="05000000000000000000" pitchFamily="2" charset="2"/>
              </a:rPr>
              <a:t> genutzt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Hier geht man davon aus, dass alle Anforderungen von Beginn an bekannt sind und man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die erstellten Darstellungen eins zu eins umsetzen kann und sich im gesamten Entwicklungsprozess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nicht mehr ändern.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sz="1100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100" baseline="0" dirty="0" smtClean="0">
                <a:sym typeface="Wingdings" panose="05000000000000000000" pitchFamily="2" charset="2"/>
              </a:rPr>
              <a:t>Mittlerweile setzt man auf agile Methoden bei denen UML zur Vorausplanung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genutzt werden nicht jedoch als final angesehen werden. Es dient dort hauptsächlich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zur deutlicheren Darstellung des Codes ohne Code.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sz="1100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Bei der agilen Softwareentwicklung finden Design, Implementierung und Tests parallel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Statt und sorgen so für höhere Geschwindigkeit und Flexibilität.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100" baseline="0" dirty="0" smtClean="0">
                <a:sym typeface="Wingdings" panose="05000000000000000000" pitchFamily="2" charset="2"/>
              </a:rPr>
              <a:t>(Hinweis auf MUSS – KANN – SOLL Anforderungen)</a:t>
            </a:r>
          </a:p>
          <a:p>
            <a:pPr marL="171450" indent="-171450">
              <a:buFontTx/>
              <a:buChar char="-"/>
            </a:pPr>
            <a:endParaRPr lang="de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85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  <a:r>
              <a:rPr lang="de-DE" dirty="0" smtClean="0">
                <a:hlinkClick r:id="rId3"/>
              </a:rPr>
              <a:t>UML Klassendiagramm – So behältst du bei der Objektorientierung den Überblick! | lerne Programmieren (codeadventurer.de)</a:t>
            </a:r>
            <a:endParaRPr lang="de-DE" dirty="0" smtClean="0"/>
          </a:p>
          <a:p>
            <a:r>
              <a:rPr lang="de-DE" dirty="0" smtClean="0"/>
              <a:t>Und </a:t>
            </a:r>
            <a:r>
              <a:rPr lang="de-DE" dirty="0" smtClean="0">
                <a:hlinkClick r:id="rId4"/>
              </a:rPr>
              <a:t>Variablen - Unterschied zwischen lokalen-, Instanz-, Klassenvariablen ♨󠄂‍󠆷 Java - Hilfe | Java-Forum.org (java-forum.org)</a:t>
            </a:r>
            <a:endParaRPr lang="de-DE" dirty="0" smtClean="0"/>
          </a:p>
          <a:p>
            <a:endParaRPr lang="de-DE" dirty="0" smtClean="0"/>
          </a:p>
          <a:p>
            <a:pPr marL="228600" indent="-228600">
              <a:buAutoNum type="arabicPeriod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Lokale Variablen: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Lokale Variablen sind Variablen die innerhalb einer Methode verwendet werden.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 können nur von dieser Methode verwendet werden und müssen vom Programmierer initialisiert (Wertzuweisung) werden.</a:t>
            </a:r>
          </a:p>
          <a:p>
            <a:pPr lvl="2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BeispielMethode</a:t>
            </a:r>
            <a:r>
              <a:rPr lang="de-DE" dirty="0"/>
              <a:t>(){ </a:t>
            </a:r>
            <a:endParaRPr lang="de-DE" dirty="0" smtClean="0"/>
          </a:p>
          <a:p>
            <a:pPr lvl="2"/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/>
              <a:t>i =</a:t>
            </a:r>
            <a:r>
              <a:rPr lang="de-DE" dirty="0"/>
              <a:t>0</a:t>
            </a:r>
            <a:r>
              <a:rPr lang="de-DE" dirty="0"/>
              <a:t>; </a:t>
            </a:r>
            <a:r>
              <a:rPr lang="de-DE" dirty="0"/>
              <a:t>//lokale Variable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}</a:t>
            </a:r>
            <a:endParaRPr lang="de-DE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2</a:t>
            </a:r>
            <a:r>
              <a:rPr lang="de-DE" dirty="0"/>
              <a:t>. Klassenvariablen: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Klassenvariablen werden innerhalb einer Klasse angelegt und können von jeder Methode wie auch von jedem Objekt dieser Klasse verwendet werden.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Beispiel für eine Klassenvariable:</a:t>
            </a:r>
            <a:r>
              <a:rPr lang="de-DE" dirty="0"/>
              <a:t/>
            </a:r>
            <a:br>
              <a:rPr lang="de-DE" dirty="0"/>
            </a:b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 smtClean="0"/>
              <a:t>;</a:t>
            </a:r>
          </a:p>
          <a:p>
            <a:pPr lvl="2"/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Zugriffsmodifikator</a:t>
            </a:r>
            <a:r>
              <a:rPr lang="de-DE" dirty="0"/>
              <a:t> "</a:t>
            </a:r>
            <a:r>
              <a:rPr lang="de-DE" dirty="0" err="1"/>
              <a:t>static</a:t>
            </a:r>
            <a:r>
              <a:rPr lang="de-DE" dirty="0"/>
              <a:t>" sagt aus das es sich bei dieser Variable um einen Klassenvariable handelt.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Klassenvariablen werden automatisch initialisiert.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4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Instanzvariablen</a:t>
            </a:r>
            <a:r>
              <a:rPr lang="de-DE" dirty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Instanzvariablen</a:t>
            </a:r>
            <a:r>
              <a:rPr lang="de-DE" dirty="0"/>
              <a:t> werden ebenfalls in einer Klasse angelegt.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Sie werden nur von Objekten verwenden, diese speichern ihre Eigenschaften darin ab.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Eine </a:t>
            </a:r>
            <a:r>
              <a:rPr lang="de-DE" dirty="0" err="1"/>
              <a:t>Instanzvariable</a:t>
            </a:r>
            <a:r>
              <a:rPr lang="de-DE" dirty="0"/>
              <a:t> ist für alle Objekte einer Klasse zugänglich.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Beispiel: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Ich habe z.B. drei Objekte und eine </a:t>
            </a:r>
            <a:r>
              <a:rPr lang="de-DE" dirty="0" err="1"/>
              <a:t>Instanzvariable</a:t>
            </a:r>
            <a:r>
              <a:rPr lang="de-DE" dirty="0"/>
              <a:t> deklariert, dann können alle drei Objekte auf diese eine </a:t>
            </a:r>
            <a:r>
              <a:rPr lang="de-DE" dirty="0" err="1"/>
              <a:t>Instanzvariable</a:t>
            </a:r>
            <a:r>
              <a:rPr lang="de-DE" dirty="0"/>
              <a:t> zugreifen.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So sieht eine </a:t>
            </a:r>
            <a:r>
              <a:rPr lang="de-DE" dirty="0" err="1"/>
              <a:t>Instanzvariable</a:t>
            </a:r>
            <a:r>
              <a:rPr lang="de-DE" dirty="0"/>
              <a:t> aus: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/>
              <a:t>int</a:t>
            </a:r>
            <a:r>
              <a:rPr lang="de-DE" dirty="0"/>
              <a:t> zahl;</a:t>
            </a:r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Hier muss auf das Schlüsselwort "</a:t>
            </a:r>
            <a:r>
              <a:rPr lang="de-DE" dirty="0" err="1"/>
              <a:t>static</a:t>
            </a:r>
            <a:r>
              <a:rPr lang="de-DE" dirty="0"/>
              <a:t>" verzichtet werden</a:t>
            </a:r>
            <a:r>
              <a:rPr lang="de-DE" dirty="0" smtClean="0"/>
              <a:t>. Die Sichtbarkeit und Verfügbarkeit zu anderen Klassen und Objekten etc. wird über den </a:t>
            </a:r>
            <a:r>
              <a:rPr lang="de-DE" dirty="0" err="1" smtClean="0"/>
              <a:t>Sichtbarkeitsmodifikator</a:t>
            </a:r>
            <a:r>
              <a:rPr lang="de-DE" dirty="0" smtClean="0"/>
              <a:t> geregelt.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Hund hat Hunger.</a:t>
            </a:r>
          </a:p>
          <a:p>
            <a:r>
              <a:rPr lang="de-DE" dirty="0" smtClean="0"/>
              <a:t>Hund frisst aus Fressnapf (</a:t>
            </a:r>
            <a:r>
              <a:rPr lang="de-DE" dirty="0" err="1" smtClean="0"/>
              <a:t>use</a:t>
            </a:r>
            <a:r>
              <a:rPr lang="de-DE" dirty="0" smtClean="0"/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Fressen ist eine Methode von Hund mit Fressnapf (welcher) als Parameter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 smtClean="0">
                <a:sym typeface="Wingdings" panose="05000000000000000000" pitchFamily="2" charset="2"/>
              </a:rPr>
              <a:t>Fressnapf-Instanz</a:t>
            </a:r>
            <a:r>
              <a:rPr lang="de-DE" baseline="0" dirty="0" smtClean="0">
                <a:sym typeface="Wingdings" panose="05000000000000000000" pitchFamily="2" charset="2"/>
              </a:rPr>
              <a:t> ist also nur für den Zeitraum der fressen Methode vorhanden.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Diese Beziehung nennt man Verwendungsbeziehung und wird wie oben dargestellt.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89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2. Klasse Tierheim ist vorhanden</a:t>
            </a:r>
          </a:p>
          <a:p>
            <a:r>
              <a:rPr lang="de-DE" dirty="0" smtClean="0"/>
              <a:t>3.</a:t>
            </a:r>
            <a:r>
              <a:rPr lang="de-DE" baseline="0" dirty="0" smtClean="0"/>
              <a:t> Klasse Tierpfleger ist vorhanden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Zwischen Tierpfleger und Hund gibt es eine Beziehung. Welche</a:t>
            </a:r>
          </a:p>
          <a:p>
            <a:r>
              <a:rPr lang="de-DE" baseline="0" dirty="0" smtClean="0"/>
              <a:t>ist in dieser Darstellung irrelevant der Tierpfleger und Hund</a:t>
            </a:r>
          </a:p>
          <a:p>
            <a:r>
              <a:rPr lang="de-DE" baseline="0" dirty="0" smtClean="0"/>
              <a:t>können unabhängig voneinander existieren. Die Beziehung</a:t>
            </a:r>
          </a:p>
          <a:p>
            <a:r>
              <a:rPr lang="de-DE" baseline="0" dirty="0" smtClean="0"/>
              <a:t>kann also hier noch verstärkt werden </a:t>
            </a:r>
            <a:r>
              <a:rPr lang="de-DE" baseline="0" dirty="0" smtClean="0">
                <a:sym typeface="Wingdings" panose="05000000000000000000" pitchFamily="2" charset="2"/>
              </a:rPr>
              <a:t> Aggregation und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Komposition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8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0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28215"/>
            <a:ext cx="3213993" cy="11620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28215"/>
            <a:ext cx="5317430" cy="5853113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3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505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48680"/>
            <a:ext cx="5486400" cy="4114800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03243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6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6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17952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44615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2411760" y="6597352"/>
            <a:ext cx="4320480" cy="291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1CA84-2835-4FCD-A52F-DE0F1B98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3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137099"/>
            <a:ext cx="8640959" cy="1372953"/>
          </a:xfrm>
        </p:spPr>
        <p:txBody>
          <a:bodyPr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636912"/>
            <a:ext cx="8640959" cy="1512168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2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457" y="548680"/>
            <a:ext cx="8617767" cy="11266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503" y="1790278"/>
            <a:ext cx="4246885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503" y="2430040"/>
            <a:ext cx="4246885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9" y="1790278"/>
            <a:ext cx="4248472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9" y="2430040"/>
            <a:ext cx="4248472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4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>
            <p:custDataLst>
              <p:tags r:id="rId5"/>
            </p:custDataLst>
          </p:nvPr>
        </p:nvSpPr>
        <p:spPr>
          <a:xfrm>
            <a:off x="206245" y="293100"/>
            <a:ext cx="8716584" cy="6328792"/>
          </a:xfrm>
          <a:prstGeom prst="snip1Rect">
            <a:avLst/>
          </a:prstGeom>
          <a:solidFill>
            <a:srgbClr val="333F48"/>
          </a:solidFill>
          <a:ln>
            <a:solidFill>
              <a:srgbClr val="FFA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solidFill>
                <a:srgbClr val="FFA300"/>
              </a:solidFill>
              <a:latin typeface="+mj-lt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9" y="6208305"/>
            <a:ext cx="240976" cy="245315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6876256" y="6165304"/>
            <a:ext cx="1872208" cy="372409"/>
            <a:chOff x="107504" y="-5898"/>
            <a:chExt cx="1872208" cy="338554"/>
          </a:xfrm>
        </p:grpSpPr>
        <p:sp>
          <p:nvSpPr>
            <p:cNvPr id="8" name="Textfeld 7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0" name="Textfeld 9"/>
            <p:cNvSpPr txBox="1"/>
            <p:nvPr userDrawn="1">
              <p:custDataLst>
                <p:tags r:id="rId7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"/>
            <a:ext cx="9180000" cy="690154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>
            <p:custDataLst>
              <p:tags r:id="rId11"/>
            </p:custDataLst>
          </p:nvPr>
        </p:nvSpPr>
        <p:spPr>
          <a:xfrm>
            <a:off x="7092280" y="-5898"/>
            <a:ext cx="173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Schule Informationstechnik</a:t>
            </a:r>
          </a:p>
          <a:p>
            <a:pPr algn="r"/>
            <a:r>
              <a:rPr lang="de-DE" sz="800" b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der</a:t>
            </a:r>
            <a:r>
              <a:rPr lang="de-DE" sz="800" b="0" baseline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Bundeswehr</a:t>
            </a:r>
            <a:endParaRPr lang="de-DE" sz="800" b="0" dirty="0">
              <a:solidFill>
                <a:srgbClr val="B2B2B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43" descr="Wappen-FüUstgSBw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61" y="44624"/>
            <a:ext cx="194527" cy="2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874242"/>
            <a:ext cx="8615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411760" y="6597352"/>
            <a:ext cx="432048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359821" y="-5898"/>
            <a:ext cx="1872208" cy="338554"/>
            <a:chOff x="107504" y="-5898"/>
            <a:chExt cx="1872208" cy="338554"/>
          </a:xfrm>
        </p:grpSpPr>
        <p:sp>
          <p:nvSpPr>
            <p:cNvPr id="10" name="Textfeld 9"/>
            <p:cNvSpPr txBox="1"/>
            <p:nvPr userDrawn="1">
              <p:custDataLst>
                <p:tags r:id="rId12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3" name="Textfeld 12"/>
            <p:cNvSpPr txBox="1"/>
            <p:nvPr userDrawn="1">
              <p:custDataLst>
                <p:tags r:id="rId13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4" name="Gerade Verbindung 13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" y="37004"/>
            <a:ext cx="251687" cy="254614"/>
          </a:xfrm>
          <a:prstGeom prst="rect">
            <a:avLst/>
          </a:prstGeom>
          <a:effectLst>
            <a:outerShdw blurRad="50800" dir="2700000" algn="tl" rotWithShape="0">
              <a:schemeClr val="tx1">
                <a:alpha val="61000"/>
              </a:scheme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33F6C-E6E8-47D1-9EE7-2927353B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9824" y="6595289"/>
            <a:ext cx="20574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1B37-DF9C-4D6D-8088-88E6C310E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adventurer.de/wp-content/uploads/2016/04/UML_Klassendiagramm_Aggregation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adventurer.de/wp-content/uploads/2016/04/UML_Klassendiagramm_Komposition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adventurer.de/wp-content/uploads/2016/04/UML_Klassendiagramm_Vererbung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eg"/><Relationship Id="rId5" Type="http://schemas.openxmlformats.org/officeDocument/2006/relationships/hyperlink" Target="http://www.codeadventurer.de/wp-content/uploads/2016/04/UML_Klassendiagramm_Vererbung.jpg" TargetMode="Externa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smtClean="0"/>
              <a:t>– Objektorientierte Programmierung ( OOP 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Oberfeldwebel Adrian Weidig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Ausbilder Anwendungsprogrammierung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06.04.2021</a:t>
            </a:r>
          </a:p>
        </p:txBody>
      </p:sp>
    </p:spTree>
    <p:extLst>
      <p:ext uri="{BB962C8B-B14F-4D97-AF65-F5344CB8AC3E}">
        <p14:creationId xmlns:p14="http://schemas.microsoft.com/office/powerpoint/2010/main" val="32936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227785" y="3266729"/>
            <a:ext cx="5040559" cy="332656"/>
          </a:xfrm>
        </p:spPr>
        <p:txBody>
          <a:bodyPr/>
          <a:lstStyle/>
          <a:p>
            <a:r>
              <a:rPr lang="de-DE" dirty="0" smtClean="0"/>
              <a:t>Aggregation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170" name="Picture 2" descr="UML_Klassendiagramm_Aggrega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6675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1"/>
          <p:cNvSpPr txBox="1">
            <a:spLocks/>
          </p:cNvSpPr>
          <p:nvPr/>
        </p:nvSpPr>
        <p:spPr>
          <a:xfrm>
            <a:off x="2051720" y="1"/>
            <a:ext cx="5040559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1" kern="1200">
                <a:solidFill>
                  <a:srgbClr val="CDCDC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Aggregation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Komposition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196" name="Picture 4" descr="UML Klassendiagramm Komposi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1196752"/>
            <a:ext cx="6762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9218" name="Picture 2" descr="UML Klassendiagramm Vererbu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60639" cy="54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WORAUF WIR UNS BESCHRÄNKEN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4" name="Picture 2" descr="http://www.codeadventurer.de/wp-content/uploads/2016/04/UML_Klassendiagramm_readOnly-Kop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31107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odeadventurer.de/wp-content/uploads/2016/04/UML_Klassendiagramm_Assoziatione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0" t="60479" r="34880" b="2561"/>
          <a:stretch/>
        </p:blipFill>
        <p:spPr bwMode="auto">
          <a:xfrm>
            <a:off x="1547664" y="4238370"/>
            <a:ext cx="3110746" cy="17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3203848" y="3284984"/>
            <a:ext cx="0" cy="953386"/>
          </a:xfrm>
          <a:prstGeom prst="straightConnector1">
            <a:avLst/>
          </a:prstGeom>
          <a:ln w="38100" cap="sq">
            <a:bevel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 rot="16200000">
            <a:off x="3288390" y="321683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2638092" y="3507915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- </a:t>
            </a:r>
            <a:r>
              <a:rPr lang="de-DE" sz="800" dirty="0" err="1" smtClean="0"/>
              <a:t>pflegehund</a:t>
            </a:r>
            <a:endParaRPr lang="de-DE" sz="800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5275626" y="908720"/>
            <a:ext cx="3633305" cy="1956395"/>
            <a:chOff x="5275626" y="908720"/>
            <a:chExt cx="3633305" cy="1956395"/>
          </a:xfrm>
        </p:grpSpPr>
        <p:pic>
          <p:nvPicPr>
            <p:cNvPr id="10242" name="Picture 2" descr="UML Klassendiagramm Vererbung">
              <a:hlinkClick r:id="rId5"/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2" t="1623" r="21904" b="75659"/>
            <a:stretch/>
          </p:blipFill>
          <p:spPr bwMode="auto">
            <a:xfrm>
              <a:off x="5275626" y="908720"/>
              <a:ext cx="3633305" cy="1956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www.codeadventurer.de/wp-content/uploads/2016/04/UML_Klassendiagramm_readOnly-Kopie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751" b="94768"/>
            <a:stretch/>
          </p:blipFill>
          <p:spPr bwMode="auto">
            <a:xfrm>
              <a:off x="6495676" y="2708920"/>
              <a:ext cx="567680" cy="15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1" name="Gerader Verbinder 10240"/>
          <p:cNvCxnSpPr/>
          <p:nvPr/>
        </p:nvCxnSpPr>
        <p:spPr>
          <a:xfrm>
            <a:off x="4427984" y="1844824"/>
            <a:ext cx="7920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4" name="Gleichschenkliges Dreieck 10243"/>
          <p:cNvSpPr/>
          <p:nvPr/>
        </p:nvSpPr>
        <p:spPr>
          <a:xfrm rot="5400000">
            <a:off x="5220072" y="1772816"/>
            <a:ext cx="144016" cy="144016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Objektorientierte Programmierung (OOP)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8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www.denisreis.com/wp-content/uploads/2012/05/objektorientierte-programmier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1" y="2132856"/>
            <a:ext cx="74580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Fragen sofort melden</a:t>
            </a:r>
          </a:p>
          <a:p>
            <a:r>
              <a:rPr lang="de-DE" dirty="0" smtClean="0"/>
              <a:t>Alles wird mitgeschrieben [Wenn Video pausiert werden soll melden]</a:t>
            </a:r>
          </a:p>
          <a:p>
            <a:r>
              <a:rPr lang="de-DE" dirty="0" smtClean="0"/>
              <a:t>Ergänzungen zu bereits gelerntem wird mit (?) gekennzeichnet um später näher darauf einzugehen</a:t>
            </a:r>
          </a:p>
          <a:p>
            <a:r>
              <a:rPr lang="de-DE" dirty="0" smtClean="0"/>
              <a:t>Jedes Code Beispiel im Video wird </a:t>
            </a:r>
            <a:r>
              <a:rPr lang="de-DE" dirty="0" err="1" smtClean="0"/>
              <a:t>mitgecoded</a:t>
            </a:r>
            <a:r>
              <a:rPr lang="de-DE" dirty="0" smtClean="0"/>
              <a:t> (wird nach jeder Eingabe pausiert)</a:t>
            </a:r>
          </a:p>
          <a:p>
            <a:r>
              <a:rPr lang="de-DE" dirty="0" smtClean="0"/>
              <a:t>Änderungen, Ergänzungen und Hinweise seitens des Ausbilders können mittendrin als auch außerhalb stattfinden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VIDEO-REGELN und Hinweise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5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Ergänzungen zu Klassen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Sichtbarkeiten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186450"/>
              </p:ext>
            </p:extLst>
          </p:nvPr>
        </p:nvGraphicFramePr>
        <p:xfrm>
          <a:off x="263524" y="1907701"/>
          <a:ext cx="8616950" cy="295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1888382142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1596144015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3192863222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2252597492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3925129150"/>
                    </a:ext>
                  </a:extLst>
                </a:gridCol>
              </a:tblGrid>
              <a:tr h="57789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Schlüsselwort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Klasse</a:t>
                      </a:r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Paket</a:t>
                      </a:r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Unter / Tochterklassen</a:t>
                      </a:r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Global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10659"/>
                  </a:ext>
                </a:extLst>
              </a:tr>
              <a:tr h="577890">
                <a:tc>
                  <a:txBody>
                    <a:bodyPr/>
                    <a:lstStyle/>
                    <a:p>
                      <a:pPr algn="r"/>
                      <a:r>
                        <a:rPr lang="de-DE" dirty="0" err="1" smtClean="0"/>
                        <a:t>public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2558065"/>
                  </a:ext>
                </a:extLst>
              </a:tr>
              <a:tr h="577890">
                <a:tc>
                  <a:txBody>
                    <a:bodyPr/>
                    <a:lstStyle/>
                    <a:p>
                      <a:pPr algn="r"/>
                      <a:r>
                        <a:rPr lang="de-DE" dirty="0" err="1" smtClean="0"/>
                        <a:t>protected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e-D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94437044"/>
                  </a:ext>
                </a:extLst>
              </a:tr>
              <a:tr h="57789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private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e-D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e-D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e-D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4944441"/>
                  </a:ext>
                </a:extLst>
              </a:tr>
              <a:tr h="57789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(ohne)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e-D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e-D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5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552" y="4221088"/>
            <a:ext cx="8229600" cy="1143000"/>
          </a:xfrm>
        </p:spPr>
        <p:txBody>
          <a:bodyPr/>
          <a:lstStyle/>
          <a:p>
            <a:r>
              <a:rPr lang="de-DE" dirty="0" smtClean="0"/>
              <a:t>U M L</a:t>
            </a:r>
            <a:br>
              <a:rPr lang="de-DE" dirty="0" smtClean="0"/>
            </a:br>
            <a:r>
              <a:rPr lang="de-DE" dirty="0" smtClean="0"/>
              <a:t>(Unified Modeling Language)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sz="2800" dirty="0" smtClean="0">
                <a:sym typeface="Wingdings" panose="05000000000000000000" pitchFamily="2" charset="2"/>
              </a:rPr>
              <a:t>Vereinheitlichte Modellierungssprache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450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://www.codeadventurer.de/wp-content/uploads/2016/04/UML_Klassendiagramm_readOnly-Kop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264696" cy="52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683568" y="1772816"/>
            <a:ext cx="1224136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1124744"/>
            <a:ext cx="100811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6156176" y="1916832"/>
            <a:ext cx="1170384" cy="3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6084168" y="3717032"/>
            <a:ext cx="1584176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99592" y="4149080"/>
            <a:ext cx="1152128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82" y="1403484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Sichtbarkeit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411760" y="7554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Klassenname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326560" y="1422172"/>
            <a:ext cx="183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Optionale Überschrift (hier z.B. &lt;&lt;Attribute&gt;&gt;)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671216" y="38764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Klassenvariable (</a:t>
            </a:r>
            <a:r>
              <a:rPr lang="de-DE" sz="1600" dirty="0" err="1" smtClean="0"/>
              <a:t>static</a:t>
            </a:r>
            <a:r>
              <a:rPr lang="de-DE" sz="1600" dirty="0" smtClean="0"/>
              <a:t>)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362826" y="2060848"/>
            <a:ext cx="1913030" cy="576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2517" y="2660720"/>
            <a:ext cx="16212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Instanzvariable</a:t>
            </a:r>
            <a:endParaRPr lang="de-DE" dirty="0" smtClean="0"/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public</a:t>
            </a:r>
            <a:r>
              <a:rPr lang="de-DE" sz="1400" dirty="0" smtClean="0"/>
              <a:t>, private etc. aber ohne </a:t>
            </a:r>
            <a:r>
              <a:rPr lang="de-DE" sz="1400" dirty="0" err="1" smtClean="0"/>
              <a:t>static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92517" y="4725144"/>
            <a:ext cx="16212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Methode mit Rückgabe </a:t>
            </a:r>
            <a:r>
              <a:rPr lang="de-DE" sz="1100" dirty="0" smtClean="0"/>
              <a:t>(innerhalb Methoden werden lokale Variablen genutzt)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769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  <a:p>
            <a:endParaRPr lang="de-DE" dirty="0"/>
          </a:p>
        </p:txBody>
      </p:sp>
      <p:pic>
        <p:nvPicPr>
          <p:cNvPr id="3074" name="Picture 2" descr="http://www.codeadventurer.de/wp-content/uploads/2016/04/UML_Klassendiagramm_readOnly-Kop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264696" cy="52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683568" y="1772816"/>
            <a:ext cx="1224136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1124744"/>
            <a:ext cx="100811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6156176" y="1916832"/>
            <a:ext cx="1170384" cy="3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6084168" y="3717032"/>
            <a:ext cx="1584176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99592" y="4149080"/>
            <a:ext cx="1152128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82" y="1403484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Sichtbarkeit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411760" y="7554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Klassenname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326560" y="1422172"/>
            <a:ext cx="183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Optionale Überschrift (hier z.B. &lt;&lt;Attribute&gt;&gt;)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671216" y="38764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Klassenvariable (</a:t>
            </a:r>
            <a:r>
              <a:rPr lang="de-DE" sz="1600" dirty="0" err="1" smtClean="0"/>
              <a:t>static</a:t>
            </a:r>
            <a:r>
              <a:rPr lang="de-DE" sz="1600" dirty="0" smtClean="0"/>
              <a:t>)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362826" y="2060848"/>
            <a:ext cx="1913030" cy="576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2517" y="2660720"/>
            <a:ext cx="16212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Instanzvariable</a:t>
            </a:r>
            <a:endParaRPr lang="de-DE" dirty="0" smtClean="0"/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public</a:t>
            </a:r>
            <a:r>
              <a:rPr lang="de-DE" sz="1400" dirty="0" smtClean="0"/>
              <a:t>, private etc. aber ohne </a:t>
            </a:r>
            <a:r>
              <a:rPr lang="de-DE" sz="1400" dirty="0" err="1" smtClean="0"/>
              <a:t>static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92517" y="4725144"/>
            <a:ext cx="16212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Methode mit Rückgabe </a:t>
            </a:r>
            <a:r>
              <a:rPr lang="de-DE" sz="1100" dirty="0" smtClean="0"/>
              <a:t>(innerhalb Methoden werden lokale Variablen genutzt)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96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Dependencies</a:t>
            </a:r>
            <a:r>
              <a:rPr lang="de-DE" dirty="0" smtClean="0"/>
              <a:t> / Verwendungen / Abhängigkeiten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098" name="Picture 2" descr="http://www.codeadventurer.de/wp-content/uploads/2016/04/UML_Klassendiagramm_Verwendungsbezieh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3990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Assoziationen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122" name="Picture 2" descr="http://www.codeadventurer.de/wp-content/uploads/2016/04/UML_Klassendiagramm_Assoziation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9" y="119675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Titelfolien ITSB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Microsoft Office PowerPoint</Application>
  <PresentationFormat>Bildschirmpräsentation (4:3)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Titelfolien ITSBw</vt:lpstr>
      <vt:lpstr>Benutzerdefiniertes Design</vt:lpstr>
      <vt:lpstr>Java – Objektorientierte Programmierung ( OOP )</vt:lpstr>
      <vt:lpstr>VIDEO-REGELN und Hinweise</vt:lpstr>
      <vt:lpstr>Ergänzungen zu Klassen</vt:lpstr>
      <vt:lpstr>Sichtbarkeiten</vt:lpstr>
      <vt:lpstr>U M L (Unified Modeling Language)  Vereinheitlichte Modellierungssprache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Objektorientierte Programmierung (OOP)</vt:lpstr>
      <vt:lpstr>PowerPoint-Präsentation</vt:lpstr>
    </vt:vector>
  </TitlesOfParts>
  <Company>FüUstgSBw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Folienmaster ITSBw</dc:title>
  <dc:creator>Foerster Oliver</dc:creator>
  <cp:lastModifiedBy>Adrian Weidig</cp:lastModifiedBy>
  <cp:revision>172</cp:revision>
  <dcterms:created xsi:type="dcterms:W3CDTF">2017-11-27T16:15:08Z</dcterms:created>
  <dcterms:modified xsi:type="dcterms:W3CDTF">2021-04-21T10:50:25Z</dcterms:modified>
</cp:coreProperties>
</file>