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27432000" cy="16459200"/>
  <p:notesSz cx="6858000" cy="9144000"/>
  <p:defaultText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5184">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50"/>
  </p:normalViewPr>
  <p:slideViewPr>
    <p:cSldViewPr snapToGrid="0" snapToObjects="1">
      <p:cViewPr>
        <p:scale>
          <a:sx n="50" d="100"/>
          <a:sy n="50" d="100"/>
        </p:scale>
        <p:origin x="752" y="1840"/>
      </p:cViewPr>
      <p:guideLst>
        <p:guide orient="horz" pos="5184"/>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113021"/>
            <a:ext cx="23317200" cy="3528060"/>
          </a:xfrm>
        </p:spPr>
        <p:txBody>
          <a:bodyPr/>
          <a:lstStyle/>
          <a:p>
            <a:r>
              <a:rPr lang="en-US"/>
              <a:t>Click to edit Master title style</a:t>
            </a:r>
          </a:p>
        </p:txBody>
      </p:sp>
      <p:sp>
        <p:nvSpPr>
          <p:cNvPr id="3" name="Subtitle 2"/>
          <p:cNvSpPr>
            <a:spLocks noGrp="1"/>
          </p:cNvSpPr>
          <p:nvPr>
            <p:ph type="subTitle" idx="1"/>
          </p:nvPr>
        </p:nvSpPr>
        <p:spPr>
          <a:xfrm>
            <a:off x="4114800" y="9326880"/>
            <a:ext cx="19202400" cy="4206240"/>
          </a:xfrm>
        </p:spPr>
        <p:txBody>
          <a:bodyPr/>
          <a:lstStyle>
            <a:lvl1pPr marL="0" indent="0" algn="ctr">
              <a:buNone/>
              <a:defRPr>
                <a:solidFill>
                  <a:schemeClr val="tx1">
                    <a:tint val="75000"/>
                  </a:schemeClr>
                </a:solidFill>
              </a:defRPr>
            </a:lvl1pPr>
            <a:lvl2pPr marL="1254008" indent="0" algn="ctr">
              <a:buNone/>
              <a:defRPr>
                <a:solidFill>
                  <a:schemeClr val="tx1">
                    <a:tint val="75000"/>
                  </a:schemeClr>
                </a:solidFill>
              </a:defRPr>
            </a:lvl2pPr>
            <a:lvl3pPr marL="2508016" indent="0" algn="ctr">
              <a:buNone/>
              <a:defRPr>
                <a:solidFill>
                  <a:schemeClr val="tx1">
                    <a:tint val="75000"/>
                  </a:schemeClr>
                </a:solidFill>
              </a:defRPr>
            </a:lvl3pPr>
            <a:lvl4pPr marL="3762024" indent="0" algn="ctr">
              <a:buNone/>
              <a:defRPr>
                <a:solidFill>
                  <a:schemeClr val="tx1">
                    <a:tint val="75000"/>
                  </a:schemeClr>
                </a:solidFill>
              </a:defRPr>
            </a:lvl4pPr>
            <a:lvl5pPr marL="5016033" indent="0" algn="ctr">
              <a:buNone/>
              <a:defRPr>
                <a:solidFill>
                  <a:schemeClr val="tx1">
                    <a:tint val="75000"/>
                  </a:schemeClr>
                </a:solidFill>
              </a:defRPr>
            </a:lvl5pPr>
            <a:lvl6pPr marL="6270041" indent="0" algn="ctr">
              <a:buNone/>
              <a:defRPr>
                <a:solidFill>
                  <a:schemeClr val="tx1">
                    <a:tint val="75000"/>
                  </a:schemeClr>
                </a:solidFill>
              </a:defRPr>
            </a:lvl6pPr>
            <a:lvl7pPr marL="7524049" indent="0" algn="ctr">
              <a:buNone/>
              <a:defRPr>
                <a:solidFill>
                  <a:schemeClr val="tx1">
                    <a:tint val="75000"/>
                  </a:schemeClr>
                </a:solidFill>
              </a:defRPr>
            </a:lvl7pPr>
            <a:lvl8pPr marL="8778057" indent="0" algn="ctr">
              <a:buNone/>
              <a:defRPr>
                <a:solidFill>
                  <a:schemeClr val="tx1">
                    <a:tint val="75000"/>
                  </a:schemeClr>
                </a:solidFill>
              </a:defRPr>
            </a:lvl8pPr>
            <a:lvl9pPr marL="1003206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753D7A8-1F1E-8044-9F3E-D49BE3D1CC50}" type="datetimeFigureOut">
              <a:t>12/12/17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505655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4019534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664600" y="1581151"/>
            <a:ext cx="18516600" cy="337070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14800" y="1581151"/>
            <a:ext cx="55092600" cy="337070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037334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857330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0576561"/>
            <a:ext cx="23317200" cy="3268980"/>
          </a:xfrm>
        </p:spPr>
        <p:txBody>
          <a:bodyPr anchor="t"/>
          <a:lstStyle>
            <a:lvl1pPr algn="l">
              <a:defRPr sz="11000" b="1" cap="all"/>
            </a:lvl1pPr>
          </a:lstStyle>
          <a:p>
            <a:r>
              <a:rPr lang="en-US"/>
              <a:t>Click to edit Master title style</a:t>
            </a:r>
          </a:p>
        </p:txBody>
      </p:sp>
      <p:sp>
        <p:nvSpPr>
          <p:cNvPr id="3" name="Text Placeholder 2"/>
          <p:cNvSpPr>
            <a:spLocks noGrp="1"/>
          </p:cNvSpPr>
          <p:nvPr>
            <p:ph type="body" idx="1"/>
          </p:nvPr>
        </p:nvSpPr>
        <p:spPr>
          <a:xfrm>
            <a:off x="2166939" y="6976112"/>
            <a:ext cx="23317200" cy="3600449"/>
          </a:xfrm>
        </p:spPr>
        <p:txBody>
          <a:bodyPr anchor="b"/>
          <a:lstStyle>
            <a:lvl1pPr marL="0" indent="0">
              <a:buNone/>
              <a:defRPr sz="5500">
                <a:solidFill>
                  <a:schemeClr val="tx1">
                    <a:tint val="75000"/>
                  </a:schemeClr>
                </a:solidFill>
              </a:defRPr>
            </a:lvl1pPr>
            <a:lvl2pPr marL="1254008" indent="0">
              <a:buNone/>
              <a:defRPr sz="4900">
                <a:solidFill>
                  <a:schemeClr val="tx1">
                    <a:tint val="75000"/>
                  </a:schemeClr>
                </a:solidFill>
              </a:defRPr>
            </a:lvl2pPr>
            <a:lvl3pPr marL="2508016" indent="0">
              <a:buNone/>
              <a:defRPr sz="4400">
                <a:solidFill>
                  <a:schemeClr val="tx1">
                    <a:tint val="75000"/>
                  </a:schemeClr>
                </a:solidFill>
              </a:defRPr>
            </a:lvl3pPr>
            <a:lvl4pPr marL="3762024" indent="0">
              <a:buNone/>
              <a:defRPr sz="3800">
                <a:solidFill>
                  <a:schemeClr val="tx1">
                    <a:tint val="75000"/>
                  </a:schemeClr>
                </a:solidFill>
              </a:defRPr>
            </a:lvl4pPr>
            <a:lvl5pPr marL="5016033" indent="0">
              <a:buNone/>
              <a:defRPr sz="3800">
                <a:solidFill>
                  <a:schemeClr val="tx1">
                    <a:tint val="75000"/>
                  </a:schemeClr>
                </a:solidFill>
              </a:defRPr>
            </a:lvl5pPr>
            <a:lvl6pPr marL="6270041" indent="0">
              <a:buNone/>
              <a:defRPr sz="3800">
                <a:solidFill>
                  <a:schemeClr val="tx1">
                    <a:tint val="75000"/>
                  </a:schemeClr>
                </a:solidFill>
              </a:defRPr>
            </a:lvl6pPr>
            <a:lvl7pPr marL="7524049" indent="0">
              <a:buNone/>
              <a:defRPr sz="3800">
                <a:solidFill>
                  <a:schemeClr val="tx1">
                    <a:tint val="75000"/>
                  </a:schemeClr>
                </a:solidFill>
              </a:defRPr>
            </a:lvl7pPr>
            <a:lvl8pPr marL="8778057" indent="0">
              <a:buNone/>
              <a:defRPr sz="3800">
                <a:solidFill>
                  <a:schemeClr val="tx1">
                    <a:tint val="75000"/>
                  </a:schemeClr>
                </a:solidFill>
              </a:defRPr>
            </a:lvl8pPr>
            <a:lvl9pPr marL="10032065" indent="0">
              <a:buNone/>
              <a:defRPr sz="3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53D7A8-1F1E-8044-9F3E-D49BE3D1CC50}" type="datetimeFigureOut">
              <a:t>12/12/17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767355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48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3766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53D7A8-1F1E-8044-9F3E-D49BE3D1CC50}" type="datetimeFigureOut">
              <a:t>12/12/17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2894080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59131"/>
            <a:ext cx="24688800" cy="2743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1600" y="3684271"/>
            <a:ext cx="12120564"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US"/>
              <a:t>Click to edit Master text styles</a:t>
            </a:r>
          </a:p>
        </p:txBody>
      </p:sp>
      <p:sp>
        <p:nvSpPr>
          <p:cNvPr id="4" name="Content Placeholder 3"/>
          <p:cNvSpPr>
            <a:spLocks noGrp="1"/>
          </p:cNvSpPr>
          <p:nvPr>
            <p:ph sz="half" idx="2"/>
          </p:nvPr>
        </p:nvSpPr>
        <p:spPr>
          <a:xfrm>
            <a:off x="1371600" y="5219700"/>
            <a:ext cx="12120564"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935077" y="3684271"/>
            <a:ext cx="12125325"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US"/>
              <a:t>Click to edit Master text styles</a:t>
            </a:r>
          </a:p>
        </p:txBody>
      </p:sp>
      <p:sp>
        <p:nvSpPr>
          <p:cNvPr id="6" name="Content Placeholder 5"/>
          <p:cNvSpPr>
            <a:spLocks noGrp="1"/>
          </p:cNvSpPr>
          <p:nvPr>
            <p:ph sz="quarter" idx="4"/>
          </p:nvPr>
        </p:nvSpPr>
        <p:spPr>
          <a:xfrm>
            <a:off x="13935077" y="5219700"/>
            <a:ext cx="12125325"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53D7A8-1F1E-8044-9F3E-D49BE3D1CC50}" type="datetimeFigureOut">
              <a:t>12/12/17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290182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53D7A8-1F1E-8044-9F3E-D49BE3D1CC50}" type="datetimeFigureOut">
              <a:t>12/12/17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866257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53D7A8-1F1E-8044-9F3E-D49BE3D1CC50}" type="datetimeFigureOut">
              <a:t>12/12/17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924345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655320"/>
            <a:ext cx="9024939" cy="2788920"/>
          </a:xfrm>
        </p:spPr>
        <p:txBody>
          <a:bodyPr anchor="b"/>
          <a:lstStyle>
            <a:lvl1pPr algn="l">
              <a:defRPr sz="5500" b="1"/>
            </a:lvl1pPr>
          </a:lstStyle>
          <a:p>
            <a:r>
              <a:rPr lang="en-US"/>
              <a:t>Click to edit Master title style</a:t>
            </a:r>
          </a:p>
        </p:txBody>
      </p:sp>
      <p:sp>
        <p:nvSpPr>
          <p:cNvPr id="3" name="Content Placeholder 2"/>
          <p:cNvSpPr>
            <a:spLocks noGrp="1"/>
          </p:cNvSpPr>
          <p:nvPr>
            <p:ph idx="1"/>
          </p:nvPr>
        </p:nvSpPr>
        <p:spPr>
          <a:xfrm>
            <a:off x="10725150" y="655321"/>
            <a:ext cx="15335250" cy="14047471"/>
          </a:xfrm>
        </p:spPr>
        <p:txBody>
          <a:bodyPr/>
          <a:lstStyle>
            <a:lvl1pPr>
              <a:defRPr sz="8800"/>
            </a:lvl1pPr>
            <a:lvl2pPr>
              <a:defRPr sz="7700"/>
            </a:lvl2pPr>
            <a:lvl3pPr>
              <a:defRPr sz="66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71602" y="3444241"/>
            <a:ext cx="9024939" cy="11258551"/>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4753D7A8-1F1E-8044-9F3E-D49BE3D1CC50}" type="datetimeFigureOut">
              <a:t>12/12/17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901869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1521440"/>
            <a:ext cx="16459200" cy="1360171"/>
          </a:xfrm>
        </p:spPr>
        <p:txBody>
          <a:bodyPr anchor="b"/>
          <a:lstStyle>
            <a:lvl1pPr algn="l">
              <a:defRPr sz="5500" b="1"/>
            </a:lvl1pPr>
          </a:lstStyle>
          <a:p>
            <a:r>
              <a:rPr lang="en-US"/>
              <a:t>Click to edit Master title style</a:t>
            </a:r>
          </a:p>
        </p:txBody>
      </p:sp>
      <p:sp>
        <p:nvSpPr>
          <p:cNvPr id="3" name="Picture Placeholder 2"/>
          <p:cNvSpPr>
            <a:spLocks noGrp="1"/>
          </p:cNvSpPr>
          <p:nvPr>
            <p:ph type="pic" idx="1"/>
          </p:nvPr>
        </p:nvSpPr>
        <p:spPr>
          <a:xfrm>
            <a:off x="5376864" y="1470660"/>
            <a:ext cx="16459200" cy="9875520"/>
          </a:xfrm>
        </p:spPr>
        <p:txBody>
          <a:bodyPr/>
          <a:lstStyle>
            <a:lvl1pPr marL="0" indent="0">
              <a:buNone/>
              <a:defRPr sz="8800"/>
            </a:lvl1pPr>
            <a:lvl2pPr marL="1254008" indent="0">
              <a:buNone/>
              <a:defRPr sz="7700"/>
            </a:lvl2pPr>
            <a:lvl3pPr marL="2508016" indent="0">
              <a:buNone/>
              <a:defRPr sz="6600"/>
            </a:lvl3pPr>
            <a:lvl4pPr marL="3762024" indent="0">
              <a:buNone/>
              <a:defRPr sz="5500"/>
            </a:lvl4pPr>
            <a:lvl5pPr marL="5016033" indent="0">
              <a:buNone/>
              <a:defRPr sz="5500"/>
            </a:lvl5pPr>
            <a:lvl6pPr marL="6270041" indent="0">
              <a:buNone/>
              <a:defRPr sz="5500"/>
            </a:lvl6pPr>
            <a:lvl7pPr marL="7524049" indent="0">
              <a:buNone/>
              <a:defRPr sz="5500"/>
            </a:lvl7pPr>
            <a:lvl8pPr marL="8778057" indent="0">
              <a:buNone/>
              <a:defRPr sz="5500"/>
            </a:lvl8pPr>
            <a:lvl9pPr marL="10032065" indent="0">
              <a:buNone/>
              <a:defRPr sz="5500"/>
            </a:lvl9pPr>
          </a:lstStyle>
          <a:p>
            <a:endParaRPr lang="en-US"/>
          </a:p>
        </p:txBody>
      </p:sp>
      <p:sp>
        <p:nvSpPr>
          <p:cNvPr id="4" name="Text Placeholder 3"/>
          <p:cNvSpPr>
            <a:spLocks noGrp="1"/>
          </p:cNvSpPr>
          <p:nvPr>
            <p:ph type="body" sz="half" idx="2"/>
          </p:nvPr>
        </p:nvSpPr>
        <p:spPr>
          <a:xfrm>
            <a:off x="5376864" y="12881611"/>
            <a:ext cx="16459200" cy="1931669"/>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4753D7A8-1F1E-8044-9F3E-D49BE3D1CC50}" type="datetimeFigureOut">
              <a:t>12/12/17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9543363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59131"/>
            <a:ext cx="24688800" cy="2743200"/>
          </a:xfrm>
          <a:prstGeom prst="rect">
            <a:avLst/>
          </a:prstGeom>
        </p:spPr>
        <p:txBody>
          <a:bodyPr vert="horz" lIns="250802" tIns="125401" rIns="250802" bIns="125401" rtlCol="0" anchor="ctr">
            <a:normAutofit/>
          </a:bodyPr>
          <a:lstStyle/>
          <a:p>
            <a:r>
              <a:rPr lang="en-US"/>
              <a:t>Click to edit Master title style</a:t>
            </a:r>
          </a:p>
        </p:txBody>
      </p:sp>
      <p:sp>
        <p:nvSpPr>
          <p:cNvPr id="3" name="Text Placeholder 2"/>
          <p:cNvSpPr>
            <a:spLocks noGrp="1"/>
          </p:cNvSpPr>
          <p:nvPr>
            <p:ph type="body" idx="1"/>
          </p:nvPr>
        </p:nvSpPr>
        <p:spPr>
          <a:xfrm>
            <a:off x="1371600" y="3840481"/>
            <a:ext cx="24688800" cy="10862311"/>
          </a:xfrm>
          <a:prstGeom prst="rect">
            <a:avLst/>
          </a:prstGeom>
        </p:spPr>
        <p:txBody>
          <a:bodyPr vert="horz" lIns="250802" tIns="125401" rIns="250802" bIns="1254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71600" y="15255241"/>
            <a:ext cx="6400800" cy="876300"/>
          </a:xfrm>
          <a:prstGeom prst="rect">
            <a:avLst/>
          </a:prstGeom>
        </p:spPr>
        <p:txBody>
          <a:bodyPr vert="horz" lIns="250802" tIns="125401" rIns="250802" bIns="125401" rtlCol="0" anchor="ctr"/>
          <a:lstStyle>
            <a:lvl1pPr algn="l">
              <a:defRPr sz="3300">
                <a:solidFill>
                  <a:schemeClr val="tx1">
                    <a:tint val="75000"/>
                  </a:schemeClr>
                </a:solidFill>
              </a:defRPr>
            </a:lvl1pPr>
          </a:lstStyle>
          <a:p>
            <a:fld id="{4753D7A8-1F1E-8044-9F3E-D49BE3D1CC50}" type="datetimeFigureOut">
              <a:t>12/12/17</a:t>
            </a:fld>
            <a:endParaRPr lang="en-US"/>
          </a:p>
        </p:txBody>
      </p:sp>
      <p:sp>
        <p:nvSpPr>
          <p:cNvPr id="5" name="Footer Placeholder 4"/>
          <p:cNvSpPr>
            <a:spLocks noGrp="1"/>
          </p:cNvSpPr>
          <p:nvPr>
            <p:ph type="ftr" sz="quarter" idx="3"/>
          </p:nvPr>
        </p:nvSpPr>
        <p:spPr>
          <a:xfrm>
            <a:off x="9372600" y="15255241"/>
            <a:ext cx="8686800" cy="876300"/>
          </a:xfrm>
          <a:prstGeom prst="rect">
            <a:avLst/>
          </a:prstGeom>
        </p:spPr>
        <p:txBody>
          <a:bodyPr vert="horz" lIns="250802" tIns="125401" rIns="250802" bIns="125401" rtlCol="0" anchor="ctr"/>
          <a:lstStyle>
            <a:lvl1pPr algn="ctr">
              <a:defRPr sz="3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15255241"/>
            <a:ext cx="6400800" cy="876300"/>
          </a:xfrm>
          <a:prstGeom prst="rect">
            <a:avLst/>
          </a:prstGeom>
        </p:spPr>
        <p:txBody>
          <a:bodyPr vert="horz" lIns="250802" tIns="125401" rIns="250802" bIns="125401" rtlCol="0" anchor="ctr"/>
          <a:lstStyle>
            <a:lvl1pPr algn="r">
              <a:defRPr sz="3300">
                <a:solidFill>
                  <a:schemeClr val="tx1">
                    <a:tint val="75000"/>
                  </a:schemeClr>
                </a:solidFill>
              </a:defRPr>
            </a:lvl1pPr>
          </a:lstStyle>
          <a:p>
            <a:fld id="{39C1E372-0626-2842-8F90-F95181A2701B}" type="slidenum">
              <a:t>‹#›</a:t>
            </a:fld>
            <a:endParaRPr lang="en-US"/>
          </a:p>
        </p:txBody>
      </p:sp>
    </p:spTree>
    <p:extLst>
      <p:ext uri="{BB962C8B-B14F-4D97-AF65-F5344CB8AC3E}">
        <p14:creationId xmlns:p14="http://schemas.microsoft.com/office/powerpoint/2010/main" val="3982854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54008" rtl="0" eaLnBrk="1" latinLnBrk="0" hangingPunct="1">
        <a:spcBef>
          <a:spcPct val="0"/>
        </a:spcBef>
        <a:buNone/>
        <a:defRPr sz="12100" kern="1200">
          <a:solidFill>
            <a:schemeClr val="tx1"/>
          </a:solidFill>
          <a:latin typeface="+mj-lt"/>
          <a:ea typeface="+mj-ea"/>
          <a:cs typeface="+mj-cs"/>
        </a:defRPr>
      </a:lvl1pPr>
    </p:titleStyle>
    <p:bodyStyle>
      <a:lvl1pPr marL="940506" indent="-940506" algn="l" defTabSz="1254008" rtl="0" eaLnBrk="1" latinLnBrk="0" hangingPunct="1">
        <a:spcBef>
          <a:spcPct val="20000"/>
        </a:spcBef>
        <a:buFont typeface="Arial"/>
        <a:buChar char="•"/>
        <a:defRPr sz="8800" kern="1200">
          <a:solidFill>
            <a:schemeClr val="tx1"/>
          </a:solidFill>
          <a:latin typeface="+mn-lt"/>
          <a:ea typeface="+mn-ea"/>
          <a:cs typeface="+mn-cs"/>
        </a:defRPr>
      </a:lvl1pPr>
      <a:lvl2pPr marL="2037763" indent="-783755" algn="l" defTabSz="1254008" rtl="0" eaLnBrk="1" latinLnBrk="0" hangingPunct="1">
        <a:spcBef>
          <a:spcPct val="20000"/>
        </a:spcBef>
        <a:buFont typeface="Arial"/>
        <a:buChar char="–"/>
        <a:defRPr sz="7700" kern="1200">
          <a:solidFill>
            <a:schemeClr val="tx1"/>
          </a:solidFill>
          <a:latin typeface="+mn-lt"/>
          <a:ea typeface="+mn-ea"/>
          <a:cs typeface="+mn-cs"/>
        </a:defRPr>
      </a:lvl2pPr>
      <a:lvl3pPr marL="3135020" indent="-627004" algn="l" defTabSz="1254008" rtl="0" eaLnBrk="1" latinLnBrk="0" hangingPunct="1">
        <a:spcBef>
          <a:spcPct val="20000"/>
        </a:spcBef>
        <a:buFont typeface="Arial"/>
        <a:buChar char="•"/>
        <a:defRPr sz="6600" kern="1200">
          <a:solidFill>
            <a:schemeClr val="tx1"/>
          </a:solidFill>
          <a:latin typeface="+mn-lt"/>
          <a:ea typeface="+mn-ea"/>
          <a:cs typeface="+mn-cs"/>
        </a:defRPr>
      </a:lvl3pPr>
      <a:lvl4pPr marL="4389029" indent="-627004" algn="l" defTabSz="1254008" rtl="0" eaLnBrk="1" latinLnBrk="0" hangingPunct="1">
        <a:spcBef>
          <a:spcPct val="20000"/>
        </a:spcBef>
        <a:buFont typeface="Arial"/>
        <a:buChar char="–"/>
        <a:defRPr sz="5500" kern="1200">
          <a:solidFill>
            <a:schemeClr val="tx1"/>
          </a:solidFill>
          <a:latin typeface="+mn-lt"/>
          <a:ea typeface="+mn-ea"/>
          <a:cs typeface="+mn-cs"/>
        </a:defRPr>
      </a:lvl4pPr>
      <a:lvl5pPr marL="5643037" indent="-627004" algn="l" defTabSz="1254008" rtl="0" eaLnBrk="1" latinLnBrk="0" hangingPunct="1">
        <a:spcBef>
          <a:spcPct val="20000"/>
        </a:spcBef>
        <a:buFont typeface="Arial"/>
        <a:buChar char="»"/>
        <a:defRPr sz="5500" kern="1200">
          <a:solidFill>
            <a:schemeClr val="tx1"/>
          </a:solidFill>
          <a:latin typeface="+mn-lt"/>
          <a:ea typeface="+mn-ea"/>
          <a:cs typeface="+mn-cs"/>
        </a:defRPr>
      </a:lvl5pPr>
      <a:lvl6pPr marL="6897045" indent="-627004" algn="l" defTabSz="1254008" rtl="0" eaLnBrk="1" latinLnBrk="0" hangingPunct="1">
        <a:spcBef>
          <a:spcPct val="20000"/>
        </a:spcBef>
        <a:buFont typeface="Arial"/>
        <a:buChar char="•"/>
        <a:defRPr sz="5500" kern="1200">
          <a:solidFill>
            <a:schemeClr val="tx1"/>
          </a:solidFill>
          <a:latin typeface="+mn-lt"/>
          <a:ea typeface="+mn-ea"/>
          <a:cs typeface="+mn-cs"/>
        </a:defRPr>
      </a:lvl6pPr>
      <a:lvl7pPr marL="8151053" indent="-627004" algn="l" defTabSz="1254008" rtl="0" eaLnBrk="1" latinLnBrk="0" hangingPunct="1">
        <a:spcBef>
          <a:spcPct val="20000"/>
        </a:spcBef>
        <a:buFont typeface="Arial"/>
        <a:buChar char="•"/>
        <a:defRPr sz="5500" kern="1200">
          <a:solidFill>
            <a:schemeClr val="tx1"/>
          </a:solidFill>
          <a:latin typeface="+mn-lt"/>
          <a:ea typeface="+mn-ea"/>
          <a:cs typeface="+mn-cs"/>
        </a:defRPr>
      </a:lvl7pPr>
      <a:lvl8pPr marL="9405061" indent="-627004" algn="l" defTabSz="1254008" rtl="0" eaLnBrk="1" latinLnBrk="0" hangingPunct="1">
        <a:spcBef>
          <a:spcPct val="20000"/>
        </a:spcBef>
        <a:buFont typeface="Arial"/>
        <a:buChar char="•"/>
        <a:defRPr sz="5500" kern="1200">
          <a:solidFill>
            <a:schemeClr val="tx1"/>
          </a:solidFill>
          <a:latin typeface="+mn-lt"/>
          <a:ea typeface="+mn-ea"/>
          <a:cs typeface="+mn-cs"/>
        </a:defRPr>
      </a:lvl8pPr>
      <a:lvl9pPr marL="10659069" indent="-627004" algn="l" defTabSz="1254008" rtl="0" eaLnBrk="1" latinLnBrk="0" hangingPunct="1">
        <a:spcBef>
          <a:spcPct val="20000"/>
        </a:spcBef>
        <a:buFont typeface="Arial"/>
        <a:buChar char="•"/>
        <a:defRPr sz="5500" kern="1200">
          <a:solidFill>
            <a:schemeClr val="tx1"/>
          </a:solidFill>
          <a:latin typeface="+mn-lt"/>
          <a:ea typeface="+mn-ea"/>
          <a:cs typeface="+mn-cs"/>
        </a:defRPr>
      </a:lvl9pPr>
    </p:bodyStyle>
    <p:other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g"/><Relationship Id="rId5" Type="http://schemas.openxmlformats.org/officeDocument/2006/relationships/image" Target="../media/image4.jpg"/><Relationship Id="rId6" Type="http://schemas.openxmlformats.org/officeDocument/2006/relationships/image" Target="../media/image5.jpg"/><Relationship Id="rId7"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33"/>
          <p:cNvSpPr txBox="1">
            <a:spLocks noChangeArrowheads="1"/>
          </p:cNvSpPr>
          <p:nvPr/>
        </p:nvSpPr>
        <p:spPr bwMode="auto">
          <a:xfrm>
            <a:off x="828400" y="3746500"/>
            <a:ext cx="618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7" name="Text Box 234"/>
          <p:cNvSpPr txBox="1">
            <a:spLocks noChangeArrowheads="1"/>
          </p:cNvSpPr>
          <p:nvPr/>
        </p:nvSpPr>
        <p:spPr bwMode="auto">
          <a:xfrm>
            <a:off x="828400" y="3455352"/>
            <a:ext cx="17929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smtClean="0">
                <a:solidFill>
                  <a:srgbClr val="0071EE"/>
                </a:solidFill>
                <a:latin typeface="Helvetica" charset="0"/>
                <a:cs typeface="+mn-cs"/>
              </a:rPr>
              <a:t>Introduction</a:t>
            </a:r>
            <a:endParaRPr lang="en-US" sz="2400" dirty="0">
              <a:solidFill>
                <a:srgbClr val="0071EE"/>
              </a:solidFill>
              <a:latin typeface="Helvetica" charset="0"/>
              <a:cs typeface="+mn-cs"/>
            </a:endParaRPr>
          </a:p>
        </p:txBody>
      </p:sp>
      <p:sp>
        <p:nvSpPr>
          <p:cNvPr id="8" name="Text Box 235"/>
          <p:cNvSpPr txBox="1">
            <a:spLocks noChangeArrowheads="1"/>
          </p:cNvSpPr>
          <p:nvPr/>
        </p:nvSpPr>
        <p:spPr bwMode="auto">
          <a:xfrm>
            <a:off x="828400" y="3911704"/>
            <a:ext cx="58772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a:latin typeface="Helvetica" charset="0"/>
              </a:rPr>
              <a:t>This project seeks to use natural language processing methodologies to create a pipeline that ultimately determines the probability that each pair of genes and diseases in a paper is related. This project also includes a </a:t>
            </a:r>
            <a:r>
              <a:rPr lang="en-US" sz="1800" dirty="0" smtClean="0">
                <a:latin typeface="Helvetica" charset="0"/>
              </a:rPr>
              <a:t>web </a:t>
            </a:r>
            <a:r>
              <a:rPr lang="en-US" sz="1800" dirty="0">
                <a:latin typeface="Helvetica" charset="0"/>
              </a:rPr>
              <a:t>a</a:t>
            </a:r>
            <a:r>
              <a:rPr lang="en-US" sz="1800" dirty="0" smtClean="0">
                <a:latin typeface="Helvetica" charset="0"/>
              </a:rPr>
              <a:t>pplication </a:t>
            </a:r>
            <a:r>
              <a:rPr lang="en-US" sz="1800" dirty="0">
                <a:latin typeface="Helvetica" charset="0"/>
              </a:rPr>
              <a:t>that can take in a new biomedical paper, use the model trained </a:t>
            </a:r>
            <a:r>
              <a:rPr lang="en-US" sz="1800" dirty="0" smtClean="0">
                <a:latin typeface="Helvetica" charset="0"/>
              </a:rPr>
              <a:t>by the pipeline, </a:t>
            </a:r>
            <a:r>
              <a:rPr lang="en-US" sz="1800" dirty="0">
                <a:latin typeface="Helvetica" charset="0"/>
              </a:rPr>
              <a:t>and in turn determine the probability that each pair of genes and </a:t>
            </a:r>
            <a:r>
              <a:rPr lang="en-US" sz="1800" dirty="0" smtClean="0">
                <a:latin typeface="Helvetica" charset="0"/>
              </a:rPr>
              <a:t>diseases in a sentence </a:t>
            </a:r>
            <a:r>
              <a:rPr lang="en-US" sz="1800" dirty="0">
                <a:latin typeface="Helvetica" charset="0"/>
              </a:rPr>
              <a:t>in that paper is related.</a:t>
            </a:r>
            <a:endParaRPr lang="en-US" sz="1800" dirty="0">
              <a:latin typeface="Helvetica" charset="0"/>
              <a:cs typeface="+mn-cs"/>
            </a:endParaRPr>
          </a:p>
        </p:txBody>
      </p:sp>
      <p:sp>
        <p:nvSpPr>
          <p:cNvPr id="9" name="Text Box 237"/>
          <p:cNvSpPr txBox="1">
            <a:spLocks noChangeArrowheads="1"/>
          </p:cNvSpPr>
          <p:nvPr/>
        </p:nvSpPr>
        <p:spPr bwMode="auto">
          <a:xfrm>
            <a:off x="828400" y="9679343"/>
            <a:ext cx="2904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smtClean="0">
                <a:solidFill>
                  <a:srgbClr val="0071EE"/>
                </a:solidFill>
                <a:latin typeface="Helvetica" charset="0"/>
                <a:cs typeface="+mn-cs"/>
              </a:rPr>
              <a:t>Pipeline Description</a:t>
            </a:r>
            <a:endParaRPr lang="en-US" sz="2400" dirty="0">
              <a:solidFill>
                <a:srgbClr val="0071EE"/>
              </a:solidFill>
              <a:latin typeface="Helvetica" charset="0"/>
              <a:cs typeface="+mn-cs"/>
            </a:endParaRPr>
          </a:p>
        </p:txBody>
      </p:sp>
      <p:sp>
        <p:nvSpPr>
          <p:cNvPr id="10" name="Text Box 238"/>
          <p:cNvSpPr txBox="1">
            <a:spLocks noChangeArrowheads="1"/>
          </p:cNvSpPr>
          <p:nvPr/>
        </p:nvSpPr>
        <p:spPr bwMode="auto">
          <a:xfrm>
            <a:off x="828400" y="10186065"/>
            <a:ext cx="5674348"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smtClean="0">
                <a:solidFill>
                  <a:srgbClr val="000000"/>
                </a:solidFill>
                <a:latin typeface="Helvetica" charset="0"/>
              </a:rPr>
              <a:t>The </a:t>
            </a:r>
            <a:r>
              <a:rPr lang="en-US" sz="1800" dirty="0">
                <a:solidFill>
                  <a:srgbClr val="000000"/>
                </a:solidFill>
                <a:latin typeface="Helvetica" charset="0"/>
              </a:rPr>
              <a:t>overall pipeline created in this paper is shown in Figures 1 and </a:t>
            </a:r>
            <a:r>
              <a:rPr lang="en-US" sz="1800" dirty="0" smtClean="0">
                <a:solidFill>
                  <a:srgbClr val="000000"/>
                </a:solidFill>
                <a:latin typeface="Helvetica" charset="0"/>
              </a:rPr>
              <a:t>2. </a:t>
            </a:r>
          </a:p>
          <a:p>
            <a:pPr>
              <a:defRPr/>
            </a:pPr>
            <a:r>
              <a:rPr lang="en-US" sz="1800" dirty="0">
                <a:solidFill>
                  <a:srgbClr val="000000"/>
                </a:solidFill>
                <a:latin typeface="Helvetica" charset="0"/>
              </a:rPr>
              <a:t> </a:t>
            </a:r>
            <a:r>
              <a:rPr lang="en-US" sz="1800" dirty="0" smtClean="0">
                <a:solidFill>
                  <a:srgbClr val="000000"/>
                </a:solidFill>
                <a:latin typeface="Helvetica" charset="0"/>
              </a:rPr>
              <a:t>    The </a:t>
            </a:r>
            <a:r>
              <a:rPr lang="en-US" sz="1800" dirty="0">
                <a:solidFill>
                  <a:srgbClr val="000000"/>
                </a:solidFill>
                <a:latin typeface="Helvetica" charset="0"/>
              </a:rPr>
              <a:t>project began with the development of a suitable corpus of text from biomedical </a:t>
            </a:r>
            <a:r>
              <a:rPr lang="en-US" sz="1800" dirty="0" smtClean="0">
                <a:solidFill>
                  <a:srgbClr val="000000"/>
                </a:solidFill>
                <a:latin typeface="Helvetica" charset="0"/>
              </a:rPr>
              <a:t>literature from the DISEASES database, </a:t>
            </a:r>
            <a:r>
              <a:rPr lang="en-US" sz="1800" dirty="0">
                <a:solidFill>
                  <a:srgbClr val="000000"/>
                </a:solidFill>
                <a:latin typeface="Helvetica" charset="0"/>
              </a:rPr>
              <a:t>and the conversion of these papers into a usable </a:t>
            </a:r>
            <a:r>
              <a:rPr lang="en-US" sz="1800" dirty="0" smtClean="0">
                <a:solidFill>
                  <a:srgbClr val="000000"/>
                </a:solidFill>
                <a:latin typeface="Helvetica" charset="0"/>
              </a:rPr>
              <a:t>format.</a:t>
            </a:r>
          </a:p>
          <a:p>
            <a:pPr>
              <a:defRPr/>
            </a:pPr>
            <a:r>
              <a:rPr lang="en-US" sz="1800" dirty="0" smtClean="0">
                <a:solidFill>
                  <a:srgbClr val="000000"/>
                </a:solidFill>
                <a:latin typeface="Helvetica" charset="0"/>
              </a:rPr>
              <a:t>     This project then required us to build a </a:t>
            </a:r>
            <a:r>
              <a:rPr lang="en-US" sz="1800" dirty="0">
                <a:solidFill>
                  <a:srgbClr val="000000"/>
                </a:solidFill>
                <a:latin typeface="Helvetica" charset="0"/>
              </a:rPr>
              <a:t>named-entity </a:t>
            </a:r>
            <a:r>
              <a:rPr lang="en-US" sz="1800" dirty="0" smtClean="0">
                <a:solidFill>
                  <a:srgbClr val="000000"/>
                </a:solidFill>
                <a:latin typeface="Helvetica" charset="0"/>
              </a:rPr>
              <a:t>extractor; this extractor </a:t>
            </a:r>
            <a:r>
              <a:rPr lang="en-US" sz="1800" dirty="0">
                <a:solidFill>
                  <a:srgbClr val="000000"/>
                </a:solidFill>
                <a:latin typeface="Helvetica" charset="0"/>
              </a:rPr>
              <a:t>was built upon that of </a:t>
            </a:r>
            <a:r>
              <a:rPr lang="en-US" sz="1800" dirty="0" err="1">
                <a:solidFill>
                  <a:srgbClr val="000000"/>
                </a:solidFill>
                <a:latin typeface="Helvetica" charset="0"/>
              </a:rPr>
              <a:t>becas</a:t>
            </a:r>
            <a:r>
              <a:rPr lang="en-US" sz="1800" dirty="0">
                <a:solidFill>
                  <a:srgbClr val="000000"/>
                </a:solidFill>
                <a:latin typeface="Helvetica" charset="0"/>
              </a:rPr>
              <a:t>, </a:t>
            </a:r>
            <a:r>
              <a:rPr lang="en-US" sz="1800" dirty="0" smtClean="0">
                <a:solidFill>
                  <a:srgbClr val="000000"/>
                </a:solidFill>
                <a:latin typeface="Helvetica" charset="0"/>
              </a:rPr>
              <a:t>and we also </a:t>
            </a:r>
            <a:r>
              <a:rPr lang="en-US" sz="1800" dirty="0">
                <a:solidFill>
                  <a:srgbClr val="000000"/>
                </a:solidFill>
                <a:latin typeface="Helvetica" charset="0"/>
              </a:rPr>
              <a:t>incorporated our own syntactic gene named-entity extraction as an optional way to differentiate the proteins and genes</a:t>
            </a:r>
            <a:r>
              <a:rPr lang="en-US" sz="1800" dirty="0" smtClean="0">
                <a:solidFill>
                  <a:srgbClr val="000000"/>
                </a:solidFill>
                <a:latin typeface="Helvetica" charset="0"/>
              </a:rPr>
              <a:t>.</a:t>
            </a:r>
          </a:p>
          <a:p>
            <a:pPr>
              <a:defRPr/>
            </a:pPr>
            <a:r>
              <a:rPr lang="en-US" sz="1800" dirty="0" smtClean="0">
                <a:solidFill>
                  <a:srgbClr val="000000"/>
                </a:solidFill>
                <a:latin typeface="Helvetica" charset="0"/>
              </a:rPr>
              <a:t>     The </a:t>
            </a:r>
            <a:r>
              <a:rPr lang="en-US" sz="1800" dirty="0">
                <a:solidFill>
                  <a:srgbClr val="000000"/>
                </a:solidFill>
                <a:latin typeface="Helvetica" charset="0"/>
              </a:rPr>
              <a:t>pipeline then required the extraction of features from each sentence and gene-disease pair. These features, for each gene-disease pair in a sentence, included the distance from each word in the sentence to the relevant gene, the distance from each word in the sentence to the relevant disease, the word2vec embedding of each word in the sentence, and features pertaining to the dependency tree of the sentence.</a:t>
            </a:r>
            <a:endParaRPr lang="en-US" sz="1800" dirty="0" smtClean="0">
              <a:solidFill>
                <a:srgbClr val="000000"/>
              </a:solidFill>
              <a:latin typeface="Helvetica" charset="0"/>
            </a:endParaRPr>
          </a:p>
          <a:p>
            <a:pPr>
              <a:defRPr/>
            </a:pPr>
            <a:endParaRPr lang="en-US" sz="1800" dirty="0">
              <a:solidFill>
                <a:srgbClr val="000000"/>
              </a:solidFill>
              <a:latin typeface="Helvetica" charset="0"/>
              <a:cs typeface="+mn-cs"/>
            </a:endParaRPr>
          </a:p>
        </p:txBody>
      </p:sp>
      <p:sp>
        <p:nvSpPr>
          <p:cNvPr id="11" name="Text Box 243"/>
          <p:cNvSpPr txBox="1">
            <a:spLocks noChangeArrowheads="1"/>
          </p:cNvSpPr>
          <p:nvPr/>
        </p:nvSpPr>
        <p:spPr bwMode="auto">
          <a:xfrm>
            <a:off x="20674064" y="3486157"/>
            <a:ext cx="40924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smtClean="0">
                <a:solidFill>
                  <a:srgbClr val="0071EE"/>
                </a:solidFill>
                <a:latin typeface="Helvetica" charset="0"/>
                <a:cs typeface="+mn-cs"/>
              </a:rPr>
              <a:t>Pipeline Description (cont’d.)</a:t>
            </a:r>
            <a:endParaRPr lang="en-US" sz="2400" dirty="0">
              <a:solidFill>
                <a:srgbClr val="0071EE"/>
              </a:solidFill>
              <a:latin typeface="Helvetica" charset="0"/>
              <a:cs typeface="+mn-cs"/>
            </a:endParaRPr>
          </a:p>
        </p:txBody>
      </p:sp>
      <p:sp>
        <p:nvSpPr>
          <p:cNvPr id="12" name="Text Box 244"/>
          <p:cNvSpPr txBox="1">
            <a:spLocks noChangeArrowheads="1"/>
          </p:cNvSpPr>
          <p:nvPr/>
        </p:nvSpPr>
        <p:spPr bwMode="auto">
          <a:xfrm>
            <a:off x="20674063" y="3950725"/>
            <a:ext cx="584227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a:solidFill>
                  <a:srgbClr val="000000"/>
                </a:solidFill>
                <a:latin typeface="Helvetica" charset="0"/>
              </a:rPr>
              <a:t>This project next required the construction of a relationship-</a:t>
            </a:r>
            <a:r>
              <a:rPr lang="en-US" sz="1800" dirty="0" smtClean="0">
                <a:solidFill>
                  <a:srgbClr val="000000"/>
                </a:solidFill>
                <a:latin typeface="Helvetica" charset="0"/>
              </a:rPr>
              <a:t>extractor; for this we built a convolutional </a:t>
            </a:r>
            <a:r>
              <a:rPr lang="en-US" sz="1800" dirty="0">
                <a:solidFill>
                  <a:srgbClr val="000000"/>
                </a:solidFill>
                <a:latin typeface="Helvetica" charset="0"/>
              </a:rPr>
              <a:t>neural </a:t>
            </a:r>
            <a:r>
              <a:rPr lang="en-US" sz="1800" dirty="0" smtClean="0">
                <a:solidFill>
                  <a:srgbClr val="000000"/>
                </a:solidFill>
                <a:latin typeface="Helvetica" charset="0"/>
              </a:rPr>
              <a:t>network, described </a:t>
            </a:r>
            <a:r>
              <a:rPr lang="en-US" sz="1800" dirty="0">
                <a:solidFill>
                  <a:srgbClr val="000000"/>
                </a:solidFill>
                <a:latin typeface="Helvetica" charset="0"/>
              </a:rPr>
              <a:t>in Figure 3 below</a:t>
            </a:r>
            <a:r>
              <a:rPr lang="en-US" sz="1800" dirty="0" smtClean="0">
                <a:solidFill>
                  <a:srgbClr val="000000"/>
                </a:solidFill>
                <a:latin typeface="Helvetica" charset="0"/>
              </a:rPr>
              <a:t>.</a:t>
            </a:r>
          </a:p>
          <a:p>
            <a:pPr>
              <a:defRPr/>
            </a:pPr>
            <a:r>
              <a:rPr lang="en-US" sz="1800" dirty="0">
                <a:solidFill>
                  <a:srgbClr val="000000"/>
                </a:solidFill>
                <a:latin typeface="Helvetica" charset="0"/>
              </a:rPr>
              <a:t>     For some </a:t>
            </a:r>
            <a:r>
              <a:rPr lang="en-US" sz="1800" dirty="0" smtClean="0">
                <a:solidFill>
                  <a:srgbClr val="000000"/>
                </a:solidFill>
                <a:latin typeface="Helvetica" charset="0"/>
              </a:rPr>
              <a:t>of </a:t>
            </a:r>
            <a:r>
              <a:rPr lang="en-US" sz="1800" dirty="0">
                <a:solidFill>
                  <a:srgbClr val="000000"/>
                </a:solidFill>
                <a:latin typeface="Helvetica" charset="0"/>
              </a:rPr>
              <a:t>the data, dependency parse features failed to be extracted due to bad or incorrect parses of the sentence</a:t>
            </a:r>
            <a:r>
              <a:rPr lang="en-US" sz="1800" dirty="0" smtClean="0">
                <a:solidFill>
                  <a:srgbClr val="000000"/>
                </a:solidFill>
                <a:latin typeface="Helvetica" charset="0"/>
              </a:rPr>
              <a:t>.  As </a:t>
            </a:r>
            <a:r>
              <a:rPr lang="en-US" sz="1800" dirty="0">
                <a:solidFill>
                  <a:srgbClr val="000000"/>
                </a:solidFill>
                <a:latin typeface="Helvetica" charset="0"/>
              </a:rPr>
              <a:t>a result, we trained </a:t>
            </a:r>
            <a:r>
              <a:rPr lang="en-US" sz="1800" dirty="0" smtClean="0">
                <a:solidFill>
                  <a:srgbClr val="000000"/>
                </a:solidFill>
                <a:latin typeface="Helvetica" charset="0"/>
              </a:rPr>
              <a:t>two </a:t>
            </a:r>
            <a:r>
              <a:rPr lang="en-US" sz="1800" dirty="0">
                <a:solidFill>
                  <a:srgbClr val="000000"/>
                </a:solidFill>
                <a:latin typeface="Helvetica" charset="0"/>
              </a:rPr>
              <a:t>different models, one with dependency parse inputs and one without</a:t>
            </a:r>
            <a:r>
              <a:rPr lang="en-US" sz="1800" dirty="0" smtClean="0">
                <a:solidFill>
                  <a:srgbClr val="000000"/>
                </a:solidFill>
                <a:latin typeface="Helvetica" charset="0"/>
              </a:rPr>
              <a:t>. </a:t>
            </a:r>
            <a:r>
              <a:rPr lang="en-US" sz="1800" dirty="0" err="1">
                <a:solidFill>
                  <a:srgbClr val="000000"/>
                </a:solidFill>
                <a:latin typeface="Helvetica" charset="0"/>
              </a:rPr>
              <a:t>E</a:t>
            </a:r>
            <a:r>
              <a:rPr lang="en-US" sz="1800" dirty="0" err="1" smtClean="0">
                <a:solidFill>
                  <a:srgbClr val="000000"/>
                </a:solidFill>
                <a:latin typeface="Helvetica" charset="0"/>
                <a:cs typeface="+mn-cs"/>
              </a:rPr>
              <a:t>mbeddings</a:t>
            </a:r>
            <a:r>
              <a:rPr lang="en-US" sz="1800" dirty="0" smtClean="0">
                <a:solidFill>
                  <a:srgbClr val="000000"/>
                </a:solidFill>
                <a:latin typeface="Helvetica" charset="0"/>
                <a:cs typeface="+mn-cs"/>
              </a:rPr>
              <a:t> are initialized for the distance features and passed through a convolution layer with max pooling and dropout. The word </a:t>
            </a:r>
            <a:r>
              <a:rPr lang="en-US" sz="1800" dirty="0" err="1" smtClean="0">
                <a:solidFill>
                  <a:srgbClr val="000000"/>
                </a:solidFill>
                <a:latin typeface="Helvetica" charset="0"/>
                <a:cs typeface="+mn-cs"/>
              </a:rPr>
              <a:t>embeddings</a:t>
            </a:r>
            <a:r>
              <a:rPr lang="en-US" sz="1800" dirty="0" smtClean="0">
                <a:solidFill>
                  <a:srgbClr val="000000"/>
                </a:solidFill>
                <a:latin typeface="Helvetica" charset="0"/>
                <a:cs typeface="+mn-cs"/>
              </a:rPr>
              <a:t> are also passed through a separate convolution layer.</a:t>
            </a:r>
          </a:p>
          <a:p>
            <a:pPr>
              <a:defRPr/>
            </a:pPr>
            <a:r>
              <a:rPr lang="en-US" sz="1800" dirty="0" smtClean="0">
                <a:solidFill>
                  <a:srgbClr val="000000"/>
                </a:solidFill>
                <a:latin typeface="Helvetica" charset="0"/>
              </a:rPr>
              <a:t>These outputs are then concatenated (with the optional dependency parse features) into a fully connected layer with </a:t>
            </a:r>
            <a:r>
              <a:rPr lang="en-US" sz="1800" dirty="0" smtClean="0">
                <a:solidFill>
                  <a:srgbClr val="000000"/>
                </a:solidFill>
                <a:latin typeface="Helvetica" charset="0"/>
                <a:cs typeface="+mn-cs"/>
              </a:rPr>
              <a:t>a binary </a:t>
            </a:r>
            <a:r>
              <a:rPr lang="en-US" sz="1800" dirty="0" err="1" smtClean="0">
                <a:solidFill>
                  <a:srgbClr val="000000"/>
                </a:solidFill>
                <a:latin typeface="Helvetica" charset="0"/>
                <a:cs typeface="+mn-cs"/>
              </a:rPr>
              <a:t>softmax</a:t>
            </a:r>
            <a:r>
              <a:rPr lang="en-US" sz="1800" dirty="0" smtClean="0">
                <a:solidFill>
                  <a:srgbClr val="000000"/>
                </a:solidFill>
                <a:latin typeface="Helvetica" charset="0"/>
                <a:cs typeface="+mn-cs"/>
              </a:rPr>
              <a:t> classifier output layer.</a:t>
            </a:r>
          </a:p>
        </p:txBody>
      </p:sp>
      <p:sp>
        <p:nvSpPr>
          <p:cNvPr id="13" name="Text Box 245"/>
          <p:cNvSpPr txBox="1">
            <a:spLocks noChangeArrowheads="1"/>
          </p:cNvSpPr>
          <p:nvPr/>
        </p:nvSpPr>
        <p:spPr bwMode="auto">
          <a:xfrm>
            <a:off x="20675600" y="11499379"/>
            <a:ext cx="24769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smtClean="0">
                <a:solidFill>
                  <a:srgbClr val="0071EE"/>
                </a:solidFill>
                <a:latin typeface="Helvetica" charset="0"/>
                <a:cs typeface="+mn-cs"/>
              </a:rPr>
              <a:t>Future Research</a:t>
            </a:r>
            <a:endParaRPr lang="en-US" sz="2400" dirty="0">
              <a:solidFill>
                <a:srgbClr val="0071EE"/>
              </a:solidFill>
              <a:latin typeface="Helvetica" charset="0"/>
              <a:cs typeface="+mn-cs"/>
            </a:endParaRPr>
          </a:p>
        </p:txBody>
      </p:sp>
      <p:sp>
        <p:nvSpPr>
          <p:cNvPr id="14" name="Text Box 246"/>
          <p:cNvSpPr txBox="1">
            <a:spLocks noChangeArrowheads="1"/>
          </p:cNvSpPr>
          <p:nvPr/>
        </p:nvSpPr>
        <p:spPr bwMode="auto">
          <a:xfrm>
            <a:off x="20686890" y="11937210"/>
            <a:ext cx="584227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285750" indent="-285750">
              <a:buFont typeface="Arial"/>
              <a:buChar char="•"/>
              <a:defRPr/>
            </a:pPr>
            <a:r>
              <a:rPr lang="en-US" sz="1800" dirty="0">
                <a:solidFill>
                  <a:srgbClr val="000000"/>
                </a:solidFill>
                <a:latin typeface="Helvetica" charset="0"/>
              </a:rPr>
              <a:t>I</a:t>
            </a:r>
            <a:r>
              <a:rPr lang="en-US" sz="1800" dirty="0" smtClean="0">
                <a:solidFill>
                  <a:srgbClr val="000000"/>
                </a:solidFill>
                <a:latin typeface="Helvetica" charset="0"/>
              </a:rPr>
              <a:t>mplement </a:t>
            </a:r>
            <a:r>
              <a:rPr lang="en-US" sz="1800" dirty="0">
                <a:solidFill>
                  <a:srgbClr val="000000"/>
                </a:solidFill>
                <a:latin typeface="Helvetica" charset="0"/>
              </a:rPr>
              <a:t>and compare multiple implementations of Named-Entity </a:t>
            </a:r>
            <a:r>
              <a:rPr lang="en-US" sz="1800" dirty="0" smtClean="0">
                <a:solidFill>
                  <a:srgbClr val="000000"/>
                </a:solidFill>
                <a:latin typeface="Helvetica" charset="0"/>
              </a:rPr>
              <a:t>Recognition, in particular that of </a:t>
            </a:r>
            <a:r>
              <a:rPr lang="en-US" sz="1800" dirty="0" err="1" smtClean="0">
                <a:solidFill>
                  <a:srgbClr val="000000"/>
                </a:solidFill>
                <a:latin typeface="Helvetica" charset="0"/>
              </a:rPr>
              <a:t>Sahu</a:t>
            </a:r>
            <a:r>
              <a:rPr lang="en-US" sz="1800" dirty="0" smtClean="0">
                <a:solidFill>
                  <a:srgbClr val="000000"/>
                </a:solidFill>
                <a:latin typeface="Helvetica" charset="0"/>
              </a:rPr>
              <a:t> </a:t>
            </a:r>
            <a:r>
              <a:rPr lang="en-US" sz="1800" dirty="0">
                <a:solidFill>
                  <a:srgbClr val="000000"/>
                </a:solidFill>
                <a:latin typeface="Helvetica" charset="0"/>
              </a:rPr>
              <a:t>and </a:t>
            </a:r>
            <a:r>
              <a:rPr lang="en-US" sz="1800" dirty="0" err="1">
                <a:solidFill>
                  <a:srgbClr val="000000"/>
                </a:solidFill>
                <a:latin typeface="Helvetica" charset="0"/>
              </a:rPr>
              <a:t>Ashish</a:t>
            </a:r>
            <a:r>
              <a:rPr lang="en-US" sz="1800" dirty="0">
                <a:solidFill>
                  <a:srgbClr val="000000"/>
                </a:solidFill>
                <a:latin typeface="Helvetica" charset="0"/>
              </a:rPr>
              <a:t> </a:t>
            </a:r>
            <a:r>
              <a:rPr lang="en-US" sz="1800" dirty="0" err="1">
                <a:solidFill>
                  <a:srgbClr val="000000"/>
                </a:solidFill>
                <a:latin typeface="Helvetica" charset="0"/>
              </a:rPr>
              <a:t>Anand</a:t>
            </a:r>
            <a:r>
              <a:rPr lang="en-US" sz="1800" dirty="0">
                <a:solidFill>
                  <a:srgbClr val="000000"/>
                </a:solidFill>
                <a:latin typeface="Helvetica" charset="0"/>
              </a:rPr>
              <a:t> </a:t>
            </a:r>
            <a:r>
              <a:rPr lang="en-US" sz="1800" dirty="0" smtClean="0">
                <a:solidFill>
                  <a:srgbClr val="000000"/>
                </a:solidFill>
                <a:latin typeface="Helvetica" charset="0"/>
              </a:rPr>
              <a:t>and that of </a:t>
            </a:r>
            <a:r>
              <a:rPr lang="en-US" sz="1800" dirty="0" err="1" smtClean="0">
                <a:solidFill>
                  <a:srgbClr val="000000"/>
                </a:solidFill>
                <a:latin typeface="Helvetica" charset="0"/>
              </a:rPr>
              <a:t>Abner</a:t>
            </a:r>
            <a:r>
              <a:rPr lang="en-US" sz="1800" dirty="0">
                <a:solidFill>
                  <a:srgbClr val="000000"/>
                </a:solidFill>
                <a:latin typeface="Helvetica" charset="0"/>
              </a:rPr>
              <a:t>.</a:t>
            </a:r>
            <a:endParaRPr lang="en-US" sz="1800" dirty="0" smtClean="0">
              <a:solidFill>
                <a:srgbClr val="000000"/>
              </a:solidFill>
              <a:latin typeface="Helvetica" charset="0"/>
            </a:endParaRPr>
          </a:p>
          <a:p>
            <a:pPr marL="285750" indent="-285750">
              <a:buFont typeface="Arial"/>
              <a:buChar char="•"/>
              <a:defRPr/>
            </a:pPr>
            <a:r>
              <a:rPr lang="en-US" sz="1800" dirty="0" smtClean="0">
                <a:solidFill>
                  <a:srgbClr val="000000"/>
                </a:solidFill>
                <a:latin typeface="Helvetica" charset="0"/>
              </a:rPr>
              <a:t>Determine a </a:t>
            </a:r>
            <a:r>
              <a:rPr lang="en-US" sz="1800" dirty="0">
                <a:solidFill>
                  <a:srgbClr val="000000"/>
                </a:solidFill>
                <a:latin typeface="Helvetica" charset="0"/>
              </a:rPr>
              <a:t>confidence measure on each relationship extracted and </a:t>
            </a:r>
            <a:r>
              <a:rPr lang="en-US" sz="1800" dirty="0" smtClean="0">
                <a:solidFill>
                  <a:srgbClr val="000000"/>
                </a:solidFill>
                <a:latin typeface="Helvetica" charset="0"/>
              </a:rPr>
              <a:t>determine </a:t>
            </a:r>
            <a:r>
              <a:rPr lang="en-US" sz="1800" dirty="0">
                <a:solidFill>
                  <a:srgbClr val="000000"/>
                </a:solidFill>
                <a:latin typeface="Helvetica" charset="0"/>
              </a:rPr>
              <a:t>what the relationship is between two </a:t>
            </a:r>
            <a:r>
              <a:rPr lang="en-US" sz="1800" dirty="0" smtClean="0">
                <a:solidFill>
                  <a:srgbClr val="000000"/>
                </a:solidFill>
                <a:latin typeface="Helvetica" charset="0"/>
              </a:rPr>
              <a:t>entities </a:t>
            </a:r>
            <a:r>
              <a:rPr lang="en-US" sz="1800" dirty="0">
                <a:solidFill>
                  <a:srgbClr val="000000"/>
                </a:solidFill>
                <a:latin typeface="Helvetica" charset="0"/>
              </a:rPr>
              <a:t>rather than just the existence of a relationship between the two.</a:t>
            </a:r>
          </a:p>
        </p:txBody>
      </p:sp>
      <p:sp>
        <p:nvSpPr>
          <p:cNvPr id="15" name="Text Box 247"/>
          <p:cNvSpPr txBox="1">
            <a:spLocks noChangeArrowheads="1"/>
          </p:cNvSpPr>
          <p:nvPr/>
        </p:nvSpPr>
        <p:spPr bwMode="auto">
          <a:xfrm>
            <a:off x="20675600" y="14751962"/>
            <a:ext cx="207168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dirty="0">
                <a:solidFill>
                  <a:srgbClr val="0071EE"/>
                </a:solidFill>
                <a:latin typeface="Helvetica" charset="0"/>
                <a:cs typeface="+mn-cs"/>
              </a:rPr>
              <a:t>Acknowledgement</a:t>
            </a:r>
          </a:p>
        </p:txBody>
      </p:sp>
      <p:sp>
        <p:nvSpPr>
          <p:cNvPr id="16" name="Text Box 249"/>
          <p:cNvSpPr txBox="1">
            <a:spLocks noChangeArrowheads="1"/>
          </p:cNvSpPr>
          <p:nvPr/>
        </p:nvSpPr>
        <p:spPr bwMode="auto">
          <a:xfrm>
            <a:off x="20675600" y="15215512"/>
            <a:ext cx="5842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400" dirty="0" smtClean="0">
                <a:solidFill>
                  <a:srgbClr val="000000"/>
                </a:solidFill>
                <a:latin typeface="Helvetica" charset="0"/>
                <a:cs typeface="+mn-cs"/>
              </a:rPr>
              <a:t>Thanks so much to our advisor, Professor </a:t>
            </a:r>
            <a:r>
              <a:rPr lang="en-US" sz="1400" dirty="0" err="1" smtClean="0">
                <a:solidFill>
                  <a:srgbClr val="000000"/>
                </a:solidFill>
                <a:latin typeface="Helvetica" charset="0"/>
                <a:cs typeface="+mn-cs"/>
              </a:rPr>
              <a:t>Dragomir</a:t>
            </a:r>
            <a:r>
              <a:rPr lang="en-US" sz="1400" dirty="0" smtClean="0">
                <a:solidFill>
                  <a:srgbClr val="000000"/>
                </a:solidFill>
                <a:latin typeface="Helvetica" charset="0"/>
                <a:cs typeface="+mn-cs"/>
              </a:rPr>
              <a:t> </a:t>
            </a:r>
            <a:r>
              <a:rPr lang="en-US" sz="1400" dirty="0" err="1" smtClean="0">
                <a:solidFill>
                  <a:srgbClr val="000000"/>
                </a:solidFill>
                <a:latin typeface="Helvetica" charset="0"/>
                <a:cs typeface="+mn-cs"/>
              </a:rPr>
              <a:t>Radev</a:t>
            </a:r>
            <a:r>
              <a:rPr lang="en-US" sz="1400" dirty="0" smtClean="0">
                <a:solidFill>
                  <a:srgbClr val="000000"/>
                </a:solidFill>
                <a:latin typeface="Helvetica" charset="0"/>
                <a:cs typeface="+mn-cs"/>
              </a:rPr>
              <a:t>, as well as </a:t>
            </a:r>
            <a:r>
              <a:rPr lang="en-US" sz="1400" dirty="0" smtClean="0">
                <a:solidFill>
                  <a:srgbClr val="000000"/>
                </a:solidFill>
                <a:latin typeface="Helvetica" charset="0"/>
                <a:cs typeface="+mn-cs"/>
              </a:rPr>
              <a:t>CPSC </a:t>
            </a:r>
            <a:r>
              <a:rPr lang="en-US" sz="1400" smtClean="0">
                <a:solidFill>
                  <a:srgbClr val="000000"/>
                </a:solidFill>
                <a:latin typeface="Helvetica" charset="0"/>
                <a:cs typeface="+mn-cs"/>
              </a:rPr>
              <a:t>490 course instructor </a:t>
            </a:r>
            <a:r>
              <a:rPr lang="en-US" sz="1400" dirty="0" smtClean="0">
                <a:solidFill>
                  <a:srgbClr val="000000"/>
                </a:solidFill>
                <a:latin typeface="Helvetica" charset="0"/>
                <a:cs typeface="+mn-cs"/>
              </a:rPr>
              <a:t>Professor James </a:t>
            </a:r>
            <a:r>
              <a:rPr lang="en-US" sz="1400" dirty="0" err="1" smtClean="0">
                <a:solidFill>
                  <a:srgbClr val="000000"/>
                </a:solidFill>
                <a:latin typeface="Helvetica" charset="0"/>
                <a:cs typeface="+mn-cs"/>
              </a:rPr>
              <a:t>Aspnes</a:t>
            </a:r>
            <a:r>
              <a:rPr lang="en-US" sz="1400" dirty="0" smtClean="0">
                <a:solidFill>
                  <a:srgbClr val="000000"/>
                </a:solidFill>
                <a:latin typeface="Helvetica" charset="0"/>
                <a:cs typeface="+mn-cs"/>
              </a:rPr>
              <a:t>.</a:t>
            </a:r>
            <a:endParaRPr lang="en-US" sz="1400" dirty="0">
              <a:solidFill>
                <a:srgbClr val="000000"/>
              </a:solidFill>
              <a:latin typeface="Helvetica" charset="0"/>
              <a:cs typeface="+mn-cs"/>
            </a:endParaRPr>
          </a:p>
        </p:txBody>
      </p:sp>
      <p:sp>
        <p:nvSpPr>
          <p:cNvPr id="17" name="Text Box 250"/>
          <p:cNvSpPr txBox="1">
            <a:spLocks noChangeArrowheads="1"/>
          </p:cNvSpPr>
          <p:nvPr/>
        </p:nvSpPr>
        <p:spPr bwMode="auto">
          <a:xfrm>
            <a:off x="4396154" y="1517650"/>
            <a:ext cx="2025747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3600" dirty="0" smtClean="0">
                <a:latin typeface="Helvetica" charset="0"/>
                <a:cs typeface="+mn-cs"/>
              </a:rPr>
              <a:t>Robert Tung</a:t>
            </a:r>
            <a:r>
              <a:rPr lang="en-US" sz="3600" baseline="30000" dirty="0" smtClean="0">
                <a:latin typeface="Helvetica" charset="0"/>
                <a:cs typeface="+mn-cs"/>
              </a:rPr>
              <a:t>1</a:t>
            </a:r>
            <a:r>
              <a:rPr lang="en-US" sz="3600" dirty="0" smtClean="0">
                <a:latin typeface="Helvetica" charset="0"/>
                <a:cs typeface="+mn-cs"/>
              </a:rPr>
              <a:t> and Adrian Lin</a:t>
            </a:r>
            <a:r>
              <a:rPr lang="en-US" sz="3600" baseline="30000" dirty="0" smtClean="0">
                <a:latin typeface="Helvetica" charset="0"/>
              </a:rPr>
              <a:t>1</a:t>
            </a:r>
            <a:endParaRPr lang="en-US" sz="3600" baseline="30000" dirty="0">
              <a:cs typeface="+mn-cs"/>
            </a:endParaRPr>
          </a:p>
        </p:txBody>
      </p:sp>
      <p:sp>
        <p:nvSpPr>
          <p:cNvPr id="18" name="Text Box 40"/>
          <p:cNvSpPr txBox="1">
            <a:spLocks noChangeArrowheads="1"/>
          </p:cNvSpPr>
          <p:nvPr/>
        </p:nvSpPr>
        <p:spPr bwMode="auto">
          <a:xfrm>
            <a:off x="4396154" y="493713"/>
            <a:ext cx="2093530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5200" dirty="0">
                <a:solidFill>
                  <a:srgbClr val="0071EE"/>
                </a:solidFill>
                <a:latin typeface="Helvetica" charset="0"/>
              </a:rPr>
              <a:t>Biomedical Entity-Relationship Extraction</a:t>
            </a:r>
            <a:endParaRPr lang="en-US" dirty="0">
              <a:solidFill>
                <a:srgbClr val="0071EE"/>
              </a:solidFill>
              <a:cs typeface="+mn-cs"/>
            </a:endParaRPr>
          </a:p>
        </p:txBody>
      </p:sp>
      <p:sp>
        <p:nvSpPr>
          <p:cNvPr id="19" name="Text Box 251"/>
          <p:cNvSpPr txBox="1">
            <a:spLocks noChangeArrowheads="1"/>
          </p:cNvSpPr>
          <p:nvPr/>
        </p:nvSpPr>
        <p:spPr bwMode="auto">
          <a:xfrm>
            <a:off x="4554415" y="2179638"/>
            <a:ext cx="202398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800" baseline="30000" dirty="0">
                <a:solidFill>
                  <a:srgbClr val="000000"/>
                </a:solidFill>
                <a:latin typeface="Helvetica" charset="0"/>
                <a:cs typeface="+mn-cs"/>
              </a:rPr>
              <a:t>1</a:t>
            </a:r>
            <a:r>
              <a:rPr lang="en-US" sz="2800" dirty="0">
                <a:solidFill>
                  <a:srgbClr val="000000"/>
                </a:solidFill>
                <a:latin typeface="Helvetica" charset="0"/>
                <a:cs typeface="+mn-cs"/>
              </a:rPr>
              <a:t>Department </a:t>
            </a:r>
            <a:r>
              <a:rPr lang="en-US" sz="2800" dirty="0" smtClean="0">
                <a:solidFill>
                  <a:srgbClr val="000000"/>
                </a:solidFill>
                <a:latin typeface="Helvetica" charset="0"/>
                <a:cs typeface="+mn-cs"/>
              </a:rPr>
              <a:t>of Computer Science, </a:t>
            </a:r>
            <a:r>
              <a:rPr lang="en-US" sz="2800" dirty="0">
                <a:solidFill>
                  <a:srgbClr val="000000"/>
                </a:solidFill>
                <a:latin typeface="Helvetica" charset="0"/>
                <a:cs typeface="+mn-cs"/>
              </a:rPr>
              <a:t>Yale </a:t>
            </a:r>
            <a:r>
              <a:rPr lang="en-US" sz="2800" dirty="0" smtClean="0">
                <a:solidFill>
                  <a:srgbClr val="000000"/>
                </a:solidFill>
                <a:latin typeface="Helvetica" charset="0"/>
                <a:cs typeface="+mn-cs"/>
              </a:rPr>
              <a:t>University, </a:t>
            </a:r>
            <a:r>
              <a:rPr lang="en-US" sz="2800" dirty="0">
                <a:solidFill>
                  <a:srgbClr val="000000"/>
                </a:solidFill>
                <a:latin typeface="Helvetica" charset="0"/>
                <a:cs typeface="+mn-cs"/>
              </a:rPr>
              <a:t>New Haven, </a:t>
            </a:r>
            <a:r>
              <a:rPr lang="en-US" sz="2800" dirty="0" smtClean="0">
                <a:solidFill>
                  <a:srgbClr val="000000"/>
                </a:solidFill>
                <a:latin typeface="Helvetica" charset="0"/>
                <a:cs typeface="+mn-cs"/>
              </a:rPr>
              <a:t>CT</a:t>
            </a:r>
            <a:endParaRPr lang="en-US" sz="2800" dirty="0">
              <a:solidFill>
                <a:srgbClr val="000000"/>
              </a:solidFill>
              <a:cs typeface="+mn-cs"/>
            </a:endParaRPr>
          </a:p>
        </p:txBody>
      </p:sp>
      <p:cxnSp>
        <p:nvCxnSpPr>
          <p:cNvPr id="223" name="Straight Connector 222"/>
          <p:cNvCxnSpPr/>
          <p:nvPr/>
        </p:nvCxnSpPr>
        <p:spPr bwMode="auto">
          <a:xfrm>
            <a:off x="828400" y="3111500"/>
            <a:ext cx="25689475" cy="0"/>
          </a:xfrm>
          <a:prstGeom prst="line">
            <a:avLst/>
          </a:prstGeom>
          <a:solidFill>
            <a:schemeClr val="accent1"/>
          </a:solidFill>
          <a:ln w="2857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25" name="Text Box 38"/>
          <p:cNvSpPr txBox="1">
            <a:spLocks noChangeArrowheads="1"/>
          </p:cNvSpPr>
          <p:nvPr/>
        </p:nvSpPr>
        <p:spPr bwMode="auto">
          <a:xfrm>
            <a:off x="7666962" y="9473661"/>
            <a:ext cx="46737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b="1" dirty="0">
                <a:solidFill>
                  <a:srgbClr val="0071EE"/>
                </a:solidFill>
                <a:latin typeface="Helvetica" charset="0"/>
                <a:cs typeface="+mn-cs"/>
              </a:rPr>
              <a:t>Figure 1. </a:t>
            </a:r>
            <a:r>
              <a:rPr lang="en-US" sz="1400" dirty="0" smtClean="0">
                <a:solidFill>
                  <a:srgbClr val="0071EE"/>
                </a:solidFill>
                <a:latin typeface="Helvetica" charset="0"/>
                <a:cs typeface="+mn-cs"/>
              </a:rPr>
              <a:t>Design of Pipeline for Building the Model.</a:t>
            </a:r>
            <a:endParaRPr lang="en-US" sz="1400" dirty="0">
              <a:solidFill>
                <a:srgbClr val="0071EE"/>
              </a:solidFill>
              <a:latin typeface="Helvetica" charset="0"/>
              <a:cs typeface="+mn-cs"/>
            </a:endParaRPr>
          </a:p>
        </p:txBody>
      </p:sp>
      <p:sp>
        <p:nvSpPr>
          <p:cNvPr id="226" name="Text Box 38"/>
          <p:cNvSpPr txBox="1">
            <a:spLocks noChangeArrowheads="1"/>
          </p:cNvSpPr>
          <p:nvPr/>
        </p:nvSpPr>
        <p:spPr bwMode="auto">
          <a:xfrm>
            <a:off x="7665703" y="15039392"/>
            <a:ext cx="55219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b="1" dirty="0">
                <a:solidFill>
                  <a:srgbClr val="0071EE"/>
                </a:solidFill>
                <a:latin typeface="Helvetica" charset="0"/>
                <a:cs typeface="+mn-cs"/>
              </a:rPr>
              <a:t>Figure 2. </a:t>
            </a:r>
            <a:r>
              <a:rPr lang="en-US" sz="1400" dirty="0" smtClean="0">
                <a:solidFill>
                  <a:srgbClr val="0071EE"/>
                </a:solidFill>
                <a:latin typeface="Helvetica" charset="0"/>
                <a:cs typeface="+mn-cs"/>
              </a:rPr>
              <a:t>Design of Pipeline for Using the Model on New Data.</a:t>
            </a:r>
            <a:endParaRPr lang="en-US" sz="1400" dirty="0">
              <a:solidFill>
                <a:srgbClr val="0071EE"/>
              </a:solidFill>
              <a:latin typeface="Helvetica" charset="0"/>
              <a:cs typeface="+mn-cs"/>
            </a:endParaRPr>
          </a:p>
        </p:txBody>
      </p:sp>
      <p:sp>
        <p:nvSpPr>
          <p:cNvPr id="227" name="Text Box 38"/>
          <p:cNvSpPr txBox="1">
            <a:spLocks noChangeArrowheads="1"/>
          </p:cNvSpPr>
          <p:nvPr/>
        </p:nvSpPr>
        <p:spPr bwMode="auto">
          <a:xfrm>
            <a:off x="14456218" y="9795825"/>
            <a:ext cx="46662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ts val="1700"/>
              </a:lnSpc>
              <a:spcBef>
                <a:spcPct val="50000"/>
              </a:spcBef>
              <a:defRPr/>
            </a:pPr>
            <a:r>
              <a:rPr lang="en-US" sz="1400" b="1" dirty="0">
                <a:solidFill>
                  <a:srgbClr val="0071EE"/>
                </a:solidFill>
                <a:latin typeface="Helvetica" charset="0"/>
                <a:cs typeface="+mn-cs"/>
              </a:rPr>
              <a:t>Figure 3. </a:t>
            </a:r>
            <a:r>
              <a:rPr lang="en-US" sz="1400" dirty="0" smtClean="0">
                <a:solidFill>
                  <a:srgbClr val="0071EE"/>
                </a:solidFill>
                <a:latin typeface="Helvetica" charset="0"/>
                <a:cs typeface="+mn-cs"/>
              </a:rPr>
              <a:t>Convolutional Neural Network Architecture for Relationship Extraction.</a:t>
            </a:r>
            <a:endParaRPr lang="en-US" sz="1400" dirty="0">
              <a:solidFill>
                <a:srgbClr val="0071EE"/>
              </a:solidFill>
              <a:latin typeface="Helvetica" charset="0"/>
              <a:cs typeface="+mn-cs"/>
            </a:endParaRPr>
          </a:p>
        </p:txBody>
      </p:sp>
      <p:sp>
        <p:nvSpPr>
          <p:cNvPr id="229" name="Text Box 38"/>
          <p:cNvSpPr txBox="1">
            <a:spLocks noChangeArrowheads="1"/>
          </p:cNvSpPr>
          <p:nvPr/>
        </p:nvSpPr>
        <p:spPr bwMode="auto">
          <a:xfrm>
            <a:off x="14456218" y="15052984"/>
            <a:ext cx="50814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b="1" dirty="0">
                <a:solidFill>
                  <a:srgbClr val="0071EE"/>
                </a:solidFill>
                <a:latin typeface="Helvetica" charset="0"/>
                <a:cs typeface="+mn-cs"/>
              </a:rPr>
              <a:t>Figure 4. </a:t>
            </a:r>
            <a:r>
              <a:rPr lang="en-US" sz="1400" dirty="0" smtClean="0">
                <a:solidFill>
                  <a:srgbClr val="0071EE"/>
                </a:solidFill>
                <a:latin typeface="Helvetica" charset="0"/>
                <a:cs typeface="+mn-cs"/>
              </a:rPr>
              <a:t>Screenshot of </a:t>
            </a:r>
            <a:r>
              <a:rPr lang="en-US" sz="1400" dirty="0" err="1" smtClean="0">
                <a:solidFill>
                  <a:srgbClr val="0071EE"/>
                </a:solidFill>
                <a:latin typeface="Helvetica" charset="0"/>
                <a:cs typeface="+mn-cs"/>
              </a:rPr>
              <a:t>WebApp</a:t>
            </a:r>
            <a:r>
              <a:rPr lang="en-US" sz="1400" dirty="0" smtClean="0">
                <a:solidFill>
                  <a:srgbClr val="0071EE"/>
                </a:solidFill>
                <a:latin typeface="Helvetica" charset="0"/>
                <a:cs typeface="+mn-cs"/>
              </a:rPr>
              <a:t> after taking in Sample Text.</a:t>
            </a:r>
            <a:endParaRPr lang="en-US" sz="1400" dirty="0">
              <a:solidFill>
                <a:srgbClr val="0071EE"/>
              </a:solidFill>
              <a:latin typeface="Helvetica" charset="0"/>
              <a:cs typeface="+mn-cs"/>
            </a:endParaRPr>
          </a:p>
        </p:txBody>
      </p:sp>
      <p:sp>
        <p:nvSpPr>
          <p:cNvPr id="2" name="TextBox 1"/>
          <p:cNvSpPr txBox="1"/>
          <p:nvPr/>
        </p:nvSpPr>
        <p:spPr>
          <a:xfrm>
            <a:off x="24794308" y="2141865"/>
            <a:ext cx="1846662" cy="523220"/>
          </a:xfrm>
          <a:prstGeom prst="rect">
            <a:avLst/>
          </a:prstGeom>
          <a:noFill/>
        </p:spPr>
        <p:txBody>
          <a:bodyPr wrap="square" rtlCol="0">
            <a:spAutoFit/>
          </a:bodyPr>
          <a:lstStyle/>
          <a:p>
            <a:r>
              <a:rPr lang="en-US" sz="2800" dirty="0" smtClean="0">
                <a:latin typeface="Verdana" panose="020B0604030504040204" pitchFamily="34" charset="0"/>
                <a:ea typeface="Verdana" panose="020B0604030504040204" pitchFamily="34" charset="0"/>
                <a:cs typeface="Verdana" panose="020B0604030504040204" pitchFamily="34" charset="0"/>
              </a:rPr>
              <a:t>LILY Lab</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pic>
        <p:nvPicPr>
          <p:cNvPr id="1029" name="Picture 5" descr="C:\Users\Dragomir Radev\Dropbox\Drago\Yale_University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400" y="1064349"/>
            <a:ext cx="2581687" cy="111528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1779" y="862527"/>
            <a:ext cx="2275840" cy="1000311"/>
          </a:xfrm>
          <a:prstGeom prst="rect">
            <a:avLst/>
          </a:prstGeom>
        </p:spPr>
      </p:pic>
      <p:pic>
        <p:nvPicPr>
          <p:cNvPr id="4" name="Picture 3" descr="Scan Dec 11, 2017, 22.54.jpg"/>
          <p:cNvPicPr>
            <a:picLocks noChangeAspect="1"/>
          </p:cNvPicPr>
          <p:nvPr/>
        </p:nvPicPr>
        <p:blipFill rotWithShape="1">
          <a:blip r:embed="rId4">
            <a:extLst>
              <a:ext uri="{28A0092B-C50C-407E-A947-70E740481C1C}">
                <a14:useLocalDpi xmlns:a14="http://schemas.microsoft.com/office/drawing/2010/main" val="0"/>
              </a:ext>
            </a:extLst>
          </a:blip>
          <a:srcRect t="12947"/>
          <a:stretch/>
        </p:blipFill>
        <p:spPr>
          <a:xfrm>
            <a:off x="6695924" y="4464050"/>
            <a:ext cx="6917814" cy="4652905"/>
          </a:xfrm>
          <a:prstGeom prst="rect">
            <a:avLst/>
          </a:prstGeom>
        </p:spPr>
      </p:pic>
      <p:pic>
        <p:nvPicPr>
          <p:cNvPr id="303" name="Picture 302" descr="Scan Dec 11, 2017, 22.56.jpg"/>
          <p:cNvPicPr>
            <a:picLocks noChangeAspect="1"/>
          </p:cNvPicPr>
          <p:nvPr/>
        </p:nvPicPr>
        <p:blipFill rotWithShape="1">
          <a:blip r:embed="rId5">
            <a:extLst>
              <a:ext uri="{28A0092B-C50C-407E-A947-70E740481C1C}">
                <a14:useLocalDpi xmlns:a14="http://schemas.microsoft.com/office/drawing/2010/main" val="0"/>
              </a:ext>
            </a:extLst>
          </a:blip>
          <a:srcRect t="12429" r="10954" b="12286"/>
          <a:stretch/>
        </p:blipFill>
        <p:spPr>
          <a:xfrm>
            <a:off x="6502749" y="10476041"/>
            <a:ext cx="7110990" cy="4645134"/>
          </a:xfrm>
          <a:prstGeom prst="rect">
            <a:avLst/>
          </a:prstGeom>
        </p:spPr>
      </p:pic>
      <p:pic>
        <p:nvPicPr>
          <p:cNvPr id="304" name="Picture 303" descr="Scan Dec 11, 2017, 22.57.jpg"/>
          <p:cNvPicPr>
            <a:picLocks noChangeAspect="1"/>
          </p:cNvPicPr>
          <p:nvPr/>
        </p:nvPicPr>
        <p:blipFill rotWithShape="1">
          <a:blip r:embed="rId6">
            <a:extLst>
              <a:ext uri="{28A0092B-C50C-407E-A947-70E740481C1C}">
                <a14:useLocalDpi xmlns:a14="http://schemas.microsoft.com/office/drawing/2010/main" val="0"/>
              </a:ext>
            </a:extLst>
          </a:blip>
          <a:srcRect t="-1629" r="5334" b="5465"/>
          <a:stretch/>
        </p:blipFill>
        <p:spPr>
          <a:xfrm>
            <a:off x="13613738" y="4464051"/>
            <a:ext cx="6847373" cy="5374932"/>
          </a:xfrm>
          <a:prstGeom prst="rect">
            <a:avLst/>
          </a:prstGeom>
        </p:spPr>
      </p:pic>
      <p:pic>
        <p:nvPicPr>
          <p:cNvPr id="305" name="Picture 304" descr="Screen Shot 2017-12-12 at 2.37.18 A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15229" y="10924534"/>
            <a:ext cx="7260371" cy="3756553"/>
          </a:xfrm>
          <a:prstGeom prst="rect">
            <a:avLst/>
          </a:prstGeom>
        </p:spPr>
      </p:pic>
      <p:sp>
        <p:nvSpPr>
          <p:cNvPr id="306" name="Text Box 237"/>
          <p:cNvSpPr txBox="1">
            <a:spLocks noChangeArrowheads="1"/>
          </p:cNvSpPr>
          <p:nvPr/>
        </p:nvSpPr>
        <p:spPr bwMode="auto">
          <a:xfrm>
            <a:off x="828400" y="6311490"/>
            <a:ext cx="40793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smtClean="0">
                <a:solidFill>
                  <a:srgbClr val="0071EE"/>
                </a:solidFill>
                <a:latin typeface="Helvetica" charset="0"/>
                <a:cs typeface="+mn-cs"/>
              </a:rPr>
              <a:t>Previous Work / Background</a:t>
            </a:r>
            <a:endParaRPr lang="en-US" sz="2400" dirty="0">
              <a:solidFill>
                <a:srgbClr val="0071EE"/>
              </a:solidFill>
              <a:latin typeface="Helvetica" charset="0"/>
              <a:cs typeface="+mn-cs"/>
            </a:endParaRPr>
          </a:p>
        </p:txBody>
      </p:sp>
      <p:sp>
        <p:nvSpPr>
          <p:cNvPr id="307" name="Text Box 238"/>
          <p:cNvSpPr txBox="1">
            <a:spLocks noChangeArrowheads="1"/>
          </p:cNvSpPr>
          <p:nvPr/>
        </p:nvSpPr>
        <p:spPr bwMode="auto">
          <a:xfrm>
            <a:off x="811468" y="6863049"/>
            <a:ext cx="5674348" cy="2862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285750" indent="-285750">
              <a:buFont typeface="Arial"/>
              <a:buChar char="•"/>
              <a:defRPr/>
            </a:pPr>
            <a:r>
              <a:rPr lang="en-US" sz="1800" dirty="0" err="1" smtClean="0">
                <a:solidFill>
                  <a:srgbClr val="000000"/>
                </a:solidFill>
                <a:latin typeface="Helvetica" charset="0"/>
                <a:cs typeface="+mn-cs"/>
              </a:rPr>
              <a:t>Ensembl</a:t>
            </a:r>
            <a:r>
              <a:rPr lang="en-US" sz="1800" dirty="0" smtClean="0">
                <a:solidFill>
                  <a:srgbClr val="000000"/>
                </a:solidFill>
                <a:latin typeface="Helvetica" charset="0"/>
                <a:cs typeface="+mn-cs"/>
              </a:rPr>
              <a:t> has a corpus of 60000 gene names</a:t>
            </a:r>
          </a:p>
          <a:p>
            <a:pPr marL="285750" indent="-285750">
              <a:buFont typeface="Arial"/>
              <a:buChar char="•"/>
              <a:defRPr/>
            </a:pPr>
            <a:r>
              <a:rPr lang="en-US" sz="1800" dirty="0" err="1" smtClean="0">
                <a:solidFill>
                  <a:srgbClr val="000000"/>
                </a:solidFill>
                <a:latin typeface="Helvetica" charset="0"/>
              </a:rPr>
              <a:t>Becas</a:t>
            </a:r>
            <a:r>
              <a:rPr lang="en-US" sz="1800" dirty="0" smtClean="0">
                <a:solidFill>
                  <a:srgbClr val="000000"/>
                </a:solidFill>
                <a:latin typeface="Helvetica" charset="0"/>
              </a:rPr>
              <a:t> is a library for biomedical text annotation</a:t>
            </a:r>
          </a:p>
          <a:p>
            <a:pPr marL="285750" indent="-285750">
              <a:buFont typeface="Arial"/>
              <a:buChar char="•"/>
              <a:defRPr/>
            </a:pPr>
            <a:r>
              <a:rPr lang="en-US" sz="1800" dirty="0">
                <a:solidFill>
                  <a:srgbClr val="000000"/>
                </a:solidFill>
                <a:latin typeface="Helvetica" charset="0"/>
              </a:rPr>
              <a:t>Sunil </a:t>
            </a:r>
            <a:r>
              <a:rPr lang="en-US" sz="1800" dirty="0" err="1">
                <a:solidFill>
                  <a:srgbClr val="000000"/>
                </a:solidFill>
                <a:latin typeface="Helvetica" charset="0"/>
              </a:rPr>
              <a:t>Sahu</a:t>
            </a:r>
            <a:r>
              <a:rPr lang="en-US" sz="1800" dirty="0">
                <a:solidFill>
                  <a:srgbClr val="000000"/>
                </a:solidFill>
                <a:latin typeface="Helvetica" charset="0"/>
              </a:rPr>
              <a:t> and </a:t>
            </a:r>
            <a:r>
              <a:rPr lang="en-US" sz="1800" dirty="0" err="1">
                <a:solidFill>
                  <a:srgbClr val="000000"/>
                </a:solidFill>
                <a:latin typeface="Helvetica" charset="0"/>
              </a:rPr>
              <a:t>Ashish</a:t>
            </a:r>
            <a:r>
              <a:rPr lang="en-US" sz="1800" dirty="0">
                <a:solidFill>
                  <a:srgbClr val="000000"/>
                </a:solidFill>
                <a:latin typeface="Helvetica" charset="0"/>
              </a:rPr>
              <a:t> </a:t>
            </a:r>
            <a:r>
              <a:rPr lang="en-US" sz="1800" dirty="0" err="1">
                <a:solidFill>
                  <a:srgbClr val="000000"/>
                </a:solidFill>
                <a:latin typeface="Helvetica" charset="0"/>
              </a:rPr>
              <a:t>Anand</a:t>
            </a:r>
            <a:r>
              <a:rPr lang="en-US" sz="1800" dirty="0">
                <a:solidFill>
                  <a:srgbClr val="000000"/>
                </a:solidFill>
                <a:latin typeface="Helvetica" charset="0"/>
              </a:rPr>
              <a:t> created RNN models for disease name </a:t>
            </a:r>
            <a:r>
              <a:rPr lang="en-US" sz="1800" dirty="0" smtClean="0">
                <a:solidFill>
                  <a:srgbClr val="000000"/>
                </a:solidFill>
                <a:latin typeface="Helvetica" charset="0"/>
              </a:rPr>
              <a:t>recognition</a:t>
            </a:r>
          </a:p>
          <a:p>
            <a:pPr marL="285750" indent="-285750">
              <a:buFont typeface="Arial"/>
              <a:buChar char="•"/>
              <a:defRPr/>
            </a:pPr>
            <a:r>
              <a:rPr lang="en-US" sz="1800" dirty="0" err="1">
                <a:solidFill>
                  <a:srgbClr val="000000"/>
                </a:solidFill>
                <a:latin typeface="Helvetica" charset="0"/>
              </a:rPr>
              <a:t>Abner</a:t>
            </a:r>
            <a:r>
              <a:rPr lang="en-US" sz="1800" dirty="0">
                <a:solidFill>
                  <a:srgbClr val="000000"/>
                </a:solidFill>
                <a:latin typeface="Helvetica" charset="0"/>
              </a:rPr>
              <a:t> is a biomedical named-entity </a:t>
            </a:r>
            <a:r>
              <a:rPr lang="en-US" sz="1800" dirty="0" smtClean="0">
                <a:solidFill>
                  <a:srgbClr val="000000"/>
                </a:solidFill>
                <a:latin typeface="Helvetica" charset="0"/>
              </a:rPr>
              <a:t>recognizer with a Java API</a:t>
            </a:r>
          </a:p>
          <a:p>
            <a:pPr marL="285750" indent="-285750">
              <a:buFont typeface="Arial"/>
              <a:buChar char="•"/>
              <a:defRPr/>
            </a:pPr>
            <a:r>
              <a:rPr lang="en-US" sz="1800" dirty="0">
                <a:solidFill>
                  <a:srgbClr val="000000"/>
                </a:solidFill>
                <a:latin typeface="Helvetica" charset="0"/>
              </a:rPr>
              <a:t>T</a:t>
            </a:r>
            <a:r>
              <a:rPr lang="en-US" sz="1800" dirty="0" smtClean="0">
                <a:solidFill>
                  <a:srgbClr val="000000"/>
                </a:solidFill>
                <a:latin typeface="Helvetica" charset="0"/>
              </a:rPr>
              <a:t>he best general </a:t>
            </a:r>
            <a:r>
              <a:rPr lang="en-US" sz="1800" dirty="0">
                <a:solidFill>
                  <a:srgbClr val="000000"/>
                </a:solidFill>
                <a:latin typeface="Helvetica" charset="0"/>
              </a:rPr>
              <a:t>Named-Entity Recognizers to date "reach an F-measure around 85 per </a:t>
            </a:r>
            <a:r>
              <a:rPr lang="en-US" sz="1800" dirty="0" smtClean="0">
                <a:solidFill>
                  <a:srgbClr val="000000"/>
                </a:solidFill>
                <a:latin typeface="Helvetica" charset="0"/>
              </a:rPr>
              <a:t>cent”</a:t>
            </a:r>
          </a:p>
          <a:p>
            <a:pPr marL="285750" indent="-285750">
              <a:buFont typeface="Arial"/>
              <a:buChar char="•"/>
              <a:defRPr/>
            </a:pPr>
            <a:r>
              <a:rPr lang="en-US" sz="1800" dirty="0">
                <a:solidFill>
                  <a:srgbClr val="000000"/>
                </a:solidFill>
                <a:latin typeface="Helvetica" charset="0"/>
              </a:rPr>
              <a:t>The Convolutional Neural Network in our paper is an adaptation and extension of that of </a:t>
            </a:r>
            <a:r>
              <a:rPr lang="en-US" sz="1800" dirty="0" err="1">
                <a:solidFill>
                  <a:srgbClr val="000000"/>
                </a:solidFill>
                <a:latin typeface="Helvetica" charset="0"/>
              </a:rPr>
              <a:t>Zeng</a:t>
            </a:r>
            <a:r>
              <a:rPr lang="en-US" sz="1800" dirty="0">
                <a:solidFill>
                  <a:srgbClr val="000000"/>
                </a:solidFill>
                <a:latin typeface="Helvetica" charset="0"/>
              </a:rPr>
              <a:t> et. al</a:t>
            </a:r>
            <a:endParaRPr lang="en-US" sz="1800" dirty="0">
              <a:solidFill>
                <a:srgbClr val="000000"/>
              </a:solidFill>
              <a:latin typeface="Helvetica" charset="0"/>
              <a:cs typeface="+mn-cs"/>
            </a:endParaRPr>
          </a:p>
        </p:txBody>
      </p:sp>
      <p:sp>
        <p:nvSpPr>
          <p:cNvPr id="309" name="Text Box 247"/>
          <p:cNvSpPr txBox="1">
            <a:spLocks noChangeArrowheads="1"/>
          </p:cNvSpPr>
          <p:nvPr/>
        </p:nvSpPr>
        <p:spPr bwMode="auto">
          <a:xfrm>
            <a:off x="20686890" y="13946559"/>
            <a:ext cx="736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dirty="0" smtClean="0">
                <a:solidFill>
                  <a:srgbClr val="0071EE"/>
                </a:solidFill>
                <a:latin typeface="Helvetica" charset="0"/>
              </a:rPr>
              <a:t>Code</a:t>
            </a:r>
            <a:endParaRPr lang="en-US" sz="1800" dirty="0">
              <a:solidFill>
                <a:srgbClr val="0071EE"/>
              </a:solidFill>
              <a:latin typeface="Helvetica" charset="0"/>
              <a:cs typeface="+mn-cs"/>
            </a:endParaRPr>
          </a:p>
        </p:txBody>
      </p:sp>
      <p:sp>
        <p:nvSpPr>
          <p:cNvPr id="310" name="Text Box 249"/>
          <p:cNvSpPr txBox="1">
            <a:spLocks noChangeArrowheads="1"/>
          </p:cNvSpPr>
          <p:nvPr/>
        </p:nvSpPr>
        <p:spPr bwMode="auto">
          <a:xfrm>
            <a:off x="20674064" y="14316447"/>
            <a:ext cx="5842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400" dirty="0" smtClean="0">
                <a:solidFill>
                  <a:srgbClr val="000000"/>
                </a:solidFill>
                <a:latin typeface="Helvetica" charset="0"/>
                <a:cs typeface="+mn-cs"/>
              </a:rPr>
              <a:t>The code for this project can be </a:t>
            </a:r>
            <a:r>
              <a:rPr lang="en-US" sz="1400" dirty="0">
                <a:solidFill>
                  <a:srgbClr val="000000"/>
                </a:solidFill>
                <a:latin typeface="Helvetica" charset="0"/>
              </a:rPr>
              <a:t>found </a:t>
            </a:r>
            <a:r>
              <a:rPr lang="en-US" sz="1400" dirty="0" smtClean="0">
                <a:solidFill>
                  <a:srgbClr val="000000"/>
                </a:solidFill>
                <a:latin typeface="Helvetica" charset="0"/>
              </a:rPr>
              <a:t>at:</a:t>
            </a:r>
          </a:p>
          <a:p>
            <a:pPr>
              <a:defRPr/>
            </a:pPr>
            <a:r>
              <a:rPr lang="en-US" sz="1400" dirty="0" smtClean="0">
                <a:solidFill>
                  <a:srgbClr val="000000"/>
                </a:solidFill>
                <a:latin typeface="Helvetica" charset="0"/>
              </a:rPr>
              <a:t>https</a:t>
            </a:r>
            <a:r>
              <a:rPr lang="en-US" sz="1400" dirty="0">
                <a:solidFill>
                  <a:srgbClr val="000000"/>
                </a:solidFill>
                <a:latin typeface="Helvetica" charset="0"/>
              </a:rPr>
              <a:t>://</a:t>
            </a:r>
            <a:r>
              <a:rPr lang="en-US" sz="1400" dirty="0" err="1">
                <a:solidFill>
                  <a:srgbClr val="000000"/>
                </a:solidFill>
                <a:latin typeface="Helvetica" charset="0"/>
              </a:rPr>
              <a:t>github.com</a:t>
            </a:r>
            <a:r>
              <a:rPr lang="en-US" sz="1400" dirty="0">
                <a:solidFill>
                  <a:srgbClr val="000000"/>
                </a:solidFill>
                <a:latin typeface="Helvetica" charset="0"/>
              </a:rPr>
              <a:t>/</a:t>
            </a:r>
            <a:r>
              <a:rPr lang="en-US" sz="1400" dirty="0" err="1">
                <a:solidFill>
                  <a:srgbClr val="000000"/>
                </a:solidFill>
                <a:latin typeface="Helvetica" charset="0"/>
              </a:rPr>
              <a:t>adrianwlin</a:t>
            </a:r>
            <a:r>
              <a:rPr lang="en-US" sz="1400" dirty="0">
                <a:solidFill>
                  <a:srgbClr val="000000"/>
                </a:solidFill>
                <a:latin typeface="Helvetica" charset="0"/>
              </a:rPr>
              <a:t>/</a:t>
            </a:r>
            <a:r>
              <a:rPr lang="en-US" sz="1400" dirty="0" err="1">
                <a:solidFill>
                  <a:srgbClr val="000000"/>
                </a:solidFill>
                <a:latin typeface="Helvetica" charset="0"/>
              </a:rPr>
              <a:t>cpsc</a:t>
            </a:r>
            <a:r>
              <a:rPr lang="en-US" sz="1400" dirty="0">
                <a:solidFill>
                  <a:srgbClr val="000000"/>
                </a:solidFill>
                <a:latin typeface="Helvetica" charset="0"/>
              </a:rPr>
              <a:t>-senior-project</a:t>
            </a:r>
            <a:endParaRPr lang="en-US" sz="1400" dirty="0">
              <a:solidFill>
                <a:srgbClr val="000000"/>
              </a:solidFill>
              <a:latin typeface="Helvetica" charset="0"/>
              <a:cs typeface="+mn-cs"/>
            </a:endParaRPr>
          </a:p>
        </p:txBody>
      </p:sp>
      <p:sp>
        <p:nvSpPr>
          <p:cNvPr id="311" name="Text Box 243"/>
          <p:cNvSpPr txBox="1">
            <a:spLocks noChangeArrowheads="1"/>
          </p:cNvSpPr>
          <p:nvPr/>
        </p:nvSpPr>
        <p:spPr bwMode="auto">
          <a:xfrm>
            <a:off x="20674064" y="7801664"/>
            <a:ext cx="13307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smtClean="0">
                <a:solidFill>
                  <a:srgbClr val="0071EE"/>
                </a:solidFill>
                <a:latin typeface="Helvetica" charset="0"/>
                <a:cs typeface="+mn-cs"/>
              </a:rPr>
              <a:t>Analysis</a:t>
            </a:r>
            <a:endParaRPr lang="en-US" sz="2400" dirty="0">
              <a:solidFill>
                <a:srgbClr val="0071EE"/>
              </a:solidFill>
              <a:latin typeface="Helvetica" charset="0"/>
              <a:cs typeface="+mn-cs"/>
            </a:endParaRPr>
          </a:p>
        </p:txBody>
      </p:sp>
      <p:sp>
        <p:nvSpPr>
          <p:cNvPr id="312" name="Text Box 244"/>
          <p:cNvSpPr txBox="1">
            <a:spLocks noChangeArrowheads="1"/>
          </p:cNvSpPr>
          <p:nvPr/>
        </p:nvSpPr>
        <p:spPr bwMode="auto">
          <a:xfrm>
            <a:off x="20674064" y="8250138"/>
            <a:ext cx="584227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285750" indent="-285750">
              <a:buFont typeface="Arial"/>
              <a:buChar char="•"/>
              <a:defRPr/>
            </a:pPr>
            <a:r>
              <a:rPr lang="en-US" sz="1800" dirty="0">
                <a:solidFill>
                  <a:srgbClr val="000000"/>
                </a:solidFill>
                <a:latin typeface="Helvetica" charset="0"/>
              </a:rPr>
              <a:t>The syntactically-based gene named-entity recognition was tested in </a:t>
            </a:r>
            <a:r>
              <a:rPr lang="en-US" sz="1800" dirty="0" smtClean="0">
                <a:solidFill>
                  <a:srgbClr val="000000"/>
                </a:solidFill>
                <a:latin typeface="Helvetica" charset="0"/>
              </a:rPr>
              <a:t>isolation and labeled a corpus of genes with 95% accuracy and a text without genes with 99% accuracy.</a:t>
            </a:r>
          </a:p>
          <a:p>
            <a:pPr marL="285750" indent="-285750">
              <a:buFont typeface="Arial"/>
              <a:buChar char="•"/>
              <a:defRPr/>
            </a:pPr>
            <a:r>
              <a:rPr lang="en-US" sz="1800" dirty="0">
                <a:solidFill>
                  <a:srgbClr val="000000"/>
                </a:solidFill>
                <a:latin typeface="Helvetica" charset="0"/>
              </a:rPr>
              <a:t>For disease-recognition, which relies on the </a:t>
            </a:r>
            <a:r>
              <a:rPr lang="en-US" sz="1800" dirty="0" err="1">
                <a:solidFill>
                  <a:srgbClr val="000000"/>
                </a:solidFill>
                <a:latin typeface="Helvetica" charset="0"/>
              </a:rPr>
              <a:t>becas</a:t>
            </a:r>
            <a:r>
              <a:rPr lang="en-US" sz="1800" dirty="0">
                <a:solidFill>
                  <a:srgbClr val="000000"/>
                </a:solidFill>
                <a:latin typeface="Helvetica" charset="0"/>
              </a:rPr>
              <a:t> library, our results achieved an average of </a:t>
            </a:r>
            <a:r>
              <a:rPr lang="en-US" sz="1800" dirty="0" smtClean="0">
                <a:solidFill>
                  <a:srgbClr val="000000"/>
                </a:solidFill>
                <a:latin typeface="Helvetica" charset="0"/>
              </a:rPr>
              <a:t>85% accuracy.</a:t>
            </a:r>
          </a:p>
          <a:p>
            <a:pPr marL="285750" indent="-285750">
              <a:buFont typeface="Arial"/>
              <a:buChar char="•"/>
              <a:defRPr/>
            </a:pPr>
            <a:r>
              <a:rPr lang="en-US" sz="1800" dirty="0" smtClean="0">
                <a:solidFill>
                  <a:srgbClr val="000000"/>
                </a:solidFill>
                <a:latin typeface="Helvetica" charset="0"/>
                <a:cs typeface="+mn-cs"/>
              </a:rPr>
              <a:t>Our relationship extractor, run on 25 iterations with 8 epochs each, achieved a 57% accuracy and 0.5174 F1 measure without dependency-tree features. </a:t>
            </a:r>
            <a:r>
              <a:rPr lang="en-US" sz="1800" dirty="0">
                <a:solidFill>
                  <a:srgbClr val="000000"/>
                </a:solidFill>
                <a:latin typeface="Helvetica" charset="0"/>
              </a:rPr>
              <a:t>It achieved a </a:t>
            </a:r>
            <a:r>
              <a:rPr lang="en-US" sz="1800" dirty="0" smtClean="0">
                <a:solidFill>
                  <a:srgbClr val="000000"/>
                </a:solidFill>
                <a:latin typeface="Helvetica" charset="0"/>
              </a:rPr>
              <a:t>49% </a:t>
            </a:r>
            <a:r>
              <a:rPr lang="en-US" sz="1800" dirty="0">
                <a:solidFill>
                  <a:srgbClr val="000000"/>
                </a:solidFill>
                <a:latin typeface="Helvetica" charset="0"/>
              </a:rPr>
              <a:t>accuracy and </a:t>
            </a:r>
            <a:r>
              <a:rPr lang="en-US" sz="1800" dirty="0" smtClean="0">
                <a:solidFill>
                  <a:srgbClr val="000000"/>
                </a:solidFill>
                <a:latin typeface="Helvetica" charset="0"/>
              </a:rPr>
              <a:t>0.4826 </a:t>
            </a:r>
            <a:r>
              <a:rPr lang="en-US" sz="1800" dirty="0">
                <a:solidFill>
                  <a:srgbClr val="000000"/>
                </a:solidFill>
                <a:latin typeface="Helvetica" charset="0"/>
              </a:rPr>
              <a:t>F1 measure </a:t>
            </a:r>
            <a:r>
              <a:rPr lang="en-US" sz="1800" dirty="0" smtClean="0">
                <a:solidFill>
                  <a:srgbClr val="000000"/>
                </a:solidFill>
                <a:latin typeface="Helvetica" charset="0"/>
              </a:rPr>
              <a:t>with </a:t>
            </a:r>
            <a:r>
              <a:rPr lang="en-US" sz="1800" dirty="0">
                <a:solidFill>
                  <a:srgbClr val="000000"/>
                </a:solidFill>
                <a:latin typeface="Helvetica" charset="0"/>
              </a:rPr>
              <a:t>dependency-tree features</a:t>
            </a:r>
            <a:endParaRPr lang="en-US" sz="1800" dirty="0">
              <a:solidFill>
                <a:srgbClr val="000000"/>
              </a:solidFill>
              <a:latin typeface="Helvetica" charset="0"/>
              <a:cs typeface="+mn-cs"/>
            </a:endParaRPr>
          </a:p>
        </p:txBody>
      </p:sp>
    </p:spTree>
    <p:extLst>
      <p:ext uri="{BB962C8B-B14F-4D97-AF65-F5344CB8AC3E}">
        <p14:creationId xmlns:p14="http://schemas.microsoft.com/office/powerpoint/2010/main" val="1287793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477</TotalTime>
  <Words>741</Words>
  <Application>Microsoft Macintosh PowerPoint</Application>
  <PresentationFormat>Custom</PresentationFormat>
  <Paragraphs>38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photo+design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Saba</dc:creator>
  <cp:lastModifiedBy>Robert Tung</cp:lastModifiedBy>
  <cp:revision>22</cp:revision>
  <dcterms:created xsi:type="dcterms:W3CDTF">2013-06-13T16:39:06Z</dcterms:created>
  <dcterms:modified xsi:type="dcterms:W3CDTF">2017-12-13T02:33:59Z</dcterms:modified>
</cp:coreProperties>
</file>