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660" y="54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D7A8-1F1E-8044-9F3E-D49BE3D1CC50}" type="datetimeFigureOut"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E372-0626-2842-8F90-F95181A27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33"/>
          <p:cNvSpPr txBox="1">
            <a:spLocks noChangeArrowheads="1"/>
          </p:cNvSpPr>
          <p:nvPr/>
        </p:nvSpPr>
        <p:spPr bwMode="auto">
          <a:xfrm>
            <a:off x="828400" y="3746500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234"/>
          <p:cNvSpPr txBox="1">
            <a:spLocks noChangeArrowheads="1"/>
          </p:cNvSpPr>
          <p:nvPr/>
        </p:nvSpPr>
        <p:spPr bwMode="auto">
          <a:xfrm>
            <a:off x="828400" y="3455352"/>
            <a:ext cx="1792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71EE"/>
                </a:solidFill>
                <a:latin typeface="Helvetica" charset="0"/>
                <a:cs typeface="+mn-cs"/>
              </a:rPr>
              <a:t>Introduction</a:t>
            </a:r>
          </a:p>
        </p:txBody>
      </p:sp>
      <p:sp>
        <p:nvSpPr>
          <p:cNvPr id="8" name="Text Box 235"/>
          <p:cNvSpPr txBox="1">
            <a:spLocks noChangeArrowheads="1"/>
          </p:cNvSpPr>
          <p:nvPr/>
        </p:nvSpPr>
        <p:spPr bwMode="auto">
          <a:xfrm>
            <a:off x="828400" y="3991927"/>
            <a:ext cx="5877200" cy="53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</a:t>
            </a:r>
          </a:p>
        </p:txBody>
      </p:sp>
      <p:sp>
        <p:nvSpPr>
          <p:cNvPr id="9" name="Text Box 237"/>
          <p:cNvSpPr txBox="1">
            <a:spLocks noChangeArrowheads="1"/>
          </p:cNvSpPr>
          <p:nvPr/>
        </p:nvSpPr>
        <p:spPr bwMode="auto">
          <a:xfrm>
            <a:off x="828400" y="9707563"/>
            <a:ext cx="3297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71EE"/>
                </a:solidFill>
                <a:latin typeface="Helvetica" charset="0"/>
                <a:cs typeface="+mn-cs"/>
              </a:rPr>
              <a:t>Materials and Methods</a:t>
            </a:r>
          </a:p>
        </p:txBody>
      </p:sp>
      <p:sp>
        <p:nvSpPr>
          <p:cNvPr id="10" name="Text Box 238"/>
          <p:cNvSpPr txBox="1">
            <a:spLocks noChangeArrowheads="1"/>
          </p:cNvSpPr>
          <p:nvPr/>
        </p:nvSpPr>
        <p:spPr bwMode="auto">
          <a:xfrm>
            <a:off x="828400" y="10269538"/>
            <a:ext cx="5877200" cy="56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</a:t>
            </a:r>
          </a:p>
        </p:txBody>
      </p:sp>
      <p:sp>
        <p:nvSpPr>
          <p:cNvPr id="11" name="Text Box 243"/>
          <p:cNvSpPr txBox="1">
            <a:spLocks noChangeArrowheads="1"/>
          </p:cNvSpPr>
          <p:nvPr/>
        </p:nvSpPr>
        <p:spPr bwMode="auto">
          <a:xfrm>
            <a:off x="20675600" y="3911600"/>
            <a:ext cx="1211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71EE"/>
                </a:solidFill>
                <a:latin typeface="Helvetica" charset="0"/>
                <a:cs typeface="+mn-cs"/>
              </a:rPr>
              <a:t>Results</a:t>
            </a:r>
          </a:p>
        </p:txBody>
      </p:sp>
      <p:sp>
        <p:nvSpPr>
          <p:cNvPr id="12" name="Text Box 244"/>
          <p:cNvSpPr txBox="1">
            <a:spLocks noChangeArrowheads="1"/>
          </p:cNvSpPr>
          <p:nvPr/>
        </p:nvSpPr>
        <p:spPr bwMode="auto">
          <a:xfrm>
            <a:off x="20675600" y="4464050"/>
            <a:ext cx="5842275" cy="618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 for the purpose of this discussion. This is a body of text that will repeat over and over until it fills up the page. </a:t>
            </a: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It requires little thought but says a great deal about layout design for the purpose of this discussion. </a:t>
            </a:r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</a:t>
            </a:r>
          </a:p>
        </p:txBody>
      </p:sp>
      <p:sp>
        <p:nvSpPr>
          <p:cNvPr id="13" name="Text Box 245"/>
          <p:cNvSpPr txBox="1">
            <a:spLocks noChangeArrowheads="1"/>
          </p:cNvSpPr>
          <p:nvPr/>
        </p:nvSpPr>
        <p:spPr bwMode="auto">
          <a:xfrm>
            <a:off x="20675600" y="10998788"/>
            <a:ext cx="1708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71EE"/>
                </a:solidFill>
                <a:latin typeface="Helvetica" charset="0"/>
                <a:cs typeface="+mn-cs"/>
              </a:rPr>
              <a:t>Conclusion</a:t>
            </a:r>
          </a:p>
        </p:txBody>
      </p:sp>
      <p:sp>
        <p:nvSpPr>
          <p:cNvPr id="14" name="Text Box 246"/>
          <p:cNvSpPr txBox="1">
            <a:spLocks noChangeArrowheads="1"/>
          </p:cNvSpPr>
          <p:nvPr/>
        </p:nvSpPr>
        <p:spPr bwMode="auto">
          <a:xfrm>
            <a:off x="20675600" y="11560763"/>
            <a:ext cx="5842275" cy="28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 for the purpose of this discussion. This is a body of text that will repeat over and over until it fills up the page. It requires little thought but says a great deal about layout design</a:t>
            </a:r>
          </a:p>
        </p:txBody>
      </p:sp>
      <p:sp>
        <p:nvSpPr>
          <p:cNvPr id="15" name="Text Box 247"/>
          <p:cNvSpPr txBox="1">
            <a:spLocks noChangeArrowheads="1"/>
          </p:cNvSpPr>
          <p:nvPr/>
        </p:nvSpPr>
        <p:spPr bwMode="auto">
          <a:xfrm>
            <a:off x="20675600" y="14751962"/>
            <a:ext cx="20716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71EE"/>
                </a:solidFill>
                <a:latin typeface="Helvetica" charset="0"/>
                <a:cs typeface="+mn-cs"/>
              </a:rPr>
              <a:t>Acknowledgement</a:t>
            </a:r>
          </a:p>
        </p:txBody>
      </p:sp>
      <p:sp>
        <p:nvSpPr>
          <p:cNvPr id="16" name="Text Box 249"/>
          <p:cNvSpPr txBox="1">
            <a:spLocks noChangeArrowheads="1"/>
          </p:cNvSpPr>
          <p:nvPr/>
        </p:nvSpPr>
        <p:spPr bwMode="auto">
          <a:xfrm>
            <a:off x="20675600" y="15215512"/>
            <a:ext cx="5842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This is a body of text that will repeat over and over until it fills up the page. It requires little thought but says a great deal about layout design.</a:t>
            </a:r>
          </a:p>
        </p:txBody>
      </p:sp>
      <p:sp>
        <p:nvSpPr>
          <p:cNvPr id="17" name="Text Box 250"/>
          <p:cNvSpPr txBox="1">
            <a:spLocks noChangeArrowheads="1"/>
          </p:cNvSpPr>
          <p:nvPr/>
        </p:nvSpPr>
        <p:spPr bwMode="auto">
          <a:xfrm>
            <a:off x="4396154" y="1517650"/>
            <a:ext cx="2025747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>
                <a:latin typeface="Helvetica" charset="0"/>
                <a:cs typeface="+mn-cs"/>
              </a:rPr>
              <a:t>Me Author MD,</a:t>
            </a:r>
            <a:r>
              <a:rPr lang="en-US" sz="3600" baseline="30000" dirty="0">
                <a:latin typeface="Helvetica" charset="0"/>
                <a:cs typeface="+mn-cs"/>
              </a:rPr>
              <a:t>1</a:t>
            </a:r>
            <a:r>
              <a:rPr lang="en-US" sz="3600" dirty="0">
                <a:latin typeface="Helvetica" charset="0"/>
                <a:cs typeface="+mn-cs"/>
              </a:rPr>
              <a:t> You Author PhD,</a:t>
            </a:r>
            <a:r>
              <a:rPr lang="en-US" sz="3600" baseline="30000" dirty="0">
                <a:latin typeface="Helvetica" charset="0"/>
                <a:cs typeface="+mn-cs"/>
              </a:rPr>
              <a:t>2</a:t>
            </a:r>
            <a:r>
              <a:rPr lang="en-US" sz="3600" dirty="0">
                <a:latin typeface="Helvetica" charset="0"/>
                <a:cs typeface="+mn-cs"/>
              </a:rPr>
              <a:t> and She Author DMD</a:t>
            </a:r>
            <a:r>
              <a:rPr lang="en-US" sz="3600" baseline="30000" dirty="0">
                <a:latin typeface="Helvetica" charset="0"/>
                <a:cs typeface="+mn-cs"/>
              </a:rPr>
              <a:t>2</a:t>
            </a:r>
            <a:endParaRPr lang="en-US" sz="3600" baseline="30000" dirty="0">
              <a:cs typeface="+mn-cs"/>
            </a:endParaRP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4396154" y="493713"/>
            <a:ext cx="2093530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200" dirty="0">
                <a:solidFill>
                  <a:srgbClr val="0071EE"/>
                </a:solidFill>
                <a:latin typeface="Helvetica" charset="0"/>
                <a:cs typeface="+mn-cs"/>
              </a:rPr>
              <a:t>The Title of This Poster Was Typed in </a:t>
            </a:r>
            <a:r>
              <a:rPr lang="en-US" sz="5200" dirty="0" err="1">
                <a:solidFill>
                  <a:srgbClr val="0071EE"/>
                </a:solidFill>
                <a:latin typeface="Helvetica" charset="0"/>
                <a:cs typeface="+mn-cs"/>
              </a:rPr>
              <a:t>Powerpoint</a:t>
            </a:r>
            <a:r>
              <a:rPr lang="en-US" sz="5200" dirty="0">
                <a:solidFill>
                  <a:srgbClr val="0071EE"/>
                </a:solidFill>
                <a:latin typeface="Helvetica" charset="0"/>
                <a:cs typeface="+mn-cs"/>
              </a:rPr>
              <a:t> and Sits </a:t>
            </a:r>
            <a:r>
              <a:rPr lang="en-US" sz="5200" dirty="0" smtClean="0">
                <a:solidFill>
                  <a:srgbClr val="0071EE"/>
                </a:solidFill>
                <a:latin typeface="Helvetica" charset="0"/>
                <a:cs typeface="+mn-cs"/>
              </a:rPr>
              <a:t>Here</a:t>
            </a:r>
            <a:endParaRPr lang="en-US" dirty="0">
              <a:solidFill>
                <a:srgbClr val="0071EE"/>
              </a:solidFill>
              <a:cs typeface="+mn-cs"/>
            </a:endParaRPr>
          </a:p>
        </p:txBody>
      </p:sp>
      <p:sp>
        <p:nvSpPr>
          <p:cNvPr id="19" name="Text Box 251"/>
          <p:cNvSpPr txBox="1">
            <a:spLocks noChangeArrowheads="1"/>
          </p:cNvSpPr>
          <p:nvPr/>
        </p:nvSpPr>
        <p:spPr bwMode="auto">
          <a:xfrm>
            <a:off x="4554415" y="2179638"/>
            <a:ext cx="2023989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aseline="30000" dirty="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Helvetica" charset="0"/>
                <a:cs typeface="+mn-cs"/>
              </a:rPr>
              <a:t>Department of Research, Yale School of Medicine, New Haven, CT and </a:t>
            </a:r>
            <a:r>
              <a:rPr lang="en-US" sz="2800" baseline="30000" dirty="0">
                <a:solidFill>
                  <a:srgbClr val="000000"/>
                </a:solidFill>
                <a:latin typeface="Helvetica" charset="0"/>
                <a:cs typeface="+mn-c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Helvetica" charset="0"/>
                <a:cs typeface="+mn-cs"/>
              </a:rPr>
              <a:t>Another Department, </a:t>
            </a:r>
            <a:r>
              <a:rPr lang="en-US" sz="2800" dirty="0" err="1">
                <a:solidFill>
                  <a:srgbClr val="000000"/>
                </a:solidFill>
                <a:latin typeface="Helvetica" charset="0"/>
                <a:cs typeface="+mn-cs"/>
              </a:rPr>
              <a:t>Dottirsson</a:t>
            </a:r>
            <a:r>
              <a:rPr lang="en-US" sz="2800" dirty="0">
                <a:solidFill>
                  <a:srgbClr val="000000"/>
                </a:solidFill>
                <a:latin typeface="Helvetica" charset="0"/>
                <a:cs typeface="+mn-cs"/>
              </a:rPr>
              <a:t> University, Iceland</a:t>
            </a:r>
            <a:endParaRPr lang="en-US" sz="28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223" name="Straight Connector 222"/>
          <p:cNvCxnSpPr/>
          <p:nvPr/>
        </p:nvCxnSpPr>
        <p:spPr bwMode="auto">
          <a:xfrm>
            <a:off x="828400" y="3111500"/>
            <a:ext cx="256894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242" descr="&#10;Anita3.JPG                                                     000123A7Oculos                         B39E95F3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35" y="11871085"/>
            <a:ext cx="4892794" cy="371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38"/>
          <p:cNvSpPr>
            <a:spLocks noChangeArrowheads="1"/>
          </p:cNvSpPr>
          <p:nvPr/>
        </p:nvSpPr>
        <p:spPr bwMode="auto">
          <a:xfrm>
            <a:off x="14954558" y="6872583"/>
            <a:ext cx="3795439" cy="241619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39"/>
          <p:cNvSpPr>
            <a:spLocks noChangeShapeType="1"/>
          </p:cNvSpPr>
          <p:nvPr/>
        </p:nvSpPr>
        <p:spPr bwMode="auto">
          <a:xfrm>
            <a:off x="14954558" y="8886078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40"/>
          <p:cNvSpPr>
            <a:spLocks noChangeShapeType="1"/>
          </p:cNvSpPr>
          <p:nvPr/>
        </p:nvSpPr>
        <p:spPr bwMode="auto">
          <a:xfrm>
            <a:off x="14954558" y="8483379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41"/>
          <p:cNvSpPr>
            <a:spLocks noChangeShapeType="1"/>
          </p:cNvSpPr>
          <p:nvPr/>
        </p:nvSpPr>
        <p:spPr bwMode="auto">
          <a:xfrm>
            <a:off x="14954558" y="8080680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42"/>
          <p:cNvSpPr>
            <a:spLocks noChangeShapeType="1"/>
          </p:cNvSpPr>
          <p:nvPr/>
        </p:nvSpPr>
        <p:spPr bwMode="auto">
          <a:xfrm>
            <a:off x="14954558" y="7677981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43"/>
          <p:cNvSpPr>
            <a:spLocks noChangeShapeType="1"/>
          </p:cNvSpPr>
          <p:nvPr/>
        </p:nvSpPr>
        <p:spPr bwMode="auto">
          <a:xfrm>
            <a:off x="14954558" y="7275282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144"/>
          <p:cNvSpPr>
            <a:spLocks noChangeShapeType="1"/>
          </p:cNvSpPr>
          <p:nvPr/>
        </p:nvSpPr>
        <p:spPr bwMode="auto">
          <a:xfrm>
            <a:off x="14954558" y="6872583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Rectangle 145"/>
          <p:cNvSpPr>
            <a:spLocks noChangeArrowheads="1"/>
          </p:cNvSpPr>
          <p:nvPr/>
        </p:nvSpPr>
        <p:spPr bwMode="auto">
          <a:xfrm>
            <a:off x="14954558" y="6872583"/>
            <a:ext cx="3795439" cy="241619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146"/>
          <p:cNvSpPr>
            <a:spLocks noChangeShapeType="1"/>
          </p:cNvSpPr>
          <p:nvPr/>
        </p:nvSpPr>
        <p:spPr bwMode="auto">
          <a:xfrm>
            <a:off x="14954558" y="6872583"/>
            <a:ext cx="1258" cy="241619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147"/>
          <p:cNvSpPr>
            <a:spLocks noChangeShapeType="1"/>
          </p:cNvSpPr>
          <p:nvPr/>
        </p:nvSpPr>
        <p:spPr bwMode="auto">
          <a:xfrm>
            <a:off x="14894153" y="9288777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148"/>
          <p:cNvSpPr>
            <a:spLocks noChangeShapeType="1"/>
          </p:cNvSpPr>
          <p:nvPr/>
        </p:nvSpPr>
        <p:spPr bwMode="auto">
          <a:xfrm>
            <a:off x="14894153" y="8886078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149"/>
          <p:cNvSpPr>
            <a:spLocks noChangeShapeType="1"/>
          </p:cNvSpPr>
          <p:nvPr/>
        </p:nvSpPr>
        <p:spPr bwMode="auto">
          <a:xfrm>
            <a:off x="14894153" y="8483379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150"/>
          <p:cNvSpPr>
            <a:spLocks noChangeShapeType="1"/>
          </p:cNvSpPr>
          <p:nvPr/>
        </p:nvSpPr>
        <p:spPr bwMode="auto">
          <a:xfrm>
            <a:off x="14894153" y="8080680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151"/>
          <p:cNvSpPr>
            <a:spLocks noChangeShapeType="1"/>
          </p:cNvSpPr>
          <p:nvPr/>
        </p:nvSpPr>
        <p:spPr bwMode="auto">
          <a:xfrm>
            <a:off x="14894153" y="7677981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152"/>
          <p:cNvSpPr>
            <a:spLocks noChangeShapeType="1"/>
          </p:cNvSpPr>
          <p:nvPr/>
        </p:nvSpPr>
        <p:spPr bwMode="auto">
          <a:xfrm>
            <a:off x="14894153" y="7275282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153"/>
          <p:cNvSpPr>
            <a:spLocks noChangeShapeType="1"/>
          </p:cNvSpPr>
          <p:nvPr/>
        </p:nvSpPr>
        <p:spPr bwMode="auto">
          <a:xfrm>
            <a:off x="14894153" y="6872583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154"/>
          <p:cNvSpPr>
            <a:spLocks noChangeShapeType="1"/>
          </p:cNvSpPr>
          <p:nvPr/>
        </p:nvSpPr>
        <p:spPr bwMode="auto">
          <a:xfrm>
            <a:off x="14954558" y="9288777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155"/>
          <p:cNvSpPr>
            <a:spLocks noChangeShapeType="1"/>
          </p:cNvSpPr>
          <p:nvPr/>
        </p:nvSpPr>
        <p:spPr bwMode="auto">
          <a:xfrm flipV="1">
            <a:off x="14954558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156"/>
          <p:cNvSpPr>
            <a:spLocks noChangeShapeType="1"/>
          </p:cNvSpPr>
          <p:nvPr/>
        </p:nvSpPr>
        <p:spPr bwMode="auto">
          <a:xfrm flipV="1">
            <a:off x="15337122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 flipV="1">
            <a:off x="15709619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158"/>
          <p:cNvSpPr>
            <a:spLocks noChangeShapeType="1"/>
          </p:cNvSpPr>
          <p:nvPr/>
        </p:nvSpPr>
        <p:spPr bwMode="auto">
          <a:xfrm flipV="1">
            <a:off x="16092183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Line 159"/>
          <p:cNvSpPr>
            <a:spLocks noChangeShapeType="1"/>
          </p:cNvSpPr>
          <p:nvPr/>
        </p:nvSpPr>
        <p:spPr bwMode="auto">
          <a:xfrm flipV="1">
            <a:off x="16474747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2" name="Line 160"/>
          <p:cNvSpPr>
            <a:spLocks noChangeShapeType="1"/>
          </p:cNvSpPr>
          <p:nvPr/>
        </p:nvSpPr>
        <p:spPr bwMode="auto">
          <a:xfrm flipV="1">
            <a:off x="16857311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3" name="Line 161"/>
          <p:cNvSpPr>
            <a:spLocks noChangeShapeType="1"/>
          </p:cNvSpPr>
          <p:nvPr/>
        </p:nvSpPr>
        <p:spPr bwMode="auto">
          <a:xfrm flipV="1">
            <a:off x="17229808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4" name="Line 162"/>
          <p:cNvSpPr>
            <a:spLocks noChangeShapeType="1"/>
          </p:cNvSpPr>
          <p:nvPr/>
        </p:nvSpPr>
        <p:spPr bwMode="auto">
          <a:xfrm flipV="1">
            <a:off x="17612372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5" name="Line 163"/>
          <p:cNvSpPr>
            <a:spLocks noChangeShapeType="1"/>
          </p:cNvSpPr>
          <p:nvPr/>
        </p:nvSpPr>
        <p:spPr bwMode="auto">
          <a:xfrm flipV="1">
            <a:off x="17994936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6" name="Line 164"/>
          <p:cNvSpPr>
            <a:spLocks noChangeShapeType="1"/>
          </p:cNvSpPr>
          <p:nvPr/>
        </p:nvSpPr>
        <p:spPr bwMode="auto">
          <a:xfrm flipV="1">
            <a:off x="18367433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7" name="Line 165"/>
          <p:cNvSpPr>
            <a:spLocks noChangeShapeType="1"/>
          </p:cNvSpPr>
          <p:nvPr/>
        </p:nvSpPr>
        <p:spPr bwMode="auto">
          <a:xfrm flipV="1">
            <a:off x="18749997" y="9288777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8" name="Freeform 166"/>
          <p:cNvSpPr>
            <a:spLocks/>
          </p:cNvSpPr>
          <p:nvPr/>
        </p:nvSpPr>
        <p:spPr bwMode="auto">
          <a:xfrm>
            <a:off x="15145840" y="9087428"/>
            <a:ext cx="3412875" cy="181215"/>
          </a:xfrm>
          <a:custGeom>
            <a:avLst/>
            <a:gdLst>
              <a:gd name="T0" fmla="*/ 0 w 2712"/>
              <a:gd name="T1" fmla="*/ 362902500 h 144"/>
              <a:gd name="T2" fmla="*/ 766127500 w 2712"/>
              <a:gd name="T3" fmla="*/ 322580000 h 144"/>
              <a:gd name="T4" fmla="*/ 1512093750 w 2712"/>
              <a:gd name="T5" fmla="*/ 282257500 h 144"/>
              <a:gd name="T6" fmla="*/ 2147483647 w 2712"/>
              <a:gd name="T7" fmla="*/ 241935000 h 144"/>
              <a:gd name="T8" fmla="*/ 2147483647 w 2712"/>
              <a:gd name="T9" fmla="*/ 201612500 h 144"/>
              <a:gd name="T10" fmla="*/ 2147483647 w 2712"/>
              <a:gd name="T11" fmla="*/ 161290000 h 144"/>
              <a:gd name="T12" fmla="*/ 2147483647 w 2712"/>
              <a:gd name="T13" fmla="*/ 120967500 h 144"/>
              <a:gd name="T14" fmla="*/ 2147483647 w 2712"/>
              <a:gd name="T15" fmla="*/ 80645000 h 144"/>
              <a:gd name="T16" fmla="*/ 2147483647 w 2712"/>
              <a:gd name="T17" fmla="*/ 40322500 h 144"/>
              <a:gd name="T18" fmla="*/ 2147483647 w 2712"/>
              <a:gd name="T19" fmla="*/ 0 h 1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12" h="144">
                <a:moveTo>
                  <a:pt x="0" y="144"/>
                </a:moveTo>
                <a:lnTo>
                  <a:pt x="304" y="128"/>
                </a:lnTo>
                <a:lnTo>
                  <a:pt x="600" y="112"/>
                </a:lnTo>
                <a:lnTo>
                  <a:pt x="904" y="96"/>
                </a:lnTo>
                <a:lnTo>
                  <a:pt x="1208" y="80"/>
                </a:lnTo>
                <a:lnTo>
                  <a:pt x="1504" y="64"/>
                </a:lnTo>
                <a:lnTo>
                  <a:pt x="1808" y="48"/>
                </a:lnTo>
                <a:lnTo>
                  <a:pt x="2112" y="32"/>
                </a:lnTo>
                <a:lnTo>
                  <a:pt x="2408" y="16"/>
                </a:lnTo>
                <a:lnTo>
                  <a:pt x="2712" y="0"/>
                </a:lnTo>
              </a:path>
            </a:pathLst>
          </a:custGeom>
          <a:noFill/>
          <a:ln w="12700">
            <a:solidFill>
              <a:srgbClr val="0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9" name="Freeform 167"/>
          <p:cNvSpPr>
            <a:spLocks/>
          </p:cNvSpPr>
          <p:nvPr/>
        </p:nvSpPr>
        <p:spPr bwMode="auto">
          <a:xfrm>
            <a:off x="15145840" y="7557171"/>
            <a:ext cx="3412875" cy="1228232"/>
          </a:xfrm>
          <a:custGeom>
            <a:avLst/>
            <a:gdLst>
              <a:gd name="T0" fmla="*/ 0 w 2712"/>
              <a:gd name="T1" fmla="*/ 2096770000 h 976"/>
              <a:gd name="T2" fmla="*/ 766127500 w 2712"/>
              <a:gd name="T3" fmla="*/ 2147483647 h 976"/>
              <a:gd name="T4" fmla="*/ 1512093750 w 2712"/>
              <a:gd name="T5" fmla="*/ 806450000 h 976"/>
              <a:gd name="T6" fmla="*/ 2147483647 w 2712"/>
              <a:gd name="T7" fmla="*/ 120967500 h 976"/>
              <a:gd name="T8" fmla="*/ 2147483647 w 2712"/>
              <a:gd name="T9" fmla="*/ 2147483647 h 976"/>
              <a:gd name="T10" fmla="*/ 2147483647 w 2712"/>
              <a:gd name="T11" fmla="*/ 1572577500 h 976"/>
              <a:gd name="T12" fmla="*/ 2147483647 w 2712"/>
              <a:gd name="T13" fmla="*/ 1290320000 h 976"/>
              <a:gd name="T14" fmla="*/ 2147483647 w 2712"/>
              <a:gd name="T15" fmla="*/ 1249997500 h 976"/>
              <a:gd name="T16" fmla="*/ 2147483647 w 2712"/>
              <a:gd name="T17" fmla="*/ 0 h 976"/>
              <a:gd name="T18" fmla="*/ 2147483647 w 2712"/>
              <a:gd name="T19" fmla="*/ 1290320000 h 9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12" h="976">
                <a:moveTo>
                  <a:pt x="0" y="832"/>
                </a:moveTo>
                <a:lnTo>
                  <a:pt x="304" y="976"/>
                </a:lnTo>
                <a:lnTo>
                  <a:pt x="600" y="320"/>
                </a:lnTo>
                <a:lnTo>
                  <a:pt x="904" y="48"/>
                </a:lnTo>
                <a:lnTo>
                  <a:pt x="1208" y="960"/>
                </a:lnTo>
                <a:lnTo>
                  <a:pt x="1504" y="624"/>
                </a:lnTo>
                <a:lnTo>
                  <a:pt x="1808" y="512"/>
                </a:lnTo>
                <a:lnTo>
                  <a:pt x="2112" y="496"/>
                </a:lnTo>
                <a:lnTo>
                  <a:pt x="2408" y="0"/>
                </a:lnTo>
                <a:lnTo>
                  <a:pt x="2712" y="512"/>
                </a:lnTo>
              </a:path>
            </a:pathLst>
          </a:custGeom>
          <a:noFill/>
          <a:ln w="12700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0" name="Freeform 168"/>
          <p:cNvSpPr>
            <a:spLocks/>
          </p:cNvSpPr>
          <p:nvPr/>
        </p:nvSpPr>
        <p:spPr bwMode="auto">
          <a:xfrm>
            <a:off x="15145840" y="7295417"/>
            <a:ext cx="3412875" cy="1570526"/>
          </a:xfrm>
          <a:custGeom>
            <a:avLst/>
            <a:gdLst>
              <a:gd name="T0" fmla="*/ 0 w 2712"/>
              <a:gd name="T1" fmla="*/ 2147483647 h 1248"/>
              <a:gd name="T2" fmla="*/ 766127500 w 2712"/>
              <a:gd name="T3" fmla="*/ 1370965000 h 1248"/>
              <a:gd name="T4" fmla="*/ 1512093750 w 2712"/>
              <a:gd name="T5" fmla="*/ 443547500 h 1248"/>
              <a:gd name="T6" fmla="*/ 2147483647 w 2712"/>
              <a:gd name="T7" fmla="*/ 1330642500 h 1248"/>
              <a:gd name="T8" fmla="*/ 2147483647 w 2712"/>
              <a:gd name="T9" fmla="*/ 887095000 h 1248"/>
              <a:gd name="T10" fmla="*/ 2147483647 w 2712"/>
              <a:gd name="T11" fmla="*/ 2147483647 h 1248"/>
              <a:gd name="T12" fmla="*/ 2147483647 w 2712"/>
              <a:gd name="T13" fmla="*/ 0 h 1248"/>
              <a:gd name="T14" fmla="*/ 2147483647 w 2712"/>
              <a:gd name="T15" fmla="*/ 2147483647 h 1248"/>
              <a:gd name="T16" fmla="*/ 2147483647 w 2712"/>
              <a:gd name="T17" fmla="*/ 2147483647 h 1248"/>
              <a:gd name="T18" fmla="*/ 2147483647 w 2712"/>
              <a:gd name="T19" fmla="*/ 1370965000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12" h="1248">
                <a:moveTo>
                  <a:pt x="0" y="1056"/>
                </a:moveTo>
                <a:lnTo>
                  <a:pt x="304" y="544"/>
                </a:lnTo>
                <a:lnTo>
                  <a:pt x="600" y="176"/>
                </a:lnTo>
                <a:lnTo>
                  <a:pt x="904" y="528"/>
                </a:lnTo>
                <a:lnTo>
                  <a:pt x="1208" y="352"/>
                </a:lnTo>
                <a:lnTo>
                  <a:pt x="1504" y="864"/>
                </a:lnTo>
                <a:lnTo>
                  <a:pt x="1808" y="0"/>
                </a:lnTo>
                <a:lnTo>
                  <a:pt x="2112" y="1248"/>
                </a:lnTo>
                <a:lnTo>
                  <a:pt x="2408" y="1056"/>
                </a:lnTo>
                <a:lnTo>
                  <a:pt x="2712" y="544"/>
                </a:lnTo>
              </a:path>
            </a:pathLst>
          </a:custGeom>
          <a:noFill/>
          <a:ln w="12700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1" name="Freeform 169"/>
          <p:cNvSpPr>
            <a:spLocks/>
          </p:cNvSpPr>
          <p:nvPr/>
        </p:nvSpPr>
        <p:spPr bwMode="auto">
          <a:xfrm>
            <a:off x="15115638" y="923844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2" name="Freeform 170"/>
          <p:cNvSpPr>
            <a:spLocks/>
          </p:cNvSpPr>
          <p:nvPr/>
        </p:nvSpPr>
        <p:spPr bwMode="auto">
          <a:xfrm>
            <a:off x="15498202" y="9218305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3" name="Freeform 171"/>
          <p:cNvSpPr>
            <a:spLocks/>
          </p:cNvSpPr>
          <p:nvPr/>
        </p:nvSpPr>
        <p:spPr bwMode="auto">
          <a:xfrm>
            <a:off x="15870699" y="919817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4" name="Freeform 172"/>
          <p:cNvSpPr>
            <a:spLocks/>
          </p:cNvSpPr>
          <p:nvPr/>
        </p:nvSpPr>
        <p:spPr bwMode="auto">
          <a:xfrm>
            <a:off x="16253263" y="9178035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5" name="Freeform 173"/>
          <p:cNvSpPr>
            <a:spLocks/>
          </p:cNvSpPr>
          <p:nvPr/>
        </p:nvSpPr>
        <p:spPr bwMode="auto">
          <a:xfrm>
            <a:off x="16635827" y="915790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6" name="Freeform 174"/>
          <p:cNvSpPr>
            <a:spLocks/>
          </p:cNvSpPr>
          <p:nvPr/>
        </p:nvSpPr>
        <p:spPr bwMode="auto">
          <a:xfrm>
            <a:off x="17008324" y="9137765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7" name="Freeform 175"/>
          <p:cNvSpPr>
            <a:spLocks/>
          </p:cNvSpPr>
          <p:nvPr/>
        </p:nvSpPr>
        <p:spPr bwMode="auto">
          <a:xfrm>
            <a:off x="17390888" y="911763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8" name="Freeform 176"/>
          <p:cNvSpPr>
            <a:spLocks/>
          </p:cNvSpPr>
          <p:nvPr/>
        </p:nvSpPr>
        <p:spPr bwMode="auto">
          <a:xfrm>
            <a:off x="17773452" y="9097495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59" name="Freeform 177"/>
          <p:cNvSpPr>
            <a:spLocks/>
          </p:cNvSpPr>
          <p:nvPr/>
        </p:nvSpPr>
        <p:spPr bwMode="auto">
          <a:xfrm>
            <a:off x="18145949" y="907736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0" name="Freeform 178"/>
          <p:cNvSpPr>
            <a:spLocks/>
          </p:cNvSpPr>
          <p:nvPr/>
        </p:nvSpPr>
        <p:spPr bwMode="auto">
          <a:xfrm>
            <a:off x="18528513" y="9057225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1" name="Rectangle 179"/>
          <p:cNvSpPr>
            <a:spLocks noChangeArrowheads="1"/>
          </p:cNvSpPr>
          <p:nvPr/>
        </p:nvSpPr>
        <p:spPr bwMode="auto">
          <a:xfrm>
            <a:off x="15115638" y="8573986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2" name="Rectangle 180"/>
          <p:cNvSpPr>
            <a:spLocks noChangeArrowheads="1"/>
          </p:cNvSpPr>
          <p:nvPr/>
        </p:nvSpPr>
        <p:spPr bwMode="auto">
          <a:xfrm>
            <a:off x="15498202" y="8755201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3" name="Rectangle 181"/>
          <p:cNvSpPr>
            <a:spLocks noChangeArrowheads="1"/>
          </p:cNvSpPr>
          <p:nvPr/>
        </p:nvSpPr>
        <p:spPr bwMode="auto">
          <a:xfrm>
            <a:off x="15870699" y="7929668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4" name="Rectangle 182"/>
          <p:cNvSpPr>
            <a:spLocks noChangeArrowheads="1"/>
          </p:cNvSpPr>
          <p:nvPr/>
        </p:nvSpPr>
        <p:spPr bwMode="auto">
          <a:xfrm>
            <a:off x="16253263" y="7587373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5" name="Rectangle 183"/>
          <p:cNvSpPr>
            <a:spLocks noChangeArrowheads="1"/>
          </p:cNvSpPr>
          <p:nvPr/>
        </p:nvSpPr>
        <p:spPr bwMode="auto">
          <a:xfrm>
            <a:off x="16635827" y="8735066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6" name="Rectangle 184"/>
          <p:cNvSpPr>
            <a:spLocks noChangeArrowheads="1"/>
          </p:cNvSpPr>
          <p:nvPr/>
        </p:nvSpPr>
        <p:spPr bwMode="auto">
          <a:xfrm>
            <a:off x="17008324" y="8312232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7" name="Rectangle 185"/>
          <p:cNvSpPr>
            <a:spLocks noChangeArrowheads="1"/>
          </p:cNvSpPr>
          <p:nvPr/>
        </p:nvSpPr>
        <p:spPr bwMode="auto">
          <a:xfrm>
            <a:off x="17390888" y="8171287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8" name="Rectangle 186"/>
          <p:cNvSpPr>
            <a:spLocks noChangeArrowheads="1"/>
          </p:cNvSpPr>
          <p:nvPr/>
        </p:nvSpPr>
        <p:spPr bwMode="auto">
          <a:xfrm>
            <a:off x="17773452" y="8151152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69" name="Rectangle 187"/>
          <p:cNvSpPr>
            <a:spLocks noChangeArrowheads="1"/>
          </p:cNvSpPr>
          <p:nvPr/>
        </p:nvSpPr>
        <p:spPr bwMode="auto">
          <a:xfrm>
            <a:off x="18145949" y="7526969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0" name="Rectangle 188"/>
          <p:cNvSpPr>
            <a:spLocks noChangeArrowheads="1"/>
          </p:cNvSpPr>
          <p:nvPr/>
        </p:nvSpPr>
        <p:spPr bwMode="auto">
          <a:xfrm>
            <a:off x="18528513" y="8171287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1" name="Freeform 189"/>
          <p:cNvSpPr>
            <a:spLocks/>
          </p:cNvSpPr>
          <p:nvPr/>
        </p:nvSpPr>
        <p:spPr bwMode="auto">
          <a:xfrm>
            <a:off x="15115638" y="8594121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2" name="Freeform 190"/>
          <p:cNvSpPr>
            <a:spLocks/>
          </p:cNvSpPr>
          <p:nvPr/>
        </p:nvSpPr>
        <p:spPr bwMode="auto">
          <a:xfrm>
            <a:off x="15498202" y="7949803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3" name="Freeform 191"/>
          <p:cNvSpPr>
            <a:spLocks/>
          </p:cNvSpPr>
          <p:nvPr/>
        </p:nvSpPr>
        <p:spPr bwMode="auto">
          <a:xfrm>
            <a:off x="15870699" y="7486699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4" name="Freeform 192"/>
          <p:cNvSpPr>
            <a:spLocks/>
          </p:cNvSpPr>
          <p:nvPr/>
        </p:nvSpPr>
        <p:spPr bwMode="auto">
          <a:xfrm>
            <a:off x="16253263" y="7929668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5" name="Freeform 193"/>
          <p:cNvSpPr>
            <a:spLocks/>
          </p:cNvSpPr>
          <p:nvPr/>
        </p:nvSpPr>
        <p:spPr bwMode="auto">
          <a:xfrm>
            <a:off x="16635827" y="7708183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6" name="Freeform 194"/>
          <p:cNvSpPr>
            <a:spLocks/>
          </p:cNvSpPr>
          <p:nvPr/>
        </p:nvSpPr>
        <p:spPr bwMode="auto">
          <a:xfrm>
            <a:off x="17008324" y="8352502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7" name="Freeform 195"/>
          <p:cNvSpPr>
            <a:spLocks/>
          </p:cNvSpPr>
          <p:nvPr/>
        </p:nvSpPr>
        <p:spPr bwMode="auto">
          <a:xfrm>
            <a:off x="17390888" y="7265214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8" name="Freeform 196"/>
          <p:cNvSpPr>
            <a:spLocks/>
          </p:cNvSpPr>
          <p:nvPr/>
        </p:nvSpPr>
        <p:spPr bwMode="auto">
          <a:xfrm>
            <a:off x="17773452" y="8835741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79" name="Freeform 197"/>
          <p:cNvSpPr>
            <a:spLocks/>
          </p:cNvSpPr>
          <p:nvPr/>
        </p:nvSpPr>
        <p:spPr bwMode="auto">
          <a:xfrm>
            <a:off x="18145949" y="8594121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0" name="Freeform 198"/>
          <p:cNvSpPr>
            <a:spLocks/>
          </p:cNvSpPr>
          <p:nvPr/>
        </p:nvSpPr>
        <p:spPr bwMode="auto">
          <a:xfrm>
            <a:off x="18528513" y="7949803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1" name="Rectangle 199"/>
          <p:cNvSpPr>
            <a:spLocks noChangeArrowheads="1"/>
          </p:cNvSpPr>
          <p:nvPr/>
        </p:nvSpPr>
        <p:spPr bwMode="auto">
          <a:xfrm>
            <a:off x="14758242" y="9183069"/>
            <a:ext cx="1025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0</a:t>
            </a:r>
            <a:endParaRPr lang="en-US" sz="1200"/>
          </a:p>
        </p:txBody>
      </p:sp>
      <p:sp>
        <p:nvSpPr>
          <p:cNvPr id="82" name="Rectangle 200"/>
          <p:cNvSpPr>
            <a:spLocks noChangeArrowheads="1"/>
          </p:cNvSpPr>
          <p:nvPr/>
        </p:nvSpPr>
        <p:spPr bwMode="auto">
          <a:xfrm>
            <a:off x="14663859" y="8780370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20</a:t>
            </a:r>
            <a:endParaRPr lang="en-US" sz="1200"/>
          </a:p>
        </p:txBody>
      </p:sp>
      <p:sp>
        <p:nvSpPr>
          <p:cNvPr id="83" name="Rectangle 201"/>
          <p:cNvSpPr>
            <a:spLocks noChangeArrowheads="1"/>
          </p:cNvSpPr>
          <p:nvPr/>
        </p:nvSpPr>
        <p:spPr bwMode="auto">
          <a:xfrm>
            <a:off x="14663859" y="8377670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40</a:t>
            </a:r>
            <a:endParaRPr lang="en-US" sz="1200"/>
          </a:p>
        </p:txBody>
      </p:sp>
      <p:sp>
        <p:nvSpPr>
          <p:cNvPr id="84" name="Rectangle 202"/>
          <p:cNvSpPr>
            <a:spLocks noChangeArrowheads="1"/>
          </p:cNvSpPr>
          <p:nvPr/>
        </p:nvSpPr>
        <p:spPr bwMode="auto">
          <a:xfrm>
            <a:off x="14663859" y="7974971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60</a:t>
            </a:r>
            <a:endParaRPr lang="en-US" sz="1200"/>
          </a:p>
        </p:txBody>
      </p:sp>
      <p:sp>
        <p:nvSpPr>
          <p:cNvPr id="85" name="Rectangle 203"/>
          <p:cNvSpPr>
            <a:spLocks noChangeArrowheads="1"/>
          </p:cNvSpPr>
          <p:nvPr/>
        </p:nvSpPr>
        <p:spPr bwMode="auto">
          <a:xfrm>
            <a:off x="14663859" y="7572272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80</a:t>
            </a:r>
            <a:endParaRPr lang="en-US" sz="1200"/>
          </a:p>
        </p:txBody>
      </p:sp>
      <p:sp>
        <p:nvSpPr>
          <p:cNvPr id="86" name="Rectangle 204"/>
          <p:cNvSpPr>
            <a:spLocks noChangeArrowheads="1"/>
          </p:cNvSpPr>
          <p:nvPr/>
        </p:nvSpPr>
        <p:spPr bwMode="auto">
          <a:xfrm>
            <a:off x="14569477" y="7169573"/>
            <a:ext cx="3077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100</a:t>
            </a:r>
            <a:endParaRPr lang="en-US" sz="1200"/>
          </a:p>
        </p:txBody>
      </p:sp>
      <p:sp>
        <p:nvSpPr>
          <p:cNvPr id="87" name="Rectangle 205"/>
          <p:cNvSpPr>
            <a:spLocks noChangeArrowheads="1"/>
          </p:cNvSpPr>
          <p:nvPr/>
        </p:nvSpPr>
        <p:spPr bwMode="auto">
          <a:xfrm>
            <a:off x="14569477" y="6766874"/>
            <a:ext cx="3077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120</a:t>
            </a:r>
            <a:endParaRPr lang="en-US" sz="1200"/>
          </a:p>
        </p:txBody>
      </p:sp>
      <p:sp>
        <p:nvSpPr>
          <p:cNvPr id="88" name="Rectangle 206"/>
          <p:cNvSpPr>
            <a:spLocks noChangeArrowheads="1"/>
          </p:cNvSpPr>
          <p:nvPr/>
        </p:nvSpPr>
        <p:spPr bwMode="auto">
          <a:xfrm>
            <a:off x="15090469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</a:t>
            </a:r>
            <a:endParaRPr lang="en-US" sz="1200"/>
          </a:p>
        </p:txBody>
      </p:sp>
      <p:sp>
        <p:nvSpPr>
          <p:cNvPr id="89" name="Rectangle 207"/>
          <p:cNvSpPr>
            <a:spLocks noChangeArrowheads="1"/>
          </p:cNvSpPr>
          <p:nvPr/>
        </p:nvSpPr>
        <p:spPr bwMode="auto">
          <a:xfrm>
            <a:off x="15473033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2</a:t>
            </a:r>
            <a:endParaRPr lang="en-US" sz="1200"/>
          </a:p>
        </p:txBody>
      </p:sp>
      <p:sp>
        <p:nvSpPr>
          <p:cNvPr id="90" name="Rectangle 208"/>
          <p:cNvSpPr>
            <a:spLocks noChangeArrowheads="1"/>
          </p:cNvSpPr>
          <p:nvPr/>
        </p:nvSpPr>
        <p:spPr bwMode="auto">
          <a:xfrm>
            <a:off x="15845530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3</a:t>
            </a:r>
            <a:endParaRPr lang="en-US" sz="1200"/>
          </a:p>
        </p:txBody>
      </p:sp>
      <p:sp>
        <p:nvSpPr>
          <p:cNvPr id="91" name="Rectangle 209"/>
          <p:cNvSpPr>
            <a:spLocks noChangeArrowheads="1"/>
          </p:cNvSpPr>
          <p:nvPr/>
        </p:nvSpPr>
        <p:spPr bwMode="auto">
          <a:xfrm>
            <a:off x="16228094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4</a:t>
            </a:r>
            <a:endParaRPr lang="en-US" sz="1200"/>
          </a:p>
        </p:txBody>
      </p:sp>
      <p:sp>
        <p:nvSpPr>
          <p:cNvPr id="92" name="Rectangle 210"/>
          <p:cNvSpPr>
            <a:spLocks noChangeArrowheads="1"/>
          </p:cNvSpPr>
          <p:nvPr/>
        </p:nvSpPr>
        <p:spPr bwMode="auto">
          <a:xfrm>
            <a:off x="16610658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5</a:t>
            </a:r>
            <a:endParaRPr lang="en-US" sz="1200"/>
          </a:p>
        </p:txBody>
      </p:sp>
      <p:sp>
        <p:nvSpPr>
          <p:cNvPr id="93" name="Rectangle 211"/>
          <p:cNvSpPr>
            <a:spLocks noChangeArrowheads="1"/>
          </p:cNvSpPr>
          <p:nvPr/>
        </p:nvSpPr>
        <p:spPr bwMode="auto">
          <a:xfrm>
            <a:off x="16983155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6</a:t>
            </a:r>
            <a:endParaRPr lang="en-US" sz="1200"/>
          </a:p>
        </p:txBody>
      </p:sp>
      <p:sp>
        <p:nvSpPr>
          <p:cNvPr id="94" name="Rectangle 212"/>
          <p:cNvSpPr>
            <a:spLocks noChangeArrowheads="1"/>
          </p:cNvSpPr>
          <p:nvPr/>
        </p:nvSpPr>
        <p:spPr bwMode="auto">
          <a:xfrm>
            <a:off x="17365719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7</a:t>
            </a:r>
            <a:endParaRPr lang="en-US" sz="1200"/>
          </a:p>
        </p:txBody>
      </p:sp>
      <p:sp>
        <p:nvSpPr>
          <p:cNvPr id="95" name="Rectangle 213"/>
          <p:cNvSpPr>
            <a:spLocks noChangeArrowheads="1"/>
          </p:cNvSpPr>
          <p:nvPr/>
        </p:nvSpPr>
        <p:spPr bwMode="auto">
          <a:xfrm>
            <a:off x="17748283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8</a:t>
            </a:r>
            <a:endParaRPr lang="en-US" sz="1200"/>
          </a:p>
        </p:txBody>
      </p:sp>
      <p:sp>
        <p:nvSpPr>
          <p:cNvPr id="96" name="Rectangle 214"/>
          <p:cNvSpPr>
            <a:spLocks noChangeArrowheads="1"/>
          </p:cNvSpPr>
          <p:nvPr/>
        </p:nvSpPr>
        <p:spPr bwMode="auto">
          <a:xfrm>
            <a:off x="18120780" y="9424688"/>
            <a:ext cx="1025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9</a:t>
            </a:r>
            <a:endParaRPr lang="en-US" sz="1200"/>
          </a:p>
        </p:txBody>
      </p:sp>
      <p:sp>
        <p:nvSpPr>
          <p:cNvPr id="97" name="Rectangle 215"/>
          <p:cNvSpPr>
            <a:spLocks noChangeArrowheads="1"/>
          </p:cNvSpPr>
          <p:nvPr/>
        </p:nvSpPr>
        <p:spPr bwMode="auto">
          <a:xfrm>
            <a:off x="18442939" y="9424688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10</a:t>
            </a:r>
            <a:endParaRPr lang="en-US" sz="1200"/>
          </a:p>
        </p:txBody>
      </p:sp>
      <p:sp>
        <p:nvSpPr>
          <p:cNvPr id="98" name="Rectangle 216"/>
          <p:cNvSpPr>
            <a:spLocks noChangeArrowheads="1"/>
          </p:cNvSpPr>
          <p:nvPr/>
        </p:nvSpPr>
        <p:spPr bwMode="auto">
          <a:xfrm>
            <a:off x="16540186" y="9686443"/>
            <a:ext cx="458070" cy="1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Geneva" charset="0"/>
              </a:rPr>
              <a:t>Things</a:t>
            </a:r>
            <a:endParaRPr lang="en-US" sz="1400"/>
          </a:p>
        </p:txBody>
      </p:sp>
      <p:sp>
        <p:nvSpPr>
          <p:cNvPr id="99" name="Rectangle 217"/>
          <p:cNvSpPr>
            <a:spLocks noChangeArrowheads="1"/>
          </p:cNvSpPr>
          <p:nvPr/>
        </p:nvSpPr>
        <p:spPr bwMode="auto">
          <a:xfrm rot="16200000">
            <a:off x="14025204" y="7976859"/>
            <a:ext cx="660679" cy="1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Geneva" charset="0"/>
              </a:rPr>
              <a:t>Whatever</a:t>
            </a:r>
            <a:endParaRPr lang="en-US" sz="1400"/>
          </a:p>
        </p:txBody>
      </p:sp>
      <p:sp>
        <p:nvSpPr>
          <p:cNvPr id="100" name="Line 219"/>
          <p:cNvSpPr>
            <a:spLocks noChangeShapeType="1"/>
          </p:cNvSpPr>
          <p:nvPr/>
        </p:nvSpPr>
        <p:spPr bwMode="auto">
          <a:xfrm>
            <a:off x="18860739" y="7949803"/>
            <a:ext cx="231552" cy="125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220"/>
          <p:cNvSpPr>
            <a:spLocks/>
          </p:cNvSpPr>
          <p:nvPr/>
        </p:nvSpPr>
        <p:spPr bwMode="auto">
          <a:xfrm>
            <a:off x="18941279" y="791960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02" name="Rectangle 221"/>
          <p:cNvSpPr>
            <a:spLocks noChangeArrowheads="1"/>
          </p:cNvSpPr>
          <p:nvPr/>
        </p:nvSpPr>
        <p:spPr bwMode="auto">
          <a:xfrm>
            <a:off x="19127528" y="7884364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Series1</a:t>
            </a:r>
            <a:endParaRPr lang="en-US"/>
          </a:p>
        </p:txBody>
      </p:sp>
      <p:sp>
        <p:nvSpPr>
          <p:cNvPr id="103" name="Line 222"/>
          <p:cNvSpPr>
            <a:spLocks noChangeShapeType="1"/>
          </p:cNvSpPr>
          <p:nvPr/>
        </p:nvSpPr>
        <p:spPr bwMode="auto">
          <a:xfrm>
            <a:off x="18860739" y="8090747"/>
            <a:ext cx="231552" cy="1258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223"/>
          <p:cNvSpPr>
            <a:spLocks noChangeArrowheads="1"/>
          </p:cNvSpPr>
          <p:nvPr/>
        </p:nvSpPr>
        <p:spPr bwMode="auto">
          <a:xfrm>
            <a:off x="18941279" y="8060545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05" name="Rectangle 224"/>
          <p:cNvSpPr>
            <a:spLocks noChangeArrowheads="1"/>
          </p:cNvSpPr>
          <p:nvPr/>
        </p:nvSpPr>
        <p:spPr bwMode="auto">
          <a:xfrm>
            <a:off x="19127528" y="8025309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Series2</a:t>
            </a:r>
            <a:endParaRPr lang="en-US"/>
          </a:p>
        </p:txBody>
      </p:sp>
      <p:sp>
        <p:nvSpPr>
          <p:cNvPr id="106" name="Line 225"/>
          <p:cNvSpPr>
            <a:spLocks noChangeShapeType="1"/>
          </p:cNvSpPr>
          <p:nvPr/>
        </p:nvSpPr>
        <p:spPr bwMode="auto">
          <a:xfrm>
            <a:off x="18860739" y="8231692"/>
            <a:ext cx="231552" cy="125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226"/>
          <p:cNvSpPr>
            <a:spLocks/>
          </p:cNvSpPr>
          <p:nvPr/>
        </p:nvSpPr>
        <p:spPr bwMode="auto">
          <a:xfrm>
            <a:off x="18941279" y="8201490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08" name="Rectangle 227"/>
          <p:cNvSpPr>
            <a:spLocks noChangeArrowheads="1"/>
          </p:cNvSpPr>
          <p:nvPr/>
        </p:nvSpPr>
        <p:spPr bwMode="auto">
          <a:xfrm>
            <a:off x="19127528" y="8166253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Series3</a:t>
            </a:r>
            <a:endParaRPr lang="en-US"/>
          </a:p>
        </p:txBody>
      </p:sp>
      <p:grpSp>
        <p:nvGrpSpPr>
          <p:cNvPr id="109" name="Group 353"/>
          <p:cNvGrpSpPr>
            <a:grpSpLocks/>
          </p:cNvGrpSpPr>
          <p:nvPr/>
        </p:nvGrpSpPr>
        <p:grpSpPr bwMode="auto">
          <a:xfrm>
            <a:off x="7552446" y="6837346"/>
            <a:ext cx="5146998" cy="3936753"/>
            <a:chOff x="5859" y="5775"/>
            <a:chExt cx="3515" cy="2688"/>
          </a:xfrm>
        </p:grpSpPr>
        <p:sp>
          <p:nvSpPr>
            <p:cNvPr id="263" name="Rectangle 296"/>
            <p:cNvSpPr>
              <a:spLocks noChangeArrowheads="1"/>
            </p:cNvSpPr>
            <p:nvPr/>
          </p:nvSpPr>
          <p:spPr bwMode="auto">
            <a:xfrm>
              <a:off x="6271" y="7765"/>
              <a:ext cx="179" cy="494"/>
            </a:xfrm>
            <a:prstGeom prst="rect">
              <a:avLst/>
            </a:prstGeom>
            <a:solidFill>
              <a:srgbClr val="BBE0E3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4" name="Rectangle 297"/>
            <p:cNvSpPr>
              <a:spLocks noChangeArrowheads="1"/>
            </p:cNvSpPr>
            <p:nvPr/>
          </p:nvSpPr>
          <p:spPr bwMode="auto">
            <a:xfrm>
              <a:off x="7080" y="7598"/>
              <a:ext cx="180" cy="661"/>
            </a:xfrm>
            <a:prstGeom prst="rect">
              <a:avLst/>
            </a:prstGeom>
            <a:solidFill>
              <a:srgbClr val="BBE0E3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5" name="Rectangle 298"/>
            <p:cNvSpPr>
              <a:spLocks noChangeArrowheads="1"/>
            </p:cNvSpPr>
            <p:nvPr/>
          </p:nvSpPr>
          <p:spPr bwMode="auto">
            <a:xfrm>
              <a:off x="7889" y="6082"/>
              <a:ext cx="180" cy="2177"/>
            </a:xfrm>
            <a:prstGeom prst="rect">
              <a:avLst/>
            </a:prstGeom>
            <a:solidFill>
              <a:srgbClr val="BBE0E3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6" name="Rectangle 299"/>
            <p:cNvSpPr>
              <a:spLocks noChangeArrowheads="1"/>
            </p:cNvSpPr>
            <p:nvPr/>
          </p:nvSpPr>
          <p:spPr bwMode="auto">
            <a:xfrm>
              <a:off x="8698" y="7765"/>
              <a:ext cx="180" cy="494"/>
            </a:xfrm>
            <a:prstGeom prst="rect">
              <a:avLst/>
            </a:prstGeom>
            <a:solidFill>
              <a:srgbClr val="BBE0E3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7" name="Rectangle 300"/>
            <p:cNvSpPr>
              <a:spLocks noChangeArrowheads="1"/>
            </p:cNvSpPr>
            <p:nvPr/>
          </p:nvSpPr>
          <p:spPr bwMode="auto">
            <a:xfrm>
              <a:off x="6450" y="7521"/>
              <a:ext cx="180" cy="738"/>
            </a:xfrm>
            <a:prstGeom prst="rect">
              <a:avLst/>
            </a:prstGeom>
            <a:solidFill>
              <a:srgbClr val="3333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8" name="Rectangle 301"/>
            <p:cNvSpPr>
              <a:spLocks noChangeArrowheads="1"/>
            </p:cNvSpPr>
            <p:nvPr/>
          </p:nvSpPr>
          <p:spPr bwMode="auto">
            <a:xfrm>
              <a:off x="7260" y="7325"/>
              <a:ext cx="179" cy="934"/>
            </a:xfrm>
            <a:prstGeom prst="rect">
              <a:avLst/>
            </a:prstGeom>
            <a:solidFill>
              <a:srgbClr val="3333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9" name="Rectangle 302"/>
            <p:cNvSpPr>
              <a:spLocks noChangeArrowheads="1"/>
            </p:cNvSpPr>
            <p:nvPr/>
          </p:nvSpPr>
          <p:spPr bwMode="auto">
            <a:xfrm>
              <a:off x="8069" y="7421"/>
              <a:ext cx="180" cy="838"/>
            </a:xfrm>
            <a:prstGeom prst="rect">
              <a:avLst/>
            </a:prstGeom>
            <a:solidFill>
              <a:srgbClr val="3333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0" name="Rectangle 303"/>
            <p:cNvSpPr>
              <a:spLocks noChangeArrowheads="1"/>
            </p:cNvSpPr>
            <p:nvPr/>
          </p:nvSpPr>
          <p:spPr bwMode="auto">
            <a:xfrm>
              <a:off x="8878" y="7495"/>
              <a:ext cx="180" cy="764"/>
            </a:xfrm>
            <a:prstGeom prst="rect">
              <a:avLst/>
            </a:prstGeom>
            <a:solidFill>
              <a:srgbClr val="3333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1" name="Rectangle 304"/>
            <p:cNvSpPr>
              <a:spLocks noChangeArrowheads="1"/>
            </p:cNvSpPr>
            <p:nvPr/>
          </p:nvSpPr>
          <p:spPr bwMode="auto">
            <a:xfrm>
              <a:off x="6630" y="7148"/>
              <a:ext cx="180" cy="1111"/>
            </a:xfrm>
            <a:prstGeom prst="rect">
              <a:avLst/>
            </a:prstGeom>
            <a:solidFill>
              <a:srgbClr val="0099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2" name="Rectangle 305"/>
            <p:cNvSpPr>
              <a:spLocks noChangeArrowheads="1"/>
            </p:cNvSpPr>
            <p:nvPr/>
          </p:nvSpPr>
          <p:spPr bwMode="auto">
            <a:xfrm>
              <a:off x="7439" y="7126"/>
              <a:ext cx="180" cy="1133"/>
            </a:xfrm>
            <a:prstGeom prst="rect">
              <a:avLst/>
            </a:prstGeom>
            <a:solidFill>
              <a:srgbClr val="0099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3" name="Rectangle 306"/>
            <p:cNvSpPr>
              <a:spLocks noChangeArrowheads="1"/>
            </p:cNvSpPr>
            <p:nvPr/>
          </p:nvSpPr>
          <p:spPr bwMode="auto">
            <a:xfrm>
              <a:off x="8249" y="7171"/>
              <a:ext cx="179" cy="1088"/>
            </a:xfrm>
            <a:prstGeom prst="rect">
              <a:avLst/>
            </a:prstGeom>
            <a:solidFill>
              <a:srgbClr val="0099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4" name="Rectangle 307"/>
            <p:cNvSpPr>
              <a:spLocks noChangeArrowheads="1"/>
            </p:cNvSpPr>
            <p:nvPr/>
          </p:nvSpPr>
          <p:spPr bwMode="auto">
            <a:xfrm>
              <a:off x="9058" y="7196"/>
              <a:ext cx="180" cy="1063"/>
            </a:xfrm>
            <a:prstGeom prst="rect">
              <a:avLst/>
            </a:prstGeom>
            <a:solidFill>
              <a:srgbClr val="009999"/>
            </a:solidFill>
            <a:ln w="4763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5" name="Line 308"/>
            <p:cNvSpPr>
              <a:spLocks noChangeShapeType="1"/>
            </p:cNvSpPr>
            <p:nvPr/>
          </p:nvSpPr>
          <p:spPr bwMode="auto">
            <a:xfrm>
              <a:off x="6136" y="5841"/>
              <a:ext cx="1" cy="2418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6" name="Line 310"/>
            <p:cNvSpPr>
              <a:spLocks noChangeShapeType="1"/>
            </p:cNvSpPr>
            <p:nvPr/>
          </p:nvSpPr>
          <p:spPr bwMode="auto">
            <a:xfrm>
              <a:off x="6142" y="8018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7" name="Line 311"/>
            <p:cNvSpPr>
              <a:spLocks noChangeShapeType="1"/>
            </p:cNvSpPr>
            <p:nvPr/>
          </p:nvSpPr>
          <p:spPr bwMode="auto">
            <a:xfrm>
              <a:off x="6142" y="7774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8" name="Line 312"/>
            <p:cNvSpPr>
              <a:spLocks noChangeShapeType="1"/>
            </p:cNvSpPr>
            <p:nvPr/>
          </p:nvSpPr>
          <p:spPr bwMode="auto">
            <a:xfrm>
              <a:off x="6142" y="7533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79" name="Line 313"/>
            <p:cNvSpPr>
              <a:spLocks noChangeShapeType="1"/>
            </p:cNvSpPr>
            <p:nvPr/>
          </p:nvSpPr>
          <p:spPr bwMode="auto">
            <a:xfrm>
              <a:off x="6142" y="7293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0" name="Line 314"/>
            <p:cNvSpPr>
              <a:spLocks noChangeShapeType="1"/>
            </p:cNvSpPr>
            <p:nvPr/>
          </p:nvSpPr>
          <p:spPr bwMode="auto">
            <a:xfrm>
              <a:off x="6142" y="7052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1" name="Line 315"/>
            <p:cNvSpPr>
              <a:spLocks noChangeShapeType="1"/>
            </p:cNvSpPr>
            <p:nvPr/>
          </p:nvSpPr>
          <p:spPr bwMode="auto">
            <a:xfrm>
              <a:off x="6142" y="6808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2" name="Line 316"/>
            <p:cNvSpPr>
              <a:spLocks noChangeShapeType="1"/>
            </p:cNvSpPr>
            <p:nvPr/>
          </p:nvSpPr>
          <p:spPr bwMode="auto">
            <a:xfrm>
              <a:off x="6142" y="6567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3" name="Line 317"/>
            <p:cNvSpPr>
              <a:spLocks noChangeShapeType="1"/>
            </p:cNvSpPr>
            <p:nvPr/>
          </p:nvSpPr>
          <p:spPr bwMode="auto">
            <a:xfrm>
              <a:off x="6142" y="6326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4" name="Line 318"/>
            <p:cNvSpPr>
              <a:spLocks noChangeShapeType="1"/>
            </p:cNvSpPr>
            <p:nvPr/>
          </p:nvSpPr>
          <p:spPr bwMode="auto">
            <a:xfrm>
              <a:off x="6142" y="6082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5" name="Line 319"/>
            <p:cNvSpPr>
              <a:spLocks noChangeShapeType="1"/>
            </p:cNvSpPr>
            <p:nvPr/>
          </p:nvSpPr>
          <p:spPr bwMode="auto">
            <a:xfrm>
              <a:off x="6142" y="5841"/>
              <a:ext cx="39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6" name="Line 320"/>
            <p:cNvSpPr>
              <a:spLocks noChangeShapeType="1"/>
            </p:cNvSpPr>
            <p:nvPr/>
          </p:nvSpPr>
          <p:spPr bwMode="auto">
            <a:xfrm>
              <a:off x="6136" y="8259"/>
              <a:ext cx="3237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7" name="Line 325"/>
            <p:cNvSpPr>
              <a:spLocks noChangeShapeType="1"/>
            </p:cNvSpPr>
            <p:nvPr/>
          </p:nvSpPr>
          <p:spPr bwMode="auto">
            <a:xfrm>
              <a:off x="9373" y="8259"/>
              <a:ext cx="1" cy="1"/>
            </a:xfrm>
            <a:prstGeom prst="line">
              <a:avLst/>
            </a:prstGeom>
            <a:noFill/>
            <a:ln w="476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8" name="Rectangle 326"/>
            <p:cNvSpPr>
              <a:spLocks noChangeArrowheads="1"/>
            </p:cNvSpPr>
            <p:nvPr/>
          </p:nvSpPr>
          <p:spPr bwMode="auto">
            <a:xfrm>
              <a:off x="6013" y="8193"/>
              <a:ext cx="6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0</a:t>
              </a:r>
            </a:p>
          </p:txBody>
        </p:sp>
        <p:sp>
          <p:nvSpPr>
            <p:cNvPr id="289" name="Rectangle 327"/>
            <p:cNvSpPr>
              <a:spLocks noChangeArrowheads="1"/>
            </p:cNvSpPr>
            <p:nvPr/>
          </p:nvSpPr>
          <p:spPr bwMode="auto">
            <a:xfrm>
              <a:off x="5936" y="7952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10</a:t>
              </a:r>
            </a:p>
          </p:txBody>
        </p:sp>
        <p:sp>
          <p:nvSpPr>
            <p:cNvPr id="290" name="Rectangle 328"/>
            <p:cNvSpPr>
              <a:spLocks noChangeArrowheads="1"/>
            </p:cNvSpPr>
            <p:nvPr/>
          </p:nvSpPr>
          <p:spPr bwMode="auto">
            <a:xfrm>
              <a:off x="5936" y="7708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20</a:t>
              </a:r>
            </a:p>
          </p:txBody>
        </p:sp>
        <p:sp>
          <p:nvSpPr>
            <p:cNvPr id="291" name="Rectangle 329"/>
            <p:cNvSpPr>
              <a:spLocks noChangeArrowheads="1"/>
            </p:cNvSpPr>
            <p:nvPr/>
          </p:nvSpPr>
          <p:spPr bwMode="auto">
            <a:xfrm>
              <a:off x="5936" y="7467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30</a:t>
              </a:r>
            </a:p>
          </p:txBody>
        </p:sp>
        <p:sp>
          <p:nvSpPr>
            <p:cNvPr id="292" name="Rectangle 330"/>
            <p:cNvSpPr>
              <a:spLocks noChangeArrowheads="1"/>
            </p:cNvSpPr>
            <p:nvPr/>
          </p:nvSpPr>
          <p:spPr bwMode="auto">
            <a:xfrm>
              <a:off x="5936" y="7226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40</a:t>
              </a:r>
            </a:p>
          </p:txBody>
        </p:sp>
        <p:sp>
          <p:nvSpPr>
            <p:cNvPr id="293" name="Rectangle 331"/>
            <p:cNvSpPr>
              <a:spLocks noChangeArrowheads="1"/>
            </p:cNvSpPr>
            <p:nvPr/>
          </p:nvSpPr>
          <p:spPr bwMode="auto">
            <a:xfrm>
              <a:off x="5936" y="6985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50</a:t>
              </a:r>
            </a:p>
          </p:txBody>
        </p:sp>
        <p:sp>
          <p:nvSpPr>
            <p:cNvPr id="294" name="Rectangle 332"/>
            <p:cNvSpPr>
              <a:spLocks noChangeArrowheads="1"/>
            </p:cNvSpPr>
            <p:nvPr/>
          </p:nvSpPr>
          <p:spPr bwMode="auto">
            <a:xfrm>
              <a:off x="5936" y="6741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60</a:t>
              </a:r>
            </a:p>
          </p:txBody>
        </p:sp>
        <p:sp>
          <p:nvSpPr>
            <p:cNvPr id="295" name="Rectangle 333"/>
            <p:cNvSpPr>
              <a:spLocks noChangeArrowheads="1"/>
            </p:cNvSpPr>
            <p:nvPr/>
          </p:nvSpPr>
          <p:spPr bwMode="auto">
            <a:xfrm>
              <a:off x="5936" y="6501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70</a:t>
              </a:r>
            </a:p>
          </p:txBody>
        </p:sp>
        <p:sp>
          <p:nvSpPr>
            <p:cNvPr id="296" name="Rectangle 334"/>
            <p:cNvSpPr>
              <a:spLocks noChangeArrowheads="1"/>
            </p:cNvSpPr>
            <p:nvPr/>
          </p:nvSpPr>
          <p:spPr bwMode="auto">
            <a:xfrm>
              <a:off x="5936" y="6260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80</a:t>
              </a:r>
            </a:p>
          </p:txBody>
        </p:sp>
        <p:sp>
          <p:nvSpPr>
            <p:cNvPr id="297" name="Rectangle 335"/>
            <p:cNvSpPr>
              <a:spLocks noChangeArrowheads="1"/>
            </p:cNvSpPr>
            <p:nvPr/>
          </p:nvSpPr>
          <p:spPr bwMode="auto">
            <a:xfrm>
              <a:off x="5936" y="6016"/>
              <a:ext cx="1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90</a:t>
              </a:r>
            </a:p>
          </p:txBody>
        </p:sp>
        <p:sp>
          <p:nvSpPr>
            <p:cNvPr id="298" name="Rectangle 336"/>
            <p:cNvSpPr>
              <a:spLocks noChangeArrowheads="1"/>
            </p:cNvSpPr>
            <p:nvPr/>
          </p:nvSpPr>
          <p:spPr bwMode="auto">
            <a:xfrm>
              <a:off x="5859" y="5775"/>
              <a:ext cx="20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Helvetica" charset="0"/>
                </a:rPr>
                <a:t>100</a:t>
              </a:r>
            </a:p>
          </p:txBody>
        </p:sp>
        <p:sp>
          <p:nvSpPr>
            <p:cNvPr id="299" name="Rectangle 348"/>
            <p:cNvSpPr>
              <a:spLocks noChangeArrowheads="1"/>
            </p:cNvSpPr>
            <p:nvPr/>
          </p:nvSpPr>
          <p:spPr bwMode="auto">
            <a:xfrm>
              <a:off x="6426" y="8315"/>
              <a:ext cx="23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First</a:t>
              </a:r>
            </a:p>
          </p:txBody>
        </p:sp>
        <p:sp>
          <p:nvSpPr>
            <p:cNvPr id="300" name="Rectangle 349"/>
            <p:cNvSpPr>
              <a:spLocks noChangeArrowheads="1"/>
            </p:cNvSpPr>
            <p:nvPr/>
          </p:nvSpPr>
          <p:spPr bwMode="auto">
            <a:xfrm>
              <a:off x="7145" y="8316"/>
              <a:ext cx="41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Second</a:t>
              </a:r>
            </a:p>
          </p:txBody>
        </p:sp>
        <p:sp>
          <p:nvSpPr>
            <p:cNvPr id="301" name="Rectangle 351"/>
            <p:cNvSpPr>
              <a:spLocks noChangeArrowheads="1"/>
            </p:cNvSpPr>
            <p:nvPr/>
          </p:nvSpPr>
          <p:spPr bwMode="auto">
            <a:xfrm>
              <a:off x="8020" y="8316"/>
              <a:ext cx="27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Third</a:t>
              </a:r>
            </a:p>
          </p:txBody>
        </p:sp>
        <p:sp>
          <p:nvSpPr>
            <p:cNvPr id="302" name="Rectangle 352"/>
            <p:cNvSpPr>
              <a:spLocks noChangeArrowheads="1"/>
            </p:cNvSpPr>
            <p:nvPr/>
          </p:nvSpPr>
          <p:spPr bwMode="auto">
            <a:xfrm>
              <a:off x="8793" y="8315"/>
              <a:ext cx="3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Fourth</a:t>
              </a:r>
            </a:p>
          </p:txBody>
        </p:sp>
      </p:grp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9526929" y="578907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4555</a:t>
            </a: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8834790" y="578907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8343</a:t>
            </a:r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8142651" y="578907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658</a:t>
            </a:r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7450512" y="578907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436</a:t>
            </a:r>
          </a:p>
        </p:txBody>
      </p:sp>
      <p:sp>
        <p:nvSpPr>
          <p:cNvPr id="114" name="Rectangle 14"/>
          <p:cNvSpPr>
            <a:spLocks noChangeArrowheads="1"/>
          </p:cNvSpPr>
          <p:nvPr/>
        </p:nvSpPr>
        <p:spPr bwMode="auto">
          <a:xfrm>
            <a:off x="9526929" y="5324708"/>
            <a:ext cx="692139" cy="464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480</a:t>
            </a: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8834790" y="5324708"/>
            <a:ext cx="692139" cy="464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435</a:t>
            </a:r>
          </a:p>
        </p:txBody>
      </p:sp>
      <p:sp>
        <p:nvSpPr>
          <p:cNvPr id="116" name="Rectangle 12"/>
          <p:cNvSpPr>
            <a:spLocks noChangeArrowheads="1"/>
          </p:cNvSpPr>
          <p:nvPr/>
        </p:nvSpPr>
        <p:spPr bwMode="auto">
          <a:xfrm>
            <a:off x="8142651" y="5324708"/>
            <a:ext cx="692139" cy="464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3465</a:t>
            </a: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7450512" y="5324708"/>
            <a:ext cx="692139" cy="464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9526929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5743</a:t>
            </a: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8834790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>
            <a:off x="8142651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1765</a:t>
            </a:r>
          </a:p>
        </p:txBody>
      </p: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7450512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3622</a:t>
            </a: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9526929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543</a:t>
            </a: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auto">
          <a:xfrm>
            <a:off x="8834790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195</a:t>
            </a: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8142651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3754</a:t>
            </a:r>
          </a:p>
        </p:txBody>
      </p:sp>
      <p:sp>
        <p:nvSpPr>
          <p:cNvPr id="125" name="Rectangle 3"/>
          <p:cNvSpPr>
            <a:spLocks noChangeArrowheads="1"/>
          </p:cNvSpPr>
          <p:nvPr/>
        </p:nvSpPr>
        <p:spPr bwMode="auto">
          <a:xfrm>
            <a:off x="7450512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1745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7450512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7" name="Line 23"/>
          <p:cNvSpPr>
            <a:spLocks noChangeShapeType="1"/>
          </p:cNvSpPr>
          <p:nvPr/>
        </p:nvSpPr>
        <p:spPr bwMode="auto">
          <a:xfrm>
            <a:off x="7450512" y="6254691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8" name="Line 24"/>
          <p:cNvSpPr>
            <a:spLocks noChangeShapeType="1"/>
          </p:cNvSpPr>
          <p:nvPr/>
        </p:nvSpPr>
        <p:spPr bwMode="auto">
          <a:xfrm>
            <a:off x="7450512" y="438214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9" name="Line 28"/>
          <p:cNvSpPr>
            <a:spLocks noChangeShapeType="1"/>
          </p:cNvSpPr>
          <p:nvPr/>
        </p:nvSpPr>
        <p:spPr bwMode="auto">
          <a:xfrm>
            <a:off x="10219068" y="438214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0" name="Line 254"/>
          <p:cNvSpPr>
            <a:spLocks noChangeShapeType="1"/>
          </p:cNvSpPr>
          <p:nvPr/>
        </p:nvSpPr>
        <p:spPr bwMode="auto">
          <a:xfrm>
            <a:off x="8142651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1" name="Line 255"/>
          <p:cNvSpPr>
            <a:spLocks noChangeShapeType="1"/>
          </p:cNvSpPr>
          <p:nvPr/>
        </p:nvSpPr>
        <p:spPr bwMode="auto">
          <a:xfrm>
            <a:off x="7450512" y="4847761"/>
            <a:ext cx="0" cy="47694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2" name="Line 256"/>
          <p:cNvSpPr>
            <a:spLocks noChangeShapeType="1"/>
          </p:cNvSpPr>
          <p:nvPr/>
        </p:nvSpPr>
        <p:spPr bwMode="auto">
          <a:xfrm>
            <a:off x="8834790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3" name="Line 258"/>
          <p:cNvSpPr>
            <a:spLocks noChangeShapeType="1"/>
          </p:cNvSpPr>
          <p:nvPr/>
        </p:nvSpPr>
        <p:spPr bwMode="auto">
          <a:xfrm>
            <a:off x="9526929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4" name="Line 261"/>
          <p:cNvSpPr>
            <a:spLocks noChangeShapeType="1"/>
          </p:cNvSpPr>
          <p:nvPr/>
        </p:nvSpPr>
        <p:spPr bwMode="auto">
          <a:xfrm>
            <a:off x="10219068" y="4847761"/>
            <a:ext cx="0" cy="47694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5" name="Line 263"/>
          <p:cNvSpPr>
            <a:spLocks noChangeShapeType="1"/>
          </p:cNvSpPr>
          <p:nvPr/>
        </p:nvSpPr>
        <p:spPr bwMode="auto">
          <a:xfrm>
            <a:off x="7450512" y="5324708"/>
            <a:ext cx="0" cy="4643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6" name="Line 269"/>
          <p:cNvSpPr>
            <a:spLocks noChangeShapeType="1"/>
          </p:cNvSpPr>
          <p:nvPr/>
        </p:nvSpPr>
        <p:spPr bwMode="auto">
          <a:xfrm>
            <a:off x="10219068" y="5324708"/>
            <a:ext cx="0" cy="4643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7" name="Line 271"/>
          <p:cNvSpPr>
            <a:spLocks noChangeShapeType="1"/>
          </p:cNvSpPr>
          <p:nvPr/>
        </p:nvSpPr>
        <p:spPr bwMode="auto">
          <a:xfrm>
            <a:off x="7450512" y="578907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8" name="Line 277"/>
          <p:cNvSpPr>
            <a:spLocks noChangeShapeType="1"/>
          </p:cNvSpPr>
          <p:nvPr/>
        </p:nvSpPr>
        <p:spPr bwMode="auto">
          <a:xfrm>
            <a:off x="10219068" y="578907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9" name="Line 279"/>
          <p:cNvSpPr>
            <a:spLocks noChangeShapeType="1"/>
          </p:cNvSpPr>
          <p:nvPr/>
        </p:nvSpPr>
        <p:spPr bwMode="auto">
          <a:xfrm>
            <a:off x="8142651" y="6254691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0" name="Line 281"/>
          <p:cNvSpPr>
            <a:spLocks noChangeShapeType="1"/>
          </p:cNvSpPr>
          <p:nvPr/>
        </p:nvSpPr>
        <p:spPr bwMode="auto">
          <a:xfrm>
            <a:off x="8834790" y="6254691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1" name="Line 283"/>
          <p:cNvSpPr>
            <a:spLocks noChangeShapeType="1"/>
          </p:cNvSpPr>
          <p:nvPr/>
        </p:nvSpPr>
        <p:spPr bwMode="auto">
          <a:xfrm>
            <a:off x="9526929" y="6254691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2" name="Text Box 38"/>
          <p:cNvSpPr txBox="1">
            <a:spLocks noChangeArrowheads="1"/>
          </p:cNvSpPr>
          <p:nvPr/>
        </p:nvSpPr>
        <p:spPr bwMode="auto">
          <a:xfrm>
            <a:off x="7450512" y="3898901"/>
            <a:ext cx="3080648" cy="24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71EE"/>
                </a:solidFill>
                <a:latin typeface="Helvetica" charset="0"/>
                <a:cs typeface="+mn-cs"/>
              </a:rPr>
              <a:t>Table 1. </a:t>
            </a:r>
            <a:r>
              <a:rPr lang="en-US" sz="1400">
                <a:solidFill>
                  <a:srgbClr val="0071EE"/>
                </a:solidFill>
                <a:latin typeface="Helvetica" charset="0"/>
                <a:cs typeface="+mn-cs"/>
              </a:rPr>
              <a:t>Made in PPT</a:t>
            </a:r>
          </a:p>
        </p:txBody>
      </p:sp>
      <p:sp>
        <p:nvSpPr>
          <p:cNvPr id="143" name="Rectangle 355"/>
          <p:cNvSpPr>
            <a:spLocks noChangeArrowheads="1"/>
          </p:cNvSpPr>
          <p:nvPr/>
        </p:nvSpPr>
        <p:spPr bwMode="auto">
          <a:xfrm>
            <a:off x="12265283" y="5776486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4555</a:t>
            </a:r>
          </a:p>
        </p:txBody>
      </p:sp>
      <p:sp>
        <p:nvSpPr>
          <p:cNvPr id="144" name="Rectangle 356"/>
          <p:cNvSpPr>
            <a:spLocks noChangeArrowheads="1"/>
          </p:cNvSpPr>
          <p:nvPr/>
        </p:nvSpPr>
        <p:spPr bwMode="auto">
          <a:xfrm>
            <a:off x="11573144" y="5776486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8343</a:t>
            </a:r>
          </a:p>
        </p:txBody>
      </p:sp>
      <p:sp>
        <p:nvSpPr>
          <p:cNvPr id="145" name="Rectangle 357"/>
          <p:cNvSpPr>
            <a:spLocks noChangeArrowheads="1"/>
          </p:cNvSpPr>
          <p:nvPr/>
        </p:nvSpPr>
        <p:spPr bwMode="auto">
          <a:xfrm>
            <a:off x="10881005" y="5776486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658</a:t>
            </a:r>
          </a:p>
        </p:txBody>
      </p:sp>
      <p:sp>
        <p:nvSpPr>
          <p:cNvPr id="146" name="Rectangle 358"/>
          <p:cNvSpPr>
            <a:spLocks noChangeArrowheads="1"/>
          </p:cNvSpPr>
          <p:nvPr/>
        </p:nvSpPr>
        <p:spPr bwMode="auto">
          <a:xfrm>
            <a:off x="10188866" y="5776486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436</a:t>
            </a:r>
          </a:p>
        </p:txBody>
      </p:sp>
      <p:sp>
        <p:nvSpPr>
          <p:cNvPr id="147" name="Rectangle 359"/>
          <p:cNvSpPr>
            <a:spLocks noChangeArrowheads="1"/>
          </p:cNvSpPr>
          <p:nvPr/>
        </p:nvSpPr>
        <p:spPr bwMode="auto">
          <a:xfrm>
            <a:off x="12265283" y="5324708"/>
            <a:ext cx="692139" cy="4517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480</a:t>
            </a:r>
          </a:p>
        </p:txBody>
      </p:sp>
      <p:sp>
        <p:nvSpPr>
          <p:cNvPr id="148" name="Rectangle 360"/>
          <p:cNvSpPr>
            <a:spLocks noChangeArrowheads="1"/>
          </p:cNvSpPr>
          <p:nvPr/>
        </p:nvSpPr>
        <p:spPr bwMode="auto">
          <a:xfrm>
            <a:off x="11573144" y="5324708"/>
            <a:ext cx="692139" cy="4517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435</a:t>
            </a:r>
          </a:p>
        </p:txBody>
      </p:sp>
      <p:sp>
        <p:nvSpPr>
          <p:cNvPr id="149" name="Rectangle 361"/>
          <p:cNvSpPr>
            <a:spLocks noChangeArrowheads="1"/>
          </p:cNvSpPr>
          <p:nvPr/>
        </p:nvSpPr>
        <p:spPr bwMode="auto">
          <a:xfrm>
            <a:off x="10881005" y="5324708"/>
            <a:ext cx="692139" cy="4517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3465</a:t>
            </a:r>
          </a:p>
        </p:txBody>
      </p:sp>
      <p:sp>
        <p:nvSpPr>
          <p:cNvPr id="150" name="Rectangle 362"/>
          <p:cNvSpPr>
            <a:spLocks noChangeArrowheads="1"/>
          </p:cNvSpPr>
          <p:nvPr/>
        </p:nvSpPr>
        <p:spPr bwMode="auto">
          <a:xfrm>
            <a:off x="10188866" y="5324708"/>
            <a:ext cx="692139" cy="4517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151" name="Rectangle 363"/>
          <p:cNvSpPr>
            <a:spLocks noChangeArrowheads="1"/>
          </p:cNvSpPr>
          <p:nvPr/>
        </p:nvSpPr>
        <p:spPr bwMode="auto">
          <a:xfrm>
            <a:off x="12265283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5743</a:t>
            </a:r>
          </a:p>
        </p:txBody>
      </p:sp>
      <p:sp>
        <p:nvSpPr>
          <p:cNvPr id="152" name="Rectangle 364"/>
          <p:cNvSpPr>
            <a:spLocks noChangeArrowheads="1"/>
          </p:cNvSpPr>
          <p:nvPr/>
        </p:nvSpPr>
        <p:spPr bwMode="auto">
          <a:xfrm>
            <a:off x="11573144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153" name="Rectangle 365"/>
          <p:cNvSpPr>
            <a:spLocks noChangeArrowheads="1"/>
          </p:cNvSpPr>
          <p:nvPr/>
        </p:nvSpPr>
        <p:spPr bwMode="auto">
          <a:xfrm>
            <a:off x="10881005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1765</a:t>
            </a:r>
          </a:p>
        </p:txBody>
      </p:sp>
      <p:sp>
        <p:nvSpPr>
          <p:cNvPr id="154" name="Rectangle 366"/>
          <p:cNvSpPr>
            <a:spLocks noChangeArrowheads="1"/>
          </p:cNvSpPr>
          <p:nvPr/>
        </p:nvSpPr>
        <p:spPr bwMode="auto">
          <a:xfrm>
            <a:off x="10188866" y="4847761"/>
            <a:ext cx="692139" cy="476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3622</a:t>
            </a:r>
          </a:p>
        </p:txBody>
      </p:sp>
      <p:sp>
        <p:nvSpPr>
          <p:cNvPr id="155" name="Rectangle 367"/>
          <p:cNvSpPr>
            <a:spLocks noChangeArrowheads="1"/>
          </p:cNvSpPr>
          <p:nvPr/>
        </p:nvSpPr>
        <p:spPr bwMode="auto">
          <a:xfrm>
            <a:off x="12265283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543</a:t>
            </a:r>
          </a:p>
        </p:txBody>
      </p:sp>
      <p:sp>
        <p:nvSpPr>
          <p:cNvPr id="156" name="Rectangle 368"/>
          <p:cNvSpPr>
            <a:spLocks noChangeArrowheads="1"/>
          </p:cNvSpPr>
          <p:nvPr/>
        </p:nvSpPr>
        <p:spPr bwMode="auto">
          <a:xfrm>
            <a:off x="11573144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195</a:t>
            </a:r>
          </a:p>
        </p:txBody>
      </p:sp>
      <p:sp>
        <p:nvSpPr>
          <p:cNvPr id="157" name="Rectangle 369"/>
          <p:cNvSpPr>
            <a:spLocks noChangeArrowheads="1"/>
          </p:cNvSpPr>
          <p:nvPr/>
        </p:nvSpPr>
        <p:spPr bwMode="auto">
          <a:xfrm>
            <a:off x="10881005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3754</a:t>
            </a:r>
          </a:p>
        </p:txBody>
      </p:sp>
      <p:sp>
        <p:nvSpPr>
          <p:cNvPr id="158" name="Rectangle 370"/>
          <p:cNvSpPr>
            <a:spLocks noChangeArrowheads="1"/>
          </p:cNvSpPr>
          <p:nvPr/>
        </p:nvSpPr>
        <p:spPr bwMode="auto">
          <a:xfrm>
            <a:off x="10188866" y="4382140"/>
            <a:ext cx="692139" cy="4656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135313" eaLnBrk="1" hangingPunct="1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</a:rPr>
              <a:t>1745</a:t>
            </a:r>
          </a:p>
        </p:txBody>
      </p:sp>
      <p:sp>
        <p:nvSpPr>
          <p:cNvPr id="159" name="Line 371"/>
          <p:cNvSpPr>
            <a:spLocks noChangeShapeType="1"/>
          </p:cNvSpPr>
          <p:nvPr/>
        </p:nvSpPr>
        <p:spPr bwMode="auto">
          <a:xfrm>
            <a:off x="10188866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0" name="Line 372"/>
          <p:cNvSpPr>
            <a:spLocks noChangeShapeType="1"/>
          </p:cNvSpPr>
          <p:nvPr/>
        </p:nvSpPr>
        <p:spPr bwMode="auto">
          <a:xfrm>
            <a:off x="10188866" y="6242106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1" name="Line 373"/>
          <p:cNvSpPr>
            <a:spLocks noChangeShapeType="1"/>
          </p:cNvSpPr>
          <p:nvPr/>
        </p:nvSpPr>
        <p:spPr bwMode="auto">
          <a:xfrm>
            <a:off x="10188866" y="438214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2" name="Line 374"/>
          <p:cNvSpPr>
            <a:spLocks noChangeShapeType="1"/>
          </p:cNvSpPr>
          <p:nvPr/>
        </p:nvSpPr>
        <p:spPr bwMode="auto">
          <a:xfrm>
            <a:off x="12957422" y="4382140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3" name="Line 375"/>
          <p:cNvSpPr>
            <a:spLocks noChangeShapeType="1"/>
          </p:cNvSpPr>
          <p:nvPr/>
        </p:nvSpPr>
        <p:spPr bwMode="auto">
          <a:xfrm>
            <a:off x="10881005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4" name="Line 376"/>
          <p:cNvSpPr>
            <a:spLocks noChangeShapeType="1"/>
          </p:cNvSpPr>
          <p:nvPr/>
        </p:nvSpPr>
        <p:spPr bwMode="auto">
          <a:xfrm>
            <a:off x="10188866" y="4847761"/>
            <a:ext cx="0" cy="47694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5" name="Line 377"/>
          <p:cNvSpPr>
            <a:spLocks noChangeShapeType="1"/>
          </p:cNvSpPr>
          <p:nvPr/>
        </p:nvSpPr>
        <p:spPr bwMode="auto">
          <a:xfrm>
            <a:off x="11573144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6" name="Line 378"/>
          <p:cNvSpPr>
            <a:spLocks noChangeShapeType="1"/>
          </p:cNvSpPr>
          <p:nvPr/>
        </p:nvSpPr>
        <p:spPr bwMode="auto">
          <a:xfrm>
            <a:off x="12265283" y="4382140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7" name="Line 379"/>
          <p:cNvSpPr>
            <a:spLocks noChangeShapeType="1"/>
          </p:cNvSpPr>
          <p:nvPr/>
        </p:nvSpPr>
        <p:spPr bwMode="auto">
          <a:xfrm>
            <a:off x="12957422" y="4847761"/>
            <a:ext cx="0" cy="47694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8" name="Line 380"/>
          <p:cNvSpPr>
            <a:spLocks noChangeShapeType="1"/>
          </p:cNvSpPr>
          <p:nvPr/>
        </p:nvSpPr>
        <p:spPr bwMode="auto">
          <a:xfrm>
            <a:off x="10188866" y="5324708"/>
            <a:ext cx="0" cy="4517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9" name="Line 381"/>
          <p:cNvSpPr>
            <a:spLocks noChangeShapeType="1"/>
          </p:cNvSpPr>
          <p:nvPr/>
        </p:nvSpPr>
        <p:spPr bwMode="auto">
          <a:xfrm>
            <a:off x="12957422" y="5324708"/>
            <a:ext cx="0" cy="4517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0" name="Line 382"/>
          <p:cNvSpPr>
            <a:spLocks noChangeShapeType="1"/>
          </p:cNvSpPr>
          <p:nvPr/>
        </p:nvSpPr>
        <p:spPr bwMode="auto">
          <a:xfrm>
            <a:off x="10188866" y="5776486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1" name="Line 383"/>
          <p:cNvSpPr>
            <a:spLocks noChangeShapeType="1"/>
          </p:cNvSpPr>
          <p:nvPr/>
        </p:nvSpPr>
        <p:spPr bwMode="auto">
          <a:xfrm>
            <a:off x="12957422" y="5776486"/>
            <a:ext cx="0" cy="46562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2" name="Line 384"/>
          <p:cNvSpPr>
            <a:spLocks noChangeShapeType="1"/>
          </p:cNvSpPr>
          <p:nvPr/>
        </p:nvSpPr>
        <p:spPr bwMode="auto">
          <a:xfrm>
            <a:off x="10881005" y="6242106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3" name="Line 385"/>
          <p:cNvSpPr>
            <a:spLocks noChangeShapeType="1"/>
          </p:cNvSpPr>
          <p:nvPr/>
        </p:nvSpPr>
        <p:spPr bwMode="auto">
          <a:xfrm>
            <a:off x="11573144" y="6242106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4" name="Line 386"/>
          <p:cNvSpPr>
            <a:spLocks noChangeShapeType="1"/>
          </p:cNvSpPr>
          <p:nvPr/>
        </p:nvSpPr>
        <p:spPr bwMode="auto">
          <a:xfrm>
            <a:off x="12265283" y="6242106"/>
            <a:ext cx="69213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5" name="Rectangle 492"/>
          <p:cNvSpPr>
            <a:spLocks noChangeArrowheads="1"/>
          </p:cNvSpPr>
          <p:nvPr/>
        </p:nvSpPr>
        <p:spPr bwMode="auto">
          <a:xfrm>
            <a:off x="14954558" y="4141779"/>
            <a:ext cx="3795439" cy="241619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6" name="Line 493"/>
          <p:cNvSpPr>
            <a:spLocks noChangeShapeType="1"/>
          </p:cNvSpPr>
          <p:nvPr/>
        </p:nvSpPr>
        <p:spPr bwMode="auto">
          <a:xfrm>
            <a:off x="14954558" y="6155275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7" name="Line 494"/>
          <p:cNvSpPr>
            <a:spLocks noChangeShapeType="1"/>
          </p:cNvSpPr>
          <p:nvPr/>
        </p:nvSpPr>
        <p:spPr bwMode="auto">
          <a:xfrm>
            <a:off x="14954558" y="5752576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8" name="Line 495"/>
          <p:cNvSpPr>
            <a:spLocks noChangeShapeType="1"/>
          </p:cNvSpPr>
          <p:nvPr/>
        </p:nvSpPr>
        <p:spPr bwMode="auto">
          <a:xfrm>
            <a:off x="14954558" y="5349877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9" name="Line 496"/>
          <p:cNvSpPr>
            <a:spLocks noChangeShapeType="1"/>
          </p:cNvSpPr>
          <p:nvPr/>
        </p:nvSpPr>
        <p:spPr bwMode="auto">
          <a:xfrm>
            <a:off x="14954558" y="4947177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0" name="Line 497"/>
          <p:cNvSpPr>
            <a:spLocks noChangeShapeType="1"/>
          </p:cNvSpPr>
          <p:nvPr/>
        </p:nvSpPr>
        <p:spPr bwMode="auto">
          <a:xfrm>
            <a:off x="14954558" y="4544478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1" name="Line 498"/>
          <p:cNvSpPr>
            <a:spLocks noChangeShapeType="1"/>
          </p:cNvSpPr>
          <p:nvPr/>
        </p:nvSpPr>
        <p:spPr bwMode="auto">
          <a:xfrm>
            <a:off x="14954558" y="4141779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2" name="Rectangle 499"/>
          <p:cNvSpPr>
            <a:spLocks noChangeArrowheads="1"/>
          </p:cNvSpPr>
          <p:nvPr/>
        </p:nvSpPr>
        <p:spPr bwMode="auto">
          <a:xfrm>
            <a:off x="14954558" y="4141779"/>
            <a:ext cx="3795439" cy="241619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3" name="Line 500"/>
          <p:cNvSpPr>
            <a:spLocks noChangeShapeType="1"/>
          </p:cNvSpPr>
          <p:nvPr/>
        </p:nvSpPr>
        <p:spPr bwMode="auto">
          <a:xfrm>
            <a:off x="14954558" y="4141779"/>
            <a:ext cx="1258" cy="241619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4" name="Line 501"/>
          <p:cNvSpPr>
            <a:spLocks noChangeShapeType="1"/>
          </p:cNvSpPr>
          <p:nvPr/>
        </p:nvSpPr>
        <p:spPr bwMode="auto">
          <a:xfrm>
            <a:off x="14894153" y="6557974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5" name="Line 502"/>
          <p:cNvSpPr>
            <a:spLocks noChangeShapeType="1"/>
          </p:cNvSpPr>
          <p:nvPr/>
        </p:nvSpPr>
        <p:spPr bwMode="auto">
          <a:xfrm>
            <a:off x="14894153" y="6155275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6" name="Line 503"/>
          <p:cNvSpPr>
            <a:spLocks noChangeShapeType="1"/>
          </p:cNvSpPr>
          <p:nvPr/>
        </p:nvSpPr>
        <p:spPr bwMode="auto">
          <a:xfrm>
            <a:off x="14894153" y="5752576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7" name="Line 504"/>
          <p:cNvSpPr>
            <a:spLocks noChangeShapeType="1"/>
          </p:cNvSpPr>
          <p:nvPr/>
        </p:nvSpPr>
        <p:spPr bwMode="auto">
          <a:xfrm>
            <a:off x="14894153" y="5349877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8" name="Line 505"/>
          <p:cNvSpPr>
            <a:spLocks noChangeShapeType="1"/>
          </p:cNvSpPr>
          <p:nvPr/>
        </p:nvSpPr>
        <p:spPr bwMode="auto">
          <a:xfrm>
            <a:off x="14894153" y="4947177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9" name="Line 506"/>
          <p:cNvSpPr>
            <a:spLocks noChangeShapeType="1"/>
          </p:cNvSpPr>
          <p:nvPr/>
        </p:nvSpPr>
        <p:spPr bwMode="auto">
          <a:xfrm>
            <a:off x="14894153" y="4544478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0" name="Line 507"/>
          <p:cNvSpPr>
            <a:spLocks noChangeShapeType="1"/>
          </p:cNvSpPr>
          <p:nvPr/>
        </p:nvSpPr>
        <p:spPr bwMode="auto">
          <a:xfrm>
            <a:off x="14894153" y="4141779"/>
            <a:ext cx="60405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1" name="Line 508"/>
          <p:cNvSpPr>
            <a:spLocks noChangeShapeType="1"/>
          </p:cNvSpPr>
          <p:nvPr/>
        </p:nvSpPr>
        <p:spPr bwMode="auto">
          <a:xfrm>
            <a:off x="14954558" y="6557974"/>
            <a:ext cx="3795439" cy="1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2" name="Line 509"/>
          <p:cNvSpPr>
            <a:spLocks noChangeShapeType="1"/>
          </p:cNvSpPr>
          <p:nvPr/>
        </p:nvSpPr>
        <p:spPr bwMode="auto">
          <a:xfrm flipV="1">
            <a:off x="14954558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3" name="Line 510"/>
          <p:cNvSpPr>
            <a:spLocks noChangeShapeType="1"/>
          </p:cNvSpPr>
          <p:nvPr/>
        </p:nvSpPr>
        <p:spPr bwMode="auto">
          <a:xfrm flipV="1">
            <a:off x="15337122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4" name="Line 511"/>
          <p:cNvSpPr>
            <a:spLocks noChangeShapeType="1"/>
          </p:cNvSpPr>
          <p:nvPr/>
        </p:nvSpPr>
        <p:spPr bwMode="auto">
          <a:xfrm flipV="1">
            <a:off x="15709619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5" name="Line 512"/>
          <p:cNvSpPr>
            <a:spLocks noChangeShapeType="1"/>
          </p:cNvSpPr>
          <p:nvPr/>
        </p:nvSpPr>
        <p:spPr bwMode="auto">
          <a:xfrm flipV="1">
            <a:off x="16092183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6" name="Line 513"/>
          <p:cNvSpPr>
            <a:spLocks noChangeShapeType="1"/>
          </p:cNvSpPr>
          <p:nvPr/>
        </p:nvSpPr>
        <p:spPr bwMode="auto">
          <a:xfrm flipV="1">
            <a:off x="16474747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7" name="Line 514"/>
          <p:cNvSpPr>
            <a:spLocks noChangeShapeType="1"/>
          </p:cNvSpPr>
          <p:nvPr/>
        </p:nvSpPr>
        <p:spPr bwMode="auto">
          <a:xfrm flipV="1">
            <a:off x="16857311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8" name="Line 515"/>
          <p:cNvSpPr>
            <a:spLocks noChangeShapeType="1"/>
          </p:cNvSpPr>
          <p:nvPr/>
        </p:nvSpPr>
        <p:spPr bwMode="auto">
          <a:xfrm flipV="1">
            <a:off x="17229808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9" name="Line 516"/>
          <p:cNvSpPr>
            <a:spLocks noChangeShapeType="1"/>
          </p:cNvSpPr>
          <p:nvPr/>
        </p:nvSpPr>
        <p:spPr bwMode="auto">
          <a:xfrm flipV="1">
            <a:off x="17612372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0" name="Line 517"/>
          <p:cNvSpPr>
            <a:spLocks noChangeShapeType="1"/>
          </p:cNvSpPr>
          <p:nvPr/>
        </p:nvSpPr>
        <p:spPr bwMode="auto">
          <a:xfrm flipV="1">
            <a:off x="17994936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1" name="Line 518"/>
          <p:cNvSpPr>
            <a:spLocks noChangeShapeType="1"/>
          </p:cNvSpPr>
          <p:nvPr/>
        </p:nvSpPr>
        <p:spPr bwMode="auto">
          <a:xfrm flipV="1">
            <a:off x="18367433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2" name="Line 519"/>
          <p:cNvSpPr>
            <a:spLocks noChangeShapeType="1"/>
          </p:cNvSpPr>
          <p:nvPr/>
        </p:nvSpPr>
        <p:spPr bwMode="auto">
          <a:xfrm flipV="1">
            <a:off x="18749997" y="6557974"/>
            <a:ext cx="1258" cy="604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grpSp>
        <p:nvGrpSpPr>
          <p:cNvPr id="203" name="Group 584"/>
          <p:cNvGrpSpPr>
            <a:grpSpLocks/>
          </p:cNvGrpSpPr>
          <p:nvPr/>
        </p:nvGrpSpPr>
        <p:grpSpPr bwMode="auto">
          <a:xfrm flipH="1">
            <a:off x="15115638" y="6326422"/>
            <a:ext cx="3473280" cy="241619"/>
            <a:chOff x="11400" y="5030"/>
            <a:chExt cx="2760" cy="192"/>
          </a:xfrm>
        </p:grpSpPr>
        <p:sp>
          <p:nvSpPr>
            <p:cNvPr id="252" name="Freeform 520"/>
            <p:cNvSpPr>
              <a:spLocks/>
            </p:cNvSpPr>
            <p:nvPr/>
          </p:nvSpPr>
          <p:spPr bwMode="auto">
            <a:xfrm>
              <a:off x="11424" y="5054"/>
              <a:ext cx="2712" cy="144"/>
            </a:xfrm>
            <a:custGeom>
              <a:avLst/>
              <a:gdLst>
                <a:gd name="T0" fmla="*/ 0 w 2712"/>
                <a:gd name="T1" fmla="*/ 144 h 144"/>
                <a:gd name="T2" fmla="*/ 304 w 2712"/>
                <a:gd name="T3" fmla="*/ 128 h 144"/>
                <a:gd name="T4" fmla="*/ 600 w 2712"/>
                <a:gd name="T5" fmla="*/ 112 h 144"/>
                <a:gd name="T6" fmla="*/ 904 w 2712"/>
                <a:gd name="T7" fmla="*/ 96 h 144"/>
                <a:gd name="T8" fmla="*/ 1208 w 2712"/>
                <a:gd name="T9" fmla="*/ 80 h 144"/>
                <a:gd name="T10" fmla="*/ 1504 w 2712"/>
                <a:gd name="T11" fmla="*/ 64 h 144"/>
                <a:gd name="T12" fmla="*/ 1808 w 2712"/>
                <a:gd name="T13" fmla="*/ 48 h 144"/>
                <a:gd name="T14" fmla="*/ 2112 w 2712"/>
                <a:gd name="T15" fmla="*/ 32 h 144"/>
                <a:gd name="T16" fmla="*/ 2408 w 2712"/>
                <a:gd name="T17" fmla="*/ 16 h 144"/>
                <a:gd name="T18" fmla="*/ 2712 w 2712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12" h="144">
                  <a:moveTo>
                    <a:pt x="0" y="144"/>
                  </a:moveTo>
                  <a:lnTo>
                    <a:pt x="304" y="128"/>
                  </a:lnTo>
                  <a:lnTo>
                    <a:pt x="600" y="112"/>
                  </a:lnTo>
                  <a:lnTo>
                    <a:pt x="904" y="96"/>
                  </a:lnTo>
                  <a:lnTo>
                    <a:pt x="1208" y="80"/>
                  </a:lnTo>
                  <a:lnTo>
                    <a:pt x="1504" y="64"/>
                  </a:lnTo>
                  <a:lnTo>
                    <a:pt x="1808" y="48"/>
                  </a:lnTo>
                  <a:lnTo>
                    <a:pt x="2112" y="32"/>
                  </a:lnTo>
                  <a:lnTo>
                    <a:pt x="2408" y="16"/>
                  </a:lnTo>
                  <a:lnTo>
                    <a:pt x="2712" y="0"/>
                  </a:lnTo>
                </a:path>
              </a:pathLst>
            </a:custGeom>
            <a:noFill/>
            <a:ln w="127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3" name="Freeform 523"/>
            <p:cNvSpPr>
              <a:spLocks/>
            </p:cNvSpPr>
            <p:nvPr/>
          </p:nvSpPr>
          <p:spPr bwMode="auto">
            <a:xfrm>
              <a:off x="11400" y="5174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4" name="Freeform 524"/>
            <p:cNvSpPr>
              <a:spLocks/>
            </p:cNvSpPr>
            <p:nvPr/>
          </p:nvSpPr>
          <p:spPr bwMode="auto">
            <a:xfrm>
              <a:off x="11704" y="5158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5" name="Freeform 525"/>
            <p:cNvSpPr>
              <a:spLocks/>
            </p:cNvSpPr>
            <p:nvPr/>
          </p:nvSpPr>
          <p:spPr bwMode="auto">
            <a:xfrm>
              <a:off x="12000" y="5142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6" name="Freeform 526"/>
            <p:cNvSpPr>
              <a:spLocks/>
            </p:cNvSpPr>
            <p:nvPr/>
          </p:nvSpPr>
          <p:spPr bwMode="auto">
            <a:xfrm>
              <a:off x="12304" y="5126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7" name="Freeform 527"/>
            <p:cNvSpPr>
              <a:spLocks/>
            </p:cNvSpPr>
            <p:nvPr/>
          </p:nvSpPr>
          <p:spPr bwMode="auto">
            <a:xfrm>
              <a:off x="12608" y="5110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8" name="Freeform 528"/>
            <p:cNvSpPr>
              <a:spLocks/>
            </p:cNvSpPr>
            <p:nvPr/>
          </p:nvSpPr>
          <p:spPr bwMode="auto">
            <a:xfrm>
              <a:off x="12904" y="5094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9" name="Freeform 529"/>
            <p:cNvSpPr>
              <a:spLocks/>
            </p:cNvSpPr>
            <p:nvPr/>
          </p:nvSpPr>
          <p:spPr bwMode="auto">
            <a:xfrm>
              <a:off x="13208" y="5078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0" name="Freeform 530"/>
            <p:cNvSpPr>
              <a:spLocks/>
            </p:cNvSpPr>
            <p:nvPr/>
          </p:nvSpPr>
          <p:spPr bwMode="auto">
            <a:xfrm>
              <a:off x="13512" y="5062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1" name="Freeform 531"/>
            <p:cNvSpPr>
              <a:spLocks/>
            </p:cNvSpPr>
            <p:nvPr/>
          </p:nvSpPr>
          <p:spPr bwMode="auto">
            <a:xfrm>
              <a:off x="13808" y="5046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2" name="Freeform 532"/>
            <p:cNvSpPr>
              <a:spLocks/>
            </p:cNvSpPr>
            <p:nvPr/>
          </p:nvSpPr>
          <p:spPr bwMode="auto">
            <a:xfrm>
              <a:off x="14112" y="5030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127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4" name="Group 583"/>
          <p:cNvGrpSpPr>
            <a:grpSpLocks/>
          </p:cNvGrpSpPr>
          <p:nvPr/>
        </p:nvGrpSpPr>
        <p:grpSpPr bwMode="auto">
          <a:xfrm flipH="1">
            <a:off x="15115638" y="4534411"/>
            <a:ext cx="3473280" cy="1630931"/>
            <a:chOff x="11400" y="3606"/>
            <a:chExt cx="2760" cy="1296"/>
          </a:xfrm>
        </p:grpSpPr>
        <p:sp>
          <p:nvSpPr>
            <p:cNvPr id="230" name="Freeform 521"/>
            <p:cNvSpPr>
              <a:spLocks/>
            </p:cNvSpPr>
            <p:nvPr/>
          </p:nvSpPr>
          <p:spPr bwMode="auto">
            <a:xfrm>
              <a:off x="11424" y="3838"/>
              <a:ext cx="2712" cy="976"/>
            </a:xfrm>
            <a:custGeom>
              <a:avLst/>
              <a:gdLst>
                <a:gd name="T0" fmla="*/ 0 w 2712"/>
                <a:gd name="T1" fmla="*/ 832 h 976"/>
                <a:gd name="T2" fmla="*/ 304 w 2712"/>
                <a:gd name="T3" fmla="*/ 976 h 976"/>
                <a:gd name="T4" fmla="*/ 600 w 2712"/>
                <a:gd name="T5" fmla="*/ 320 h 976"/>
                <a:gd name="T6" fmla="*/ 904 w 2712"/>
                <a:gd name="T7" fmla="*/ 48 h 976"/>
                <a:gd name="T8" fmla="*/ 1208 w 2712"/>
                <a:gd name="T9" fmla="*/ 960 h 976"/>
                <a:gd name="T10" fmla="*/ 1504 w 2712"/>
                <a:gd name="T11" fmla="*/ 624 h 976"/>
                <a:gd name="T12" fmla="*/ 1808 w 2712"/>
                <a:gd name="T13" fmla="*/ 512 h 976"/>
                <a:gd name="T14" fmla="*/ 2112 w 2712"/>
                <a:gd name="T15" fmla="*/ 496 h 976"/>
                <a:gd name="T16" fmla="*/ 2408 w 2712"/>
                <a:gd name="T17" fmla="*/ 0 h 976"/>
                <a:gd name="T18" fmla="*/ 2712 w 2712"/>
                <a:gd name="T19" fmla="*/ 512 h 9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12" h="976">
                  <a:moveTo>
                    <a:pt x="0" y="832"/>
                  </a:moveTo>
                  <a:lnTo>
                    <a:pt x="304" y="976"/>
                  </a:lnTo>
                  <a:lnTo>
                    <a:pt x="600" y="320"/>
                  </a:lnTo>
                  <a:lnTo>
                    <a:pt x="904" y="48"/>
                  </a:lnTo>
                  <a:lnTo>
                    <a:pt x="1208" y="960"/>
                  </a:lnTo>
                  <a:lnTo>
                    <a:pt x="1504" y="624"/>
                  </a:lnTo>
                  <a:lnTo>
                    <a:pt x="1808" y="512"/>
                  </a:lnTo>
                  <a:lnTo>
                    <a:pt x="2112" y="496"/>
                  </a:lnTo>
                  <a:lnTo>
                    <a:pt x="2408" y="0"/>
                  </a:lnTo>
                  <a:lnTo>
                    <a:pt x="2712" y="512"/>
                  </a:lnTo>
                </a:path>
              </a:pathLst>
            </a:cu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1" name="Freeform 522"/>
            <p:cNvSpPr>
              <a:spLocks/>
            </p:cNvSpPr>
            <p:nvPr/>
          </p:nvSpPr>
          <p:spPr bwMode="auto">
            <a:xfrm>
              <a:off x="11424" y="3630"/>
              <a:ext cx="2712" cy="1248"/>
            </a:xfrm>
            <a:custGeom>
              <a:avLst/>
              <a:gdLst>
                <a:gd name="T0" fmla="*/ 0 w 2712"/>
                <a:gd name="T1" fmla="*/ 1056 h 1248"/>
                <a:gd name="T2" fmla="*/ 304 w 2712"/>
                <a:gd name="T3" fmla="*/ 544 h 1248"/>
                <a:gd name="T4" fmla="*/ 600 w 2712"/>
                <a:gd name="T5" fmla="*/ 176 h 1248"/>
                <a:gd name="T6" fmla="*/ 904 w 2712"/>
                <a:gd name="T7" fmla="*/ 528 h 1248"/>
                <a:gd name="T8" fmla="*/ 1208 w 2712"/>
                <a:gd name="T9" fmla="*/ 352 h 1248"/>
                <a:gd name="T10" fmla="*/ 1504 w 2712"/>
                <a:gd name="T11" fmla="*/ 864 h 1248"/>
                <a:gd name="T12" fmla="*/ 1808 w 2712"/>
                <a:gd name="T13" fmla="*/ 0 h 1248"/>
                <a:gd name="T14" fmla="*/ 2112 w 2712"/>
                <a:gd name="T15" fmla="*/ 1248 h 1248"/>
                <a:gd name="T16" fmla="*/ 2408 w 2712"/>
                <a:gd name="T17" fmla="*/ 1056 h 1248"/>
                <a:gd name="T18" fmla="*/ 2712 w 2712"/>
                <a:gd name="T19" fmla="*/ 544 h 12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12" h="1248">
                  <a:moveTo>
                    <a:pt x="0" y="1056"/>
                  </a:moveTo>
                  <a:lnTo>
                    <a:pt x="304" y="544"/>
                  </a:lnTo>
                  <a:lnTo>
                    <a:pt x="600" y="176"/>
                  </a:lnTo>
                  <a:lnTo>
                    <a:pt x="904" y="528"/>
                  </a:lnTo>
                  <a:lnTo>
                    <a:pt x="1208" y="352"/>
                  </a:lnTo>
                  <a:lnTo>
                    <a:pt x="1504" y="864"/>
                  </a:lnTo>
                  <a:lnTo>
                    <a:pt x="1808" y="0"/>
                  </a:lnTo>
                  <a:lnTo>
                    <a:pt x="2112" y="1248"/>
                  </a:lnTo>
                  <a:lnTo>
                    <a:pt x="2408" y="1056"/>
                  </a:lnTo>
                  <a:lnTo>
                    <a:pt x="2712" y="544"/>
                  </a:lnTo>
                </a:path>
              </a:pathLst>
            </a:custGeom>
            <a:noFill/>
            <a:ln w="127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2" name="Rectangle 533"/>
            <p:cNvSpPr>
              <a:spLocks noChangeArrowheads="1"/>
            </p:cNvSpPr>
            <p:nvPr/>
          </p:nvSpPr>
          <p:spPr bwMode="auto">
            <a:xfrm>
              <a:off x="11400" y="4646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3" name="Rectangle 534"/>
            <p:cNvSpPr>
              <a:spLocks noChangeArrowheads="1"/>
            </p:cNvSpPr>
            <p:nvPr/>
          </p:nvSpPr>
          <p:spPr bwMode="auto">
            <a:xfrm>
              <a:off x="11704" y="4790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4" name="Rectangle 535"/>
            <p:cNvSpPr>
              <a:spLocks noChangeArrowheads="1"/>
            </p:cNvSpPr>
            <p:nvPr/>
          </p:nvSpPr>
          <p:spPr bwMode="auto">
            <a:xfrm>
              <a:off x="12000" y="4134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5" name="Rectangle 536"/>
            <p:cNvSpPr>
              <a:spLocks noChangeArrowheads="1"/>
            </p:cNvSpPr>
            <p:nvPr/>
          </p:nvSpPr>
          <p:spPr bwMode="auto">
            <a:xfrm>
              <a:off x="12304" y="3862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6" name="Rectangle 537"/>
            <p:cNvSpPr>
              <a:spLocks noChangeArrowheads="1"/>
            </p:cNvSpPr>
            <p:nvPr/>
          </p:nvSpPr>
          <p:spPr bwMode="auto">
            <a:xfrm>
              <a:off x="12608" y="4774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7" name="Rectangle 538"/>
            <p:cNvSpPr>
              <a:spLocks noChangeArrowheads="1"/>
            </p:cNvSpPr>
            <p:nvPr/>
          </p:nvSpPr>
          <p:spPr bwMode="auto">
            <a:xfrm>
              <a:off x="12904" y="4438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8" name="Rectangle 539"/>
            <p:cNvSpPr>
              <a:spLocks noChangeArrowheads="1"/>
            </p:cNvSpPr>
            <p:nvPr/>
          </p:nvSpPr>
          <p:spPr bwMode="auto">
            <a:xfrm>
              <a:off x="13208" y="4326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9" name="Rectangle 540"/>
            <p:cNvSpPr>
              <a:spLocks noChangeArrowheads="1"/>
            </p:cNvSpPr>
            <p:nvPr/>
          </p:nvSpPr>
          <p:spPr bwMode="auto">
            <a:xfrm>
              <a:off x="13512" y="4310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0" name="Rectangle 541"/>
            <p:cNvSpPr>
              <a:spLocks noChangeArrowheads="1"/>
            </p:cNvSpPr>
            <p:nvPr/>
          </p:nvSpPr>
          <p:spPr bwMode="auto">
            <a:xfrm>
              <a:off x="13808" y="3814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1" name="Rectangle 542"/>
            <p:cNvSpPr>
              <a:spLocks noChangeArrowheads="1"/>
            </p:cNvSpPr>
            <p:nvPr/>
          </p:nvSpPr>
          <p:spPr bwMode="auto">
            <a:xfrm>
              <a:off x="14112" y="4326"/>
              <a:ext cx="48" cy="4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2" name="Freeform 543"/>
            <p:cNvSpPr>
              <a:spLocks/>
            </p:cNvSpPr>
            <p:nvPr/>
          </p:nvSpPr>
          <p:spPr bwMode="auto">
            <a:xfrm>
              <a:off x="11400" y="4662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3" name="Freeform 544"/>
            <p:cNvSpPr>
              <a:spLocks/>
            </p:cNvSpPr>
            <p:nvPr/>
          </p:nvSpPr>
          <p:spPr bwMode="auto">
            <a:xfrm>
              <a:off x="11704" y="4150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4" name="Freeform 545"/>
            <p:cNvSpPr>
              <a:spLocks/>
            </p:cNvSpPr>
            <p:nvPr/>
          </p:nvSpPr>
          <p:spPr bwMode="auto">
            <a:xfrm>
              <a:off x="12000" y="3782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5" name="Freeform 546"/>
            <p:cNvSpPr>
              <a:spLocks/>
            </p:cNvSpPr>
            <p:nvPr/>
          </p:nvSpPr>
          <p:spPr bwMode="auto">
            <a:xfrm>
              <a:off x="12304" y="4134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6" name="Freeform 547"/>
            <p:cNvSpPr>
              <a:spLocks/>
            </p:cNvSpPr>
            <p:nvPr/>
          </p:nvSpPr>
          <p:spPr bwMode="auto">
            <a:xfrm>
              <a:off x="12608" y="3958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7" name="Freeform 548"/>
            <p:cNvSpPr>
              <a:spLocks/>
            </p:cNvSpPr>
            <p:nvPr/>
          </p:nvSpPr>
          <p:spPr bwMode="auto">
            <a:xfrm>
              <a:off x="12904" y="4470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8" name="Freeform 549"/>
            <p:cNvSpPr>
              <a:spLocks/>
            </p:cNvSpPr>
            <p:nvPr/>
          </p:nvSpPr>
          <p:spPr bwMode="auto">
            <a:xfrm>
              <a:off x="13208" y="3606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9" name="Freeform 550"/>
            <p:cNvSpPr>
              <a:spLocks/>
            </p:cNvSpPr>
            <p:nvPr/>
          </p:nvSpPr>
          <p:spPr bwMode="auto">
            <a:xfrm>
              <a:off x="13512" y="4854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0" name="Freeform 551"/>
            <p:cNvSpPr>
              <a:spLocks/>
            </p:cNvSpPr>
            <p:nvPr/>
          </p:nvSpPr>
          <p:spPr bwMode="auto">
            <a:xfrm>
              <a:off x="13808" y="4662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1" name="Freeform 552"/>
            <p:cNvSpPr>
              <a:spLocks/>
            </p:cNvSpPr>
            <p:nvPr/>
          </p:nvSpPr>
          <p:spPr bwMode="auto">
            <a:xfrm>
              <a:off x="14112" y="4150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205" name="Rectangle 553"/>
          <p:cNvSpPr>
            <a:spLocks noChangeArrowheads="1"/>
          </p:cNvSpPr>
          <p:nvPr/>
        </p:nvSpPr>
        <p:spPr bwMode="auto">
          <a:xfrm>
            <a:off x="14758242" y="6452265"/>
            <a:ext cx="1025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0</a:t>
            </a:r>
            <a:endParaRPr lang="en-US" sz="1200"/>
          </a:p>
        </p:txBody>
      </p:sp>
      <p:sp>
        <p:nvSpPr>
          <p:cNvPr id="206" name="Rectangle 554"/>
          <p:cNvSpPr>
            <a:spLocks noChangeArrowheads="1"/>
          </p:cNvSpPr>
          <p:nvPr/>
        </p:nvSpPr>
        <p:spPr bwMode="auto">
          <a:xfrm>
            <a:off x="14663859" y="6049566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20</a:t>
            </a:r>
            <a:endParaRPr lang="en-US" sz="1200"/>
          </a:p>
        </p:txBody>
      </p:sp>
      <p:sp>
        <p:nvSpPr>
          <p:cNvPr id="207" name="Rectangle 555"/>
          <p:cNvSpPr>
            <a:spLocks noChangeArrowheads="1"/>
          </p:cNvSpPr>
          <p:nvPr/>
        </p:nvSpPr>
        <p:spPr bwMode="auto">
          <a:xfrm>
            <a:off x="14663859" y="5646867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40</a:t>
            </a:r>
            <a:endParaRPr lang="en-US" sz="1200"/>
          </a:p>
        </p:txBody>
      </p:sp>
      <p:sp>
        <p:nvSpPr>
          <p:cNvPr id="208" name="Rectangle 556"/>
          <p:cNvSpPr>
            <a:spLocks noChangeArrowheads="1"/>
          </p:cNvSpPr>
          <p:nvPr/>
        </p:nvSpPr>
        <p:spPr bwMode="auto">
          <a:xfrm>
            <a:off x="14663859" y="5244168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60</a:t>
            </a:r>
            <a:endParaRPr lang="en-US" sz="1200"/>
          </a:p>
        </p:txBody>
      </p:sp>
      <p:sp>
        <p:nvSpPr>
          <p:cNvPr id="209" name="Rectangle 557"/>
          <p:cNvSpPr>
            <a:spLocks noChangeArrowheads="1"/>
          </p:cNvSpPr>
          <p:nvPr/>
        </p:nvSpPr>
        <p:spPr bwMode="auto">
          <a:xfrm>
            <a:off x="14663859" y="4841469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80</a:t>
            </a:r>
            <a:endParaRPr lang="en-US" sz="1200"/>
          </a:p>
        </p:txBody>
      </p:sp>
      <p:sp>
        <p:nvSpPr>
          <p:cNvPr id="210" name="Rectangle 558"/>
          <p:cNvSpPr>
            <a:spLocks noChangeArrowheads="1"/>
          </p:cNvSpPr>
          <p:nvPr/>
        </p:nvSpPr>
        <p:spPr bwMode="auto">
          <a:xfrm>
            <a:off x="14569477" y="4438770"/>
            <a:ext cx="3077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100</a:t>
            </a:r>
            <a:endParaRPr lang="en-US" sz="1200"/>
          </a:p>
        </p:txBody>
      </p:sp>
      <p:sp>
        <p:nvSpPr>
          <p:cNvPr id="211" name="Rectangle 559"/>
          <p:cNvSpPr>
            <a:spLocks noChangeArrowheads="1"/>
          </p:cNvSpPr>
          <p:nvPr/>
        </p:nvSpPr>
        <p:spPr bwMode="auto">
          <a:xfrm>
            <a:off x="14569477" y="4036071"/>
            <a:ext cx="3077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Geneva" charset="0"/>
              </a:rPr>
              <a:t>120</a:t>
            </a:r>
            <a:endParaRPr lang="en-US" sz="1200"/>
          </a:p>
        </p:txBody>
      </p:sp>
      <p:sp>
        <p:nvSpPr>
          <p:cNvPr id="212" name="Rectangle 571"/>
          <p:cNvSpPr>
            <a:spLocks noChangeArrowheads="1"/>
          </p:cNvSpPr>
          <p:nvPr/>
        </p:nvSpPr>
        <p:spPr bwMode="auto">
          <a:xfrm rot="16200000">
            <a:off x="14025204" y="5246056"/>
            <a:ext cx="660679" cy="1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Geneva" charset="0"/>
              </a:rPr>
              <a:t>Whatever</a:t>
            </a:r>
            <a:endParaRPr lang="en-US" sz="1400"/>
          </a:p>
        </p:txBody>
      </p:sp>
      <p:sp>
        <p:nvSpPr>
          <p:cNvPr id="213" name="Line 573"/>
          <p:cNvSpPr>
            <a:spLocks noChangeShapeType="1"/>
          </p:cNvSpPr>
          <p:nvPr/>
        </p:nvSpPr>
        <p:spPr bwMode="auto">
          <a:xfrm>
            <a:off x="18860739" y="5218999"/>
            <a:ext cx="231552" cy="125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574"/>
          <p:cNvSpPr>
            <a:spLocks/>
          </p:cNvSpPr>
          <p:nvPr/>
        </p:nvSpPr>
        <p:spPr bwMode="auto">
          <a:xfrm>
            <a:off x="18941279" y="5188797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60483750 h 48"/>
              <a:gd name="T4" fmla="*/ 60483750 w 48"/>
              <a:gd name="T5" fmla="*/ 120967500 h 48"/>
              <a:gd name="T6" fmla="*/ 0 w 48"/>
              <a:gd name="T7" fmla="*/ 60483750 h 48"/>
              <a:gd name="T8" fmla="*/ 60483750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15" name="Rectangle 575"/>
          <p:cNvSpPr>
            <a:spLocks noChangeArrowheads="1"/>
          </p:cNvSpPr>
          <p:nvPr/>
        </p:nvSpPr>
        <p:spPr bwMode="auto">
          <a:xfrm>
            <a:off x="19127528" y="5153561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Series1</a:t>
            </a:r>
            <a:endParaRPr lang="en-US"/>
          </a:p>
        </p:txBody>
      </p:sp>
      <p:sp>
        <p:nvSpPr>
          <p:cNvPr id="216" name="Line 576"/>
          <p:cNvSpPr>
            <a:spLocks noChangeShapeType="1"/>
          </p:cNvSpPr>
          <p:nvPr/>
        </p:nvSpPr>
        <p:spPr bwMode="auto">
          <a:xfrm>
            <a:off x="18860739" y="5359944"/>
            <a:ext cx="231552" cy="1258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Rectangle 577"/>
          <p:cNvSpPr>
            <a:spLocks noChangeArrowheads="1"/>
          </p:cNvSpPr>
          <p:nvPr/>
        </p:nvSpPr>
        <p:spPr bwMode="auto">
          <a:xfrm>
            <a:off x="18941279" y="5329742"/>
            <a:ext cx="60405" cy="6040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18" name="Rectangle 578"/>
          <p:cNvSpPr>
            <a:spLocks noChangeArrowheads="1"/>
          </p:cNvSpPr>
          <p:nvPr/>
        </p:nvSpPr>
        <p:spPr bwMode="auto">
          <a:xfrm>
            <a:off x="19127528" y="5294505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Series2</a:t>
            </a:r>
            <a:endParaRPr lang="en-US"/>
          </a:p>
        </p:txBody>
      </p:sp>
      <p:sp>
        <p:nvSpPr>
          <p:cNvPr id="219" name="Line 579"/>
          <p:cNvSpPr>
            <a:spLocks noChangeShapeType="1"/>
          </p:cNvSpPr>
          <p:nvPr/>
        </p:nvSpPr>
        <p:spPr bwMode="auto">
          <a:xfrm>
            <a:off x="18860739" y="5500889"/>
            <a:ext cx="231552" cy="125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580"/>
          <p:cNvSpPr>
            <a:spLocks/>
          </p:cNvSpPr>
          <p:nvPr/>
        </p:nvSpPr>
        <p:spPr bwMode="auto">
          <a:xfrm>
            <a:off x="18941279" y="5470686"/>
            <a:ext cx="60405" cy="60405"/>
          </a:xfrm>
          <a:custGeom>
            <a:avLst/>
            <a:gdLst>
              <a:gd name="T0" fmla="*/ 60483750 w 48"/>
              <a:gd name="T1" fmla="*/ 0 h 48"/>
              <a:gd name="T2" fmla="*/ 120967500 w 48"/>
              <a:gd name="T3" fmla="*/ 120967500 h 48"/>
              <a:gd name="T4" fmla="*/ 0 w 48"/>
              <a:gd name="T5" fmla="*/ 120967500 h 48"/>
              <a:gd name="T6" fmla="*/ 60483750 w 4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48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21" name="Rectangle 581"/>
          <p:cNvSpPr>
            <a:spLocks noChangeArrowheads="1"/>
          </p:cNvSpPr>
          <p:nvPr/>
        </p:nvSpPr>
        <p:spPr bwMode="auto">
          <a:xfrm>
            <a:off x="19127528" y="5435450"/>
            <a:ext cx="322159" cy="1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Geneva" charset="0"/>
              </a:rPr>
              <a:t>Series3</a:t>
            </a:r>
            <a:endParaRPr lang="en-US"/>
          </a:p>
        </p:txBody>
      </p:sp>
      <p:cxnSp>
        <p:nvCxnSpPr>
          <p:cNvPr id="224" name="Straight Connector 223"/>
          <p:cNvCxnSpPr/>
          <p:nvPr/>
        </p:nvCxnSpPr>
        <p:spPr bwMode="auto">
          <a:xfrm>
            <a:off x="7512176" y="4234903"/>
            <a:ext cx="51243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" name="Text Box 38"/>
          <p:cNvSpPr txBox="1">
            <a:spLocks noChangeArrowheads="1"/>
          </p:cNvSpPr>
          <p:nvPr/>
        </p:nvSpPr>
        <p:spPr bwMode="auto">
          <a:xfrm>
            <a:off x="7666962" y="10941101"/>
            <a:ext cx="4673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71EE"/>
                </a:solidFill>
                <a:latin typeface="Helvetica" charset="0"/>
                <a:cs typeface="+mn-cs"/>
              </a:rPr>
              <a:t>Figure 1. </a:t>
            </a:r>
            <a:r>
              <a:rPr lang="en-US" sz="1400">
                <a:solidFill>
                  <a:srgbClr val="0071EE"/>
                </a:solidFill>
                <a:latin typeface="Helvetica" charset="0"/>
                <a:cs typeface="+mn-cs"/>
              </a:rPr>
              <a:t>A graph that shows something.</a:t>
            </a:r>
          </a:p>
        </p:txBody>
      </p:sp>
      <p:sp>
        <p:nvSpPr>
          <p:cNvPr id="226" name="Text Box 38"/>
          <p:cNvSpPr txBox="1">
            <a:spLocks noChangeArrowheads="1"/>
          </p:cNvSpPr>
          <p:nvPr/>
        </p:nvSpPr>
        <p:spPr bwMode="auto">
          <a:xfrm>
            <a:off x="7665705" y="15660232"/>
            <a:ext cx="3080648" cy="24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71EE"/>
                </a:solidFill>
                <a:latin typeface="Helvetica" charset="0"/>
                <a:cs typeface="+mn-cs"/>
              </a:rPr>
              <a:t>Figure 2. </a:t>
            </a:r>
            <a:r>
              <a:rPr lang="en-US" sz="1400">
                <a:solidFill>
                  <a:srgbClr val="0071EE"/>
                </a:solidFill>
                <a:latin typeface="Helvetica" charset="0"/>
                <a:cs typeface="+mn-cs"/>
              </a:rPr>
              <a:t>An importedi image.</a:t>
            </a:r>
          </a:p>
        </p:txBody>
      </p:sp>
      <p:sp>
        <p:nvSpPr>
          <p:cNvPr id="227" name="Text Box 38"/>
          <p:cNvSpPr txBox="1">
            <a:spLocks noChangeArrowheads="1"/>
          </p:cNvSpPr>
          <p:nvPr/>
        </p:nvSpPr>
        <p:spPr bwMode="auto">
          <a:xfrm>
            <a:off x="14456218" y="10001051"/>
            <a:ext cx="4666276" cy="41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1700"/>
              </a:lnSpc>
              <a:spcBef>
                <a:spcPct val="50000"/>
              </a:spcBef>
              <a:defRPr/>
            </a:pPr>
            <a:r>
              <a:rPr lang="en-US" sz="1400" b="1">
                <a:solidFill>
                  <a:srgbClr val="0071EE"/>
                </a:solidFill>
                <a:latin typeface="Helvetica" charset="0"/>
                <a:cs typeface="+mn-cs"/>
              </a:rPr>
              <a:t>Figure 3. </a:t>
            </a:r>
            <a:r>
              <a:rPr lang="en-US" sz="1400">
                <a:solidFill>
                  <a:srgbClr val="0071EE"/>
                </a:solidFill>
                <a:latin typeface="Helvetica" charset="0"/>
                <a:cs typeface="+mn-cs"/>
              </a:rPr>
              <a:t>Two more graphs that show something. These might include a small legend to explain the results.</a:t>
            </a:r>
          </a:p>
        </p:txBody>
      </p:sp>
      <p:pic>
        <p:nvPicPr>
          <p:cNvPr id="228" name="Picture 6" descr="_MG_009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889" y="11217957"/>
            <a:ext cx="5661698" cy="382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Text Box 38"/>
          <p:cNvSpPr txBox="1">
            <a:spLocks noChangeArrowheads="1"/>
          </p:cNvSpPr>
          <p:nvPr/>
        </p:nvSpPr>
        <p:spPr bwMode="auto">
          <a:xfrm>
            <a:off x="13964170" y="15216004"/>
            <a:ext cx="3575213" cy="24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71EE"/>
                </a:solidFill>
                <a:latin typeface="Helvetica" charset="0"/>
                <a:cs typeface="+mn-cs"/>
              </a:rPr>
              <a:t>Figure 4. </a:t>
            </a:r>
            <a:r>
              <a:rPr lang="en-US" sz="1400">
                <a:solidFill>
                  <a:srgbClr val="0071EE"/>
                </a:solidFill>
                <a:latin typeface="Helvetica" charset="0"/>
                <a:cs typeface="+mn-cs"/>
              </a:rPr>
              <a:t>Another imported image.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94308" y="2141865"/>
            <a:ext cx="18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LILY Lab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9" name="Picture 5" descr="C:\Users\Dragomir Radev\Dropbox\Drago\Yale_University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0" y="1064349"/>
            <a:ext cx="2581687" cy="11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779" y="862527"/>
            <a:ext cx="2275840" cy="10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1041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Geneva</vt:lpstr>
      <vt:lpstr>Helvetica</vt:lpstr>
      <vt:lpstr>Verdana</vt:lpstr>
      <vt:lpstr>Office Theme</vt:lpstr>
      <vt:lpstr>PowerPoint Presentation</vt:lpstr>
    </vt:vector>
  </TitlesOfParts>
  <Company>photo+design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Saba</dc:creator>
  <cp:lastModifiedBy>Radev, Dragomir</cp:lastModifiedBy>
  <cp:revision>7</cp:revision>
  <dcterms:created xsi:type="dcterms:W3CDTF">2013-06-13T16:39:06Z</dcterms:created>
  <dcterms:modified xsi:type="dcterms:W3CDTF">2017-12-08T20:17:57Z</dcterms:modified>
</cp:coreProperties>
</file>