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15"/>
    <p:restoredTop sz="97030"/>
  </p:normalViewPr>
  <p:slideViewPr>
    <p:cSldViewPr snapToGrid="0">
      <p:cViewPr varScale="1">
        <p:scale>
          <a:sx n="79" d="100"/>
          <a:sy n="79" d="100"/>
        </p:scale>
        <p:origin x="232" y="19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01630-528D-4F41-ABCB-2870657E2009}" type="datetimeFigureOut">
              <a:rPr lang="en-US" smtClean="0"/>
              <a:t>5/23/24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9B180-9613-E348-841F-210094604CFB}" type="slidenum">
              <a:rPr lang="en-US" smtClean="0"/>
              <a:t>‹#›</a:t>
            </a:fld>
            <a:endParaRPr lang="en-US"/>
          </a:p>
        </p:txBody>
      </p:sp>
    </p:spTree>
    <p:extLst>
      <p:ext uri="{BB962C8B-B14F-4D97-AF65-F5344CB8AC3E}">
        <p14:creationId xmlns:p14="http://schemas.microsoft.com/office/powerpoint/2010/main" val="149586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kern="100" dirty="0">
                <a:effectLst/>
                <a:latin typeface="Aptos" panose="020B0004020202020204" pitchFamily="34" charset="0"/>
                <a:ea typeface="Aptos" panose="020B0004020202020204" pitchFamily="34" charset="0"/>
                <a:cs typeface="Times New Roman" panose="02020603050405020304" pitchFamily="18" charset="0"/>
              </a:rPr>
              <a:t>Welcome everyone, my name is Adrian, and this is my Lighthouse Labs project on HR Analytics.  What inspired me to do this project is that my wife is in HR and she has been working there for almost 15 years.  We did a little roleplay.  I asked her if I have some information about employees in an organization, what questions would she have?  And she had so many questions… spoke passionately about them.  One of the things she mentioned was “employee attrition”.</a:t>
            </a:r>
          </a:p>
          <a:p>
            <a:r>
              <a:rPr lang="en-CA"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CA" sz="1800" kern="100" dirty="0">
                <a:effectLst/>
                <a:latin typeface="Aptos" panose="020B0004020202020204" pitchFamily="34" charset="0"/>
                <a:ea typeface="Aptos" panose="020B0004020202020204" pitchFamily="34" charset="0"/>
                <a:cs typeface="Times New Roman" panose="02020603050405020304" pitchFamily="18" charset="0"/>
              </a:rPr>
              <a:t>So what is employee attrition? </a:t>
            </a:r>
          </a:p>
        </p:txBody>
      </p:sp>
      <p:sp>
        <p:nvSpPr>
          <p:cNvPr id="4" name="Slide Number Placeholder 3"/>
          <p:cNvSpPr>
            <a:spLocks noGrp="1"/>
          </p:cNvSpPr>
          <p:nvPr>
            <p:ph type="sldNum" sz="quarter" idx="5"/>
          </p:nvPr>
        </p:nvSpPr>
        <p:spPr/>
        <p:txBody>
          <a:bodyPr/>
          <a:lstStyle/>
          <a:p>
            <a:fld id="{4189B180-9613-E348-841F-210094604CFB}" type="slidenum">
              <a:rPr lang="en-US" smtClean="0"/>
              <a:t>1</a:t>
            </a:fld>
            <a:endParaRPr lang="en-US"/>
          </a:p>
        </p:txBody>
      </p:sp>
    </p:spTree>
    <p:extLst>
      <p:ext uri="{BB962C8B-B14F-4D97-AF65-F5344CB8AC3E}">
        <p14:creationId xmlns:p14="http://schemas.microsoft.com/office/powerpoint/2010/main" val="4197931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kern="100" dirty="0">
                <a:effectLst/>
                <a:latin typeface="Aptos" panose="020B0004020202020204" pitchFamily="34" charset="0"/>
                <a:ea typeface="Aptos" panose="020B0004020202020204" pitchFamily="34" charset="0"/>
                <a:cs typeface="Times New Roman" panose="02020603050405020304" pitchFamily="18" charset="0"/>
              </a:rPr>
              <a:t>It means that there is a reduction of employees in a company.  It can be voluntary or involuntary.  Voluntary means that the employee chooses to leave, whether for higher salary or greater career opportunities, or any other personal reasons, such as retirement or health.  Involuntary means that the employer decides to reduce the workforce whether by layoffs or terminations.</a:t>
            </a:r>
          </a:p>
          <a:p>
            <a:r>
              <a:rPr lang="en-CA"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CA" sz="1800" kern="100" dirty="0">
                <a:effectLst/>
                <a:latin typeface="Aptos" panose="020B0004020202020204" pitchFamily="34" charset="0"/>
                <a:ea typeface="Aptos" panose="020B0004020202020204" pitchFamily="34" charset="0"/>
                <a:cs typeface="Times New Roman" panose="02020603050405020304" pitchFamily="18" charset="0"/>
              </a:rPr>
              <a:t>Initially, I said to my wife: “This topic seems ordinary… people quit their jobs all the time!”  This is where her expertise kicks in saying it is an important metric in HR to keep a healthy workforce cycle.  You want to retain your most productive staff and top talents, as well as adding new hires with fresh and innovative ideas to continue to run a successful company.  Otherwise, attrition costs time and money to recruit and onboard staff; and train them on their jobs to replace the lost skills and experiences from employee resignations.</a:t>
            </a:r>
          </a:p>
        </p:txBody>
      </p:sp>
      <p:sp>
        <p:nvSpPr>
          <p:cNvPr id="4" name="Slide Number Placeholder 3"/>
          <p:cNvSpPr>
            <a:spLocks noGrp="1"/>
          </p:cNvSpPr>
          <p:nvPr>
            <p:ph type="sldNum" sz="quarter" idx="5"/>
          </p:nvPr>
        </p:nvSpPr>
        <p:spPr/>
        <p:txBody>
          <a:bodyPr/>
          <a:lstStyle/>
          <a:p>
            <a:fld id="{4189B180-9613-E348-841F-210094604CFB}" type="slidenum">
              <a:rPr lang="en-US" smtClean="0"/>
              <a:t>2</a:t>
            </a:fld>
            <a:endParaRPr lang="en-US"/>
          </a:p>
        </p:txBody>
      </p:sp>
    </p:spTree>
    <p:extLst>
      <p:ext uri="{BB962C8B-B14F-4D97-AF65-F5344CB8AC3E}">
        <p14:creationId xmlns:p14="http://schemas.microsoft.com/office/powerpoint/2010/main" val="92206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For this project, I obtained a dataset from a fictional healthcare or pharmaceutical company.  It has over a thousand employees with 3 main departments – Human Resources that manages employees and the company culture; Research &amp; Development that experiments and creates products for use; and sales that promotes and sells the company’s products to their customers.  I wanted to find out any trends or patterns of attrition within each of those departments and think about reasons and solutions to employee departures.</a:t>
            </a:r>
          </a:p>
        </p:txBody>
      </p:sp>
      <p:sp>
        <p:nvSpPr>
          <p:cNvPr id="4" name="Slide Number Placeholder 3"/>
          <p:cNvSpPr>
            <a:spLocks noGrp="1"/>
          </p:cNvSpPr>
          <p:nvPr>
            <p:ph type="sldNum" sz="quarter" idx="5"/>
          </p:nvPr>
        </p:nvSpPr>
        <p:spPr/>
        <p:txBody>
          <a:bodyPr/>
          <a:lstStyle/>
          <a:p>
            <a:fld id="{4189B180-9613-E348-841F-210094604CFB}" type="slidenum">
              <a:rPr lang="en-US" smtClean="0"/>
              <a:t>3</a:t>
            </a:fld>
            <a:endParaRPr lang="en-US"/>
          </a:p>
        </p:txBody>
      </p:sp>
    </p:spTree>
    <p:extLst>
      <p:ext uri="{BB962C8B-B14F-4D97-AF65-F5344CB8AC3E}">
        <p14:creationId xmlns:p14="http://schemas.microsoft.com/office/powerpoint/2010/main" val="4109566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Starting with HR, there were 12 attritions. 7 of which were correlated with negative satisfaction scores with the environment and their jobs.  Conversely, 10 of them gave relationships and work-life balance positive satisfaction scores.  So, there were areas that these employees were happy about and there were other areas that employees felt that need to improve.  I think comments, reviews, and feedback – a “pulse check” - my wife likes to say in her job – to give context to the numbers as to why the scores on job environment and job satisfaction are low?  Is it because of salary or are there any issues in their jobs that they felt that they are not happy with?</a:t>
            </a:r>
          </a:p>
        </p:txBody>
      </p:sp>
      <p:sp>
        <p:nvSpPr>
          <p:cNvPr id="4" name="Slide Number Placeholder 3"/>
          <p:cNvSpPr>
            <a:spLocks noGrp="1"/>
          </p:cNvSpPr>
          <p:nvPr>
            <p:ph type="sldNum" sz="quarter" idx="5"/>
          </p:nvPr>
        </p:nvSpPr>
        <p:spPr/>
        <p:txBody>
          <a:bodyPr/>
          <a:lstStyle/>
          <a:p>
            <a:fld id="{4189B180-9613-E348-841F-210094604CFB}" type="slidenum">
              <a:rPr lang="en-US" smtClean="0"/>
              <a:t>4</a:t>
            </a:fld>
            <a:endParaRPr lang="en-US"/>
          </a:p>
        </p:txBody>
      </p:sp>
    </p:spTree>
    <p:extLst>
      <p:ext uri="{BB962C8B-B14F-4D97-AF65-F5344CB8AC3E}">
        <p14:creationId xmlns:p14="http://schemas.microsoft.com/office/powerpoint/2010/main" val="589469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Next with R&amp;D, over a quarter of Lab Technicians left the company within the first year after being hired.  These jobs were mostly entry-level positions, and it was interesting to note that these employees were young and well-educated mostly 35 years or younger.  Why were they so abrupt to quit?  Those who stayed after a year, you would see that the attrition line dropped.  There may need to be an assessment on the “fit if they align with the job and the company culture, as well as clearing up any misconceptions about the job position and responsibilities before they are hired – is this job a “fast-track” to their career trajectory and were they not willing to stick around if they are not presented with the opportunities immediately?</a:t>
            </a:r>
          </a:p>
        </p:txBody>
      </p:sp>
      <p:sp>
        <p:nvSpPr>
          <p:cNvPr id="4" name="Slide Number Placeholder 3"/>
          <p:cNvSpPr>
            <a:spLocks noGrp="1"/>
          </p:cNvSpPr>
          <p:nvPr>
            <p:ph type="sldNum" sz="quarter" idx="5"/>
          </p:nvPr>
        </p:nvSpPr>
        <p:spPr/>
        <p:txBody>
          <a:bodyPr/>
          <a:lstStyle/>
          <a:p>
            <a:fld id="{4189B180-9613-E348-841F-210094604CFB}" type="slidenum">
              <a:rPr lang="en-US" smtClean="0"/>
              <a:t>5</a:t>
            </a:fld>
            <a:endParaRPr lang="en-US"/>
          </a:p>
        </p:txBody>
      </p:sp>
    </p:spTree>
    <p:extLst>
      <p:ext uri="{BB962C8B-B14F-4D97-AF65-F5344CB8AC3E}">
        <p14:creationId xmlns:p14="http://schemas.microsoft.com/office/powerpoint/2010/main" val="3399775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Lastly in Sales, I noticed a frequency of attritions span over a long length of time with Sales Executives.  They are well-compensated given their salaries and salary increase for their high level of performance and engagement, but I noticed that two thirds of them do not have any stock options with the company.  I find that odd because they are mid-tier jobs, and they need high level of skill and experience as they are important  in generating revenue for the company.  I am curious to figure out why experienced Sales staff are leaving – is it the overall compensation package not complete or not as competitive as other companies, or do they value the recognition as their successes are the company’s successes financially.  And this could be an issue losing the more experience people affecting the department’s operations and bottom-line.</a:t>
            </a:r>
          </a:p>
          <a:p>
            <a:endParaRPr lang="en-US" dirty="0"/>
          </a:p>
        </p:txBody>
      </p:sp>
      <p:sp>
        <p:nvSpPr>
          <p:cNvPr id="4" name="Slide Number Placeholder 3"/>
          <p:cNvSpPr>
            <a:spLocks noGrp="1"/>
          </p:cNvSpPr>
          <p:nvPr>
            <p:ph type="sldNum" sz="quarter" idx="5"/>
          </p:nvPr>
        </p:nvSpPr>
        <p:spPr/>
        <p:txBody>
          <a:bodyPr/>
          <a:lstStyle/>
          <a:p>
            <a:fld id="{4189B180-9613-E348-841F-210094604CFB}" type="slidenum">
              <a:rPr lang="en-US" smtClean="0"/>
              <a:t>6</a:t>
            </a:fld>
            <a:endParaRPr lang="en-US"/>
          </a:p>
        </p:txBody>
      </p:sp>
    </p:spTree>
    <p:extLst>
      <p:ext uri="{BB962C8B-B14F-4D97-AF65-F5344CB8AC3E}">
        <p14:creationId xmlns:p14="http://schemas.microsoft.com/office/powerpoint/2010/main" val="913633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kern="100" dirty="0">
                <a:effectLst/>
                <a:latin typeface="Aptos" panose="020B0004020202020204" pitchFamily="34" charset="0"/>
                <a:ea typeface="Aptos" panose="020B0004020202020204" pitchFamily="34" charset="0"/>
                <a:cs typeface="Times New Roman" panose="02020603050405020304" pitchFamily="18" charset="0"/>
              </a:rPr>
              <a:t>To conclude, there is no one-size-fits-all model to deal with employee attrition.  Not just one, but multiple reasons to leave a company as you all could relate at a point in time.  I find that employees leave faster than companies hire, and a lot of times it is out of the company’s control when they make personal decisions to leave.  Take myself as an example – I left my previous job and career to do this data analytics bootcamp for a career change. </a:t>
            </a:r>
          </a:p>
          <a:p>
            <a:r>
              <a:rPr lang="en-CA"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CA" sz="1800" kern="100" dirty="0">
                <a:effectLst/>
                <a:latin typeface="Aptos" panose="020B0004020202020204" pitchFamily="34" charset="0"/>
                <a:ea typeface="Aptos" panose="020B0004020202020204" pitchFamily="34" charset="0"/>
                <a:cs typeface="Times New Roman" panose="02020603050405020304" pitchFamily="18" charset="0"/>
              </a:rPr>
              <a:t>All in all, it was a fun collaboration between data analytics and HR.  My wife is not in attendance, but I hope to have future discussions not just with her, but other HR professionals in different industries on how data can help with their expectations and strategies with employee attrition.</a:t>
            </a:r>
          </a:p>
        </p:txBody>
      </p:sp>
      <p:sp>
        <p:nvSpPr>
          <p:cNvPr id="4" name="Slide Number Placeholder 3"/>
          <p:cNvSpPr>
            <a:spLocks noGrp="1"/>
          </p:cNvSpPr>
          <p:nvPr>
            <p:ph type="sldNum" sz="quarter" idx="5"/>
          </p:nvPr>
        </p:nvSpPr>
        <p:spPr/>
        <p:txBody>
          <a:bodyPr/>
          <a:lstStyle/>
          <a:p>
            <a:fld id="{4189B180-9613-E348-841F-210094604CFB}" type="slidenum">
              <a:rPr lang="en-US" smtClean="0"/>
              <a:t>7</a:t>
            </a:fld>
            <a:endParaRPr lang="en-US"/>
          </a:p>
        </p:txBody>
      </p:sp>
    </p:spTree>
    <p:extLst>
      <p:ext uri="{BB962C8B-B14F-4D97-AF65-F5344CB8AC3E}">
        <p14:creationId xmlns:p14="http://schemas.microsoft.com/office/powerpoint/2010/main" val="2632303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I hope you enjoyed my presentation.</a:t>
            </a:r>
          </a:p>
        </p:txBody>
      </p:sp>
      <p:sp>
        <p:nvSpPr>
          <p:cNvPr id="4" name="Slide Number Placeholder 3"/>
          <p:cNvSpPr>
            <a:spLocks noGrp="1"/>
          </p:cNvSpPr>
          <p:nvPr>
            <p:ph type="sldNum" sz="quarter" idx="5"/>
          </p:nvPr>
        </p:nvSpPr>
        <p:spPr/>
        <p:txBody>
          <a:bodyPr/>
          <a:lstStyle/>
          <a:p>
            <a:fld id="{4189B180-9613-E348-841F-210094604CFB}" type="slidenum">
              <a:rPr lang="en-US" smtClean="0"/>
              <a:t>8</a:t>
            </a:fld>
            <a:endParaRPr lang="en-US"/>
          </a:p>
        </p:txBody>
      </p:sp>
    </p:spTree>
    <p:extLst>
      <p:ext uri="{BB962C8B-B14F-4D97-AF65-F5344CB8AC3E}">
        <p14:creationId xmlns:p14="http://schemas.microsoft.com/office/powerpoint/2010/main" val="412705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E058-E52C-BC15-4570-F62E8F82F6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59119D-8C85-CCA6-3345-41E02E9C9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8E326A-7057-7F0F-488C-566B086603B2}"/>
              </a:ext>
            </a:extLst>
          </p:cNvPr>
          <p:cNvSpPr>
            <a:spLocks noGrp="1"/>
          </p:cNvSpPr>
          <p:nvPr>
            <p:ph type="dt" sz="half" idx="10"/>
          </p:nvPr>
        </p:nvSpPr>
        <p:spPr/>
        <p:txBody>
          <a:bodyPr/>
          <a:lstStyle/>
          <a:p>
            <a:fld id="{66796322-CF88-E243-8A0D-D2551827F94A}" type="datetimeFigureOut">
              <a:rPr lang="en-US" smtClean="0"/>
              <a:t>5/23/24</a:t>
            </a:fld>
            <a:endParaRPr lang="en-US"/>
          </a:p>
        </p:txBody>
      </p:sp>
      <p:sp>
        <p:nvSpPr>
          <p:cNvPr id="5" name="Footer Placeholder 4">
            <a:extLst>
              <a:ext uri="{FF2B5EF4-FFF2-40B4-BE49-F238E27FC236}">
                <a16:creationId xmlns:a16="http://schemas.microsoft.com/office/drawing/2014/main" id="{F983A0CD-D21F-2D40-2F13-5BEF61C81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0DD16-494C-5061-E3A6-07AE87F3F2B8}"/>
              </a:ext>
            </a:extLst>
          </p:cNvPr>
          <p:cNvSpPr>
            <a:spLocks noGrp="1"/>
          </p:cNvSpPr>
          <p:nvPr>
            <p:ph type="sldNum" sz="quarter" idx="12"/>
          </p:nvPr>
        </p:nvSpPr>
        <p:spPr/>
        <p:txBody>
          <a:bodyPr/>
          <a:lstStyle/>
          <a:p>
            <a:fld id="{C4CF147E-9993-9042-871C-4BBCBF57B32F}" type="slidenum">
              <a:rPr lang="en-US" smtClean="0"/>
              <a:t>‹#›</a:t>
            </a:fld>
            <a:endParaRPr lang="en-US"/>
          </a:p>
        </p:txBody>
      </p:sp>
    </p:spTree>
    <p:extLst>
      <p:ext uri="{BB962C8B-B14F-4D97-AF65-F5344CB8AC3E}">
        <p14:creationId xmlns:p14="http://schemas.microsoft.com/office/powerpoint/2010/main" val="218649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7A22-9805-3B02-ECF5-A0BBBD9535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DD204-7AEC-3A4D-A13E-CA1954B745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E47782-B3B5-CB3D-F631-36DE970D3AF8}"/>
              </a:ext>
            </a:extLst>
          </p:cNvPr>
          <p:cNvSpPr>
            <a:spLocks noGrp="1"/>
          </p:cNvSpPr>
          <p:nvPr>
            <p:ph type="dt" sz="half" idx="10"/>
          </p:nvPr>
        </p:nvSpPr>
        <p:spPr/>
        <p:txBody>
          <a:bodyPr/>
          <a:lstStyle/>
          <a:p>
            <a:fld id="{66796322-CF88-E243-8A0D-D2551827F94A}" type="datetimeFigureOut">
              <a:rPr lang="en-US" smtClean="0"/>
              <a:t>5/23/24</a:t>
            </a:fld>
            <a:endParaRPr lang="en-US"/>
          </a:p>
        </p:txBody>
      </p:sp>
      <p:sp>
        <p:nvSpPr>
          <p:cNvPr id="5" name="Footer Placeholder 4">
            <a:extLst>
              <a:ext uri="{FF2B5EF4-FFF2-40B4-BE49-F238E27FC236}">
                <a16:creationId xmlns:a16="http://schemas.microsoft.com/office/drawing/2014/main" id="{30DB8B1C-369A-AD6F-924D-703F453B4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CEF57-166D-E362-5070-8DB12F842915}"/>
              </a:ext>
            </a:extLst>
          </p:cNvPr>
          <p:cNvSpPr>
            <a:spLocks noGrp="1"/>
          </p:cNvSpPr>
          <p:nvPr>
            <p:ph type="sldNum" sz="quarter" idx="12"/>
          </p:nvPr>
        </p:nvSpPr>
        <p:spPr/>
        <p:txBody>
          <a:bodyPr/>
          <a:lstStyle/>
          <a:p>
            <a:fld id="{C4CF147E-9993-9042-871C-4BBCBF57B32F}" type="slidenum">
              <a:rPr lang="en-US" smtClean="0"/>
              <a:t>‹#›</a:t>
            </a:fld>
            <a:endParaRPr lang="en-US"/>
          </a:p>
        </p:txBody>
      </p:sp>
    </p:spTree>
    <p:extLst>
      <p:ext uri="{BB962C8B-B14F-4D97-AF65-F5344CB8AC3E}">
        <p14:creationId xmlns:p14="http://schemas.microsoft.com/office/powerpoint/2010/main" val="1073455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CFE604-0F7A-B895-F8A1-9B0EFD5CED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7A0E77-923B-B024-69C5-4188829A69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C097F-21F8-1AB1-01B4-52115296CDE7}"/>
              </a:ext>
            </a:extLst>
          </p:cNvPr>
          <p:cNvSpPr>
            <a:spLocks noGrp="1"/>
          </p:cNvSpPr>
          <p:nvPr>
            <p:ph type="dt" sz="half" idx="10"/>
          </p:nvPr>
        </p:nvSpPr>
        <p:spPr/>
        <p:txBody>
          <a:bodyPr/>
          <a:lstStyle/>
          <a:p>
            <a:fld id="{66796322-CF88-E243-8A0D-D2551827F94A}" type="datetimeFigureOut">
              <a:rPr lang="en-US" smtClean="0"/>
              <a:t>5/23/24</a:t>
            </a:fld>
            <a:endParaRPr lang="en-US"/>
          </a:p>
        </p:txBody>
      </p:sp>
      <p:sp>
        <p:nvSpPr>
          <p:cNvPr id="5" name="Footer Placeholder 4">
            <a:extLst>
              <a:ext uri="{FF2B5EF4-FFF2-40B4-BE49-F238E27FC236}">
                <a16:creationId xmlns:a16="http://schemas.microsoft.com/office/drawing/2014/main" id="{EFD97B28-3CB0-DA88-E415-03F08FAD4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E7CEE-9981-318B-4D01-55147840370D}"/>
              </a:ext>
            </a:extLst>
          </p:cNvPr>
          <p:cNvSpPr>
            <a:spLocks noGrp="1"/>
          </p:cNvSpPr>
          <p:nvPr>
            <p:ph type="sldNum" sz="quarter" idx="12"/>
          </p:nvPr>
        </p:nvSpPr>
        <p:spPr/>
        <p:txBody>
          <a:bodyPr/>
          <a:lstStyle/>
          <a:p>
            <a:fld id="{C4CF147E-9993-9042-871C-4BBCBF57B32F}" type="slidenum">
              <a:rPr lang="en-US" smtClean="0"/>
              <a:t>‹#›</a:t>
            </a:fld>
            <a:endParaRPr lang="en-US"/>
          </a:p>
        </p:txBody>
      </p:sp>
    </p:spTree>
    <p:extLst>
      <p:ext uri="{BB962C8B-B14F-4D97-AF65-F5344CB8AC3E}">
        <p14:creationId xmlns:p14="http://schemas.microsoft.com/office/powerpoint/2010/main" val="386492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D6A0-2009-18E9-43AA-4CBD3971EF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DC68BC-C5B3-7584-0476-64C9540BAB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79539-7A11-DA58-4826-D397D41AA8E1}"/>
              </a:ext>
            </a:extLst>
          </p:cNvPr>
          <p:cNvSpPr>
            <a:spLocks noGrp="1"/>
          </p:cNvSpPr>
          <p:nvPr>
            <p:ph type="dt" sz="half" idx="10"/>
          </p:nvPr>
        </p:nvSpPr>
        <p:spPr/>
        <p:txBody>
          <a:bodyPr/>
          <a:lstStyle/>
          <a:p>
            <a:fld id="{66796322-CF88-E243-8A0D-D2551827F94A}" type="datetimeFigureOut">
              <a:rPr lang="en-US" smtClean="0"/>
              <a:t>5/23/24</a:t>
            </a:fld>
            <a:endParaRPr lang="en-US"/>
          </a:p>
        </p:txBody>
      </p:sp>
      <p:sp>
        <p:nvSpPr>
          <p:cNvPr id="5" name="Footer Placeholder 4">
            <a:extLst>
              <a:ext uri="{FF2B5EF4-FFF2-40B4-BE49-F238E27FC236}">
                <a16:creationId xmlns:a16="http://schemas.microsoft.com/office/drawing/2014/main" id="{11EB051A-AF1D-0DE8-BC0A-A079A33A9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66D45-A479-5098-0F33-E079E22D8140}"/>
              </a:ext>
            </a:extLst>
          </p:cNvPr>
          <p:cNvSpPr>
            <a:spLocks noGrp="1"/>
          </p:cNvSpPr>
          <p:nvPr>
            <p:ph type="sldNum" sz="quarter" idx="12"/>
          </p:nvPr>
        </p:nvSpPr>
        <p:spPr/>
        <p:txBody>
          <a:bodyPr/>
          <a:lstStyle/>
          <a:p>
            <a:fld id="{C4CF147E-9993-9042-871C-4BBCBF57B32F}" type="slidenum">
              <a:rPr lang="en-US" smtClean="0"/>
              <a:t>‹#›</a:t>
            </a:fld>
            <a:endParaRPr lang="en-US"/>
          </a:p>
        </p:txBody>
      </p:sp>
    </p:spTree>
    <p:extLst>
      <p:ext uri="{BB962C8B-B14F-4D97-AF65-F5344CB8AC3E}">
        <p14:creationId xmlns:p14="http://schemas.microsoft.com/office/powerpoint/2010/main" val="356530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A9B4-3BDB-2C73-09AC-E82F91DBCD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C65B32-242B-62E4-2E8A-773668B6F7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C0D296-4911-BDCB-977B-CE738AB12062}"/>
              </a:ext>
            </a:extLst>
          </p:cNvPr>
          <p:cNvSpPr>
            <a:spLocks noGrp="1"/>
          </p:cNvSpPr>
          <p:nvPr>
            <p:ph type="dt" sz="half" idx="10"/>
          </p:nvPr>
        </p:nvSpPr>
        <p:spPr/>
        <p:txBody>
          <a:bodyPr/>
          <a:lstStyle/>
          <a:p>
            <a:fld id="{66796322-CF88-E243-8A0D-D2551827F94A}" type="datetimeFigureOut">
              <a:rPr lang="en-US" smtClean="0"/>
              <a:t>5/23/24</a:t>
            </a:fld>
            <a:endParaRPr lang="en-US"/>
          </a:p>
        </p:txBody>
      </p:sp>
      <p:sp>
        <p:nvSpPr>
          <p:cNvPr id="5" name="Footer Placeholder 4">
            <a:extLst>
              <a:ext uri="{FF2B5EF4-FFF2-40B4-BE49-F238E27FC236}">
                <a16:creationId xmlns:a16="http://schemas.microsoft.com/office/drawing/2014/main" id="{AD97956C-127F-FE7B-5D38-6DC02A42F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C2F81-A3F3-D3E1-EEED-B49B0DF4A54A}"/>
              </a:ext>
            </a:extLst>
          </p:cNvPr>
          <p:cNvSpPr>
            <a:spLocks noGrp="1"/>
          </p:cNvSpPr>
          <p:nvPr>
            <p:ph type="sldNum" sz="quarter" idx="12"/>
          </p:nvPr>
        </p:nvSpPr>
        <p:spPr/>
        <p:txBody>
          <a:bodyPr/>
          <a:lstStyle/>
          <a:p>
            <a:fld id="{C4CF147E-9993-9042-871C-4BBCBF57B32F}" type="slidenum">
              <a:rPr lang="en-US" smtClean="0"/>
              <a:t>‹#›</a:t>
            </a:fld>
            <a:endParaRPr lang="en-US"/>
          </a:p>
        </p:txBody>
      </p:sp>
    </p:spTree>
    <p:extLst>
      <p:ext uri="{BB962C8B-B14F-4D97-AF65-F5344CB8AC3E}">
        <p14:creationId xmlns:p14="http://schemas.microsoft.com/office/powerpoint/2010/main" val="3911476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FE80-5F2F-4F28-1692-3105A55580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D87A2F-CA25-2AB1-CA0E-E95D64A7F4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B8F136-B025-9694-4A5B-041BC10DB0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27B480-FC3D-3CBC-38B5-6591B593587B}"/>
              </a:ext>
            </a:extLst>
          </p:cNvPr>
          <p:cNvSpPr>
            <a:spLocks noGrp="1"/>
          </p:cNvSpPr>
          <p:nvPr>
            <p:ph type="dt" sz="half" idx="10"/>
          </p:nvPr>
        </p:nvSpPr>
        <p:spPr/>
        <p:txBody>
          <a:bodyPr/>
          <a:lstStyle/>
          <a:p>
            <a:fld id="{66796322-CF88-E243-8A0D-D2551827F94A}" type="datetimeFigureOut">
              <a:rPr lang="en-US" smtClean="0"/>
              <a:t>5/23/24</a:t>
            </a:fld>
            <a:endParaRPr lang="en-US"/>
          </a:p>
        </p:txBody>
      </p:sp>
      <p:sp>
        <p:nvSpPr>
          <p:cNvPr id="6" name="Footer Placeholder 5">
            <a:extLst>
              <a:ext uri="{FF2B5EF4-FFF2-40B4-BE49-F238E27FC236}">
                <a16:creationId xmlns:a16="http://schemas.microsoft.com/office/drawing/2014/main" id="{5D06BE9E-F40F-5AD6-2CA1-BCE6D37E8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8C47A-CC15-194B-5360-F4783E485751}"/>
              </a:ext>
            </a:extLst>
          </p:cNvPr>
          <p:cNvSpPr>
            <a:spLocks noGrp="1"/>
          </p:cNvSpPr>
          <p:nvPr>
            <p:ph type="sldNum" sz="quarter" idx="12"/>
          </p:nvPr>
        </p:nvSpPr>
        <p:spPr/>
        <p:txBody>
          <a:bodyPr/>
          <a:lstStyle/>
          <a:p>
            <a:fld id="{C4CF147E-9993-9042-871C-4BBCBF57B32F}" type="slidenum">
              <a:rPr lang="en-US" smtClean="0"/>
              <a:t>‹#›</a:t>
            </a:fld>
            <a:endParaRPr lang="en-US"/>
          </a:p>
        </p:txBody>
      </p:sp>
    </p:spTree>
    <p:extLst>
      <p:ext uri="{BB962C8B-B14F-4D97-AF65-F5344CB8AC3E}">
        <p14:creationId xmlns:p14="http://schemas.microsoft.com/office/powerpoint/2010/main" val="2942521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49E-0FC8-058B-B2CA-072F0D07E7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53F53E-8190-5B7A-AAB4-8D8DB9DC9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60E1B0-AC9B-959F-134B-6BA9B6B90F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9C3634-A4AD-9A45-6DBC-D3A5E227B4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A4F921-0C77-20E7-C96D-CD4F3D48FA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0D91C3-6904-273E-5457-AB65B94021ED}"/>
              </a:ext>
            </a:extLst>
          </p:cNvPr>
          <p:cNvSpPr>
            <a:spLocks noGrp="1"/>
          </p:cNvSpPr>
          <p:nvPr>
            <p:ph type="dt" sz="half" idx="10"/>
          </p:nvPr>
        </p:nvSpPr>
        <p:spPr/>
        <p:txBody>
          <a:bodyPr/>
          <a:lstStyle/>
          <a:p>
            <a:fld id="{66796322-CF88-E243-8A0D-D2551827F94A}" type="datetimeFigureOut">
              <a:rPr lang="en-US" smtClean="0"/>
              <a:t>5/23/24</a:t>
            </a:fld>
            <a:endParaRPr lang="en-US"/>
          </a:p>
        </p:txBody>
      </p:sp>
      <p:sp>
        <p:nvSpPr>
          <p:cNvPr id="8" name="Footer Placeholder 7">
            <a:extLst>
              <a:ext uri="{FF2B5EF4-FFF2-40B4-BE49-F238E27FC236}">
                <a16:creationId xmlns:a16="http://schemas.microsoft.com/office/drawing/2014/main" id="{3906793C-186A-E1E6-977B-CA308DE50B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562D63-7D73-9B37-CD10-5E093E3436F8}"/>
              </a:ext>
            </a:extLst>
          </p:cNvPr>
          <p:cNvSpPr>
            <a:spLocks noGrp="1"/>
          </p:cNvSpPr>
          <p:nvPr>
            <p:ph type="sldNum" sz="quarter" idx="12"/>
          </p:nvPr>
        </p:nvSpPr>
        <p:spPr/>
        <p:txBody>
          <a:bodyPr/>
          <a:lstStyle/>
          <a:p>
            <a:fld id="{C4CF147E-9993-9042-871C-4BBCBF57B32F}" type="slidenum">
              <a:rPr lang="en-US" smtClean="0"/>
              <a:t>‹#›</a:t>
            </a:fld>
            <a:endParaRPr lang="en-US"/>
          </a:p>
        </p:txBody>
      </p:sp>
    </p:spTree>
    <p:extLst>
      <p:ext uri="{BB962C8B-B14F-4D97-AF65-F5344CB8AC3E}">
        <p14:creationId xmlns:p14="http://schemas.microsoft.com/office/powerpoint/2010/main" val="61162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82C3-5A89-9C88-C80B-BECDA0862B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81FD86-769D-6EE4-72E3-0CC2E4D3202F}"/>
              </a:ext>
            </a:extLst>
          </p:cNvPr>
          <p:cNvSpPr>
            <a:spLocks noGrp="1"/>
          </p:cNvSpPr>
          <p:nvPr>
            <p:ph type="dt" sz="half" idx="10"/>
          </p:nvPr>
        </p:nvSpPr>
        <p:spPr/>
        <p:txBody>
          <a:bodyPr/>
          <a:lstStyle/>
          <a:p>
            <a:fld id="{66796322-CF88-E243-8A0D-D2551827F94A}" type="datetimeFigureOut">
              <a:rPr lang="en-US" smtClean="0"/>
              <a:t>5/23/24</a:t>
            </a:fld>
            <a:endParaRPr lang="en-US"/>
          </a:p>
        </p:txBody>
      </p:sp>
      <p:sp>
        <p:nvSpPr>
          <p:cNvPr id="4" name="Footer Placeholder 3">
            <a:extLst>
              <a:ext uri="{FF2B5EF4-FFF2-40B4-BE49-F238E27FC236}">
                <a16:creationId xmlns:a16="http://schemas.microsoft.com/office/drawing/2014/main" id="{647D8716-519A-EE5F-8AC2-608852AFD8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8C160F-CC74-8D93-5BDB-D25260C5BFD2}"/>
              </a:ext>
            </a:extLst>
          </p:cNvPr>
          <p:cNvSpPr>
            <a:spLocks noGrp="1"/>
          </p:cNvSpPr>
          <p:nvPr>
            <p:ph type="sldNum" sz="quarter" idx="12"/>
          </p:nvPr>
        </p:nvSpPr>
        <p:spPr/>
        <p:txBody>
          <a:bodyPr/>
          <a:lstStyle/>
          <a:p>
            <a:fld id="{C4CF147E-9993-9042-871C-4BBCBF57B32F}" type="slidenum">
              <a:rPr lang="en-US" smtClean="0"/>
              <a:t>‹#›</a:t>
            </a:fld>
            <a:endParaRPr lang="en-US"/>
          </a:p>
        </p:txBody>
      </p:sp>
    </p:spTree>
    <p:extLst>
      <p:ext uri="{BB962C8B-B14F-4D97-AF65-F5344CB8AC3E}">
        <p14:creationId xmlns:p14="http://schemas.microsoft.com/office/powerpoint/2010/main" val="590869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756C6F-68A1-AA01-3747-DFCB1A40AB9C}"/>
              </a:ext>
            </a:extLst>
          </p:cNvPr>
          <p:cNvSpPr>
            <a:spLocks noGrp="1"/>
          </p:cNvSpPr>
          <p:nvPr>
            <p:ph type="dt" sz="half" idx="10"/>
          </p:nvPr>
        </p:nvSpPr>
        <p:spPr/>
        <p:txBody>
          <a:bodyPr/>
          <a:lstStyle/>
          <a:p>
            <a:fld id="{66796322-CF88-E243-8A0D-D2551827F94A}" type="datetimeFigureOut">
              <a:rPr lang="en-US" smtClean="0"/>
              <a:t>5/23/24</a:t>
            </a:fld>
            <a:endParaRPr lang="en-US"/>
          </a:p>
        </p:txBody>
      </p:sp>
      <p:sp>
        <p:nvSpPr>
          <p:cNvPr id="3" name="Footer Placeholder 2">
            <a:extLst>
              <a:ext uri="{FF2B5EF4-FFF2-40B4-BE49-F238E27FC236}">
                <a16:creationId xmlns:a16="http://schemas.microsoft.com/office/drawing/2014/main" id="{3F8C3648-4B9A-460A-E90C-A1F311D021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C2715B-7FB7-49C5-D6B4-664029EFEFF0}"/>
              </a:ext>
            </a:extLst>
          </p:cNvPr>
          <p:cNvSpPr>
            <a:spLocks noGrp="1"/>
          </p:cNvSpPr>
          <p:nvPr>
            <p:ph type="sldNum" sz="quarter" idx="12"/>
          </p:nvPr>
        </p:nvSpPr>
        <p:spPr/>
        <p:txBody>
          <a:bodyPr/>
          <a:lstStyle/>
          <a:p>
            <a:fld id="{C4CF147E-9993-9042-871C-4BBCBF57B32F}" type="slidenum">
              <a:rPr lang="en-US" smtClean="0"/>
              <a:t>‹#›</a:t>
            </a:fld>
            <a:endParaRPr lang="en-US"/>
          </a:p>
        </p:txBody>
      </p:sp>
    </p:spTree>
    <p:extLst>
      <p:ext uri="{BB962C8B-B14F-4D97-AF65-F5344CB8AC3E}">
        <p14:creationId xmlns:p14="http://schemas.microsoft.com/office/powerpoint/2010/main" val="4159195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C263-8AFD-A53C-E84B-35BDA5E13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B9579A-05B8-A7E4-BBEE-32A8132F20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BC52A5-D3D0-3BEB-761A-BA724DC18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FDE6B3-81B9-FEA1-0787-7F9BF902FCF3}"/>
              </a:ext>
            </a:extLst>
          </p:cNvPr>
          <p:cNvSpPr>
            <a:spLocks noGrp="1"/>
          </p:cNvSpPr>
          <p:nvPr>
            <p:ph type="dt" sz="half" idx="10"/>
          </p:nvPr>
        </p:nvSpPr>
        <p:spPr/>
        <p:txBody>
          <a:bodyPr/>
          <a:lstStyle/>
          <a:p>
            <a:fld id="{66796322-CF88-E243-8A0D-D2551827F94A}" type="datetimeFigureOut">
              <a:rPr lang="en-US" smtClean="0"/>
              <a:t>5/23/24</a:t>
            </a:fld>
            <a:endParaRPr lang="en-US"/>
          </a:p>
        </p:txBody>
      </p:sp>
      <p:sp>
        <p:nvSpPr>
          <p:cNvPr id="6" name="Footer Placeholder 5">
            <a:extLst>
              <a:ext uri="{FF2B5EF4-FFF2-40B4-BE49-F238E27FC236}">
                <a16:creationId xmlns:a16="http://schemas.microsoft.com/office/drawing/2014/main" id="{CCB906CF-E975-F54D-6D74-F505F9F54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97FA51-942B-7F03-44A4-01FFED709987}"/>
              </a:ext>
            </a:extLst>
          </p:cNvPr>
          <p:cNvSpPr>
            <a:spLocks noGrp="1"/>
          </p:cNvSpPr>
          <p:nvPr>
            <p:ph type="sldNum" sz="quarter" idx="12"/>
          </p:nvPr>
        </p:nvSpPr>
        <p:spPr/>
        <p:txBody>
          <a:bodyPr/>
          <a:lstStyle/>
          <a:p>
            <a:fld id="{C4CF147E-9993-9042-871C-4BBCBF57B32F}" type="slidenum">
              <a:rPr lang="en-US" smtClean="0"/>
              <a:t>‹#›</a:t>
            </a:fld>
            <a:endParaRPr lang="en-US"/>
          </a:p>
        </p:txBody>
      </p:sp>
    </p:spTree>
    <p:extLst>
      <p:ext uri="{BB962C8B-B14F-4D97-AF65-F5344CB8AC3E}">
        <p14:creationId xmlns:p14="http://schemas.microsoft.com/office/powerpoint/2010/main" val="68077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AB2E-0B54-7188-8A33-8F87BC811A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804A05-5B9D-9B8E-F7BC-FA3C64528D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06F455-438C-DF50-5EFE-A7490550F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BCEAEB-3E65-B16C-1CA5-609E8F9DEA79}"/>
              </a:ext>
            </a:extLst>
          </p:cNvPr>
          <p:cNvSpPr>
            <a:spLocks noGrp="1"/>
          </p:cNvSpPr>
          <p:nvPr>
            <p:ph type="dt" sz="half" idx="10"/>
          </p:nvPr>
        </p:nvSpPr>
        <p:spPr/>
        <p:txBody>
          <a:bodyPr/>
          <a:lstStyle/>
          <a:p>
            <a:fld id="{66796322-CF88-E243-8A0D-D2551827F94A}" type="datetimeFigureOut">
              <a:rPr lang="en-US" smtClean="0"/>
              <a:t>5/23/24</a:t>
            </a:fld>
            <a:endParaRPr lang="en-US"/>
          </a:p>
        </p:txBody>
      </p:sp>
      <p:sp>
        <p:nvSpPr>
          <p:cNvPr id="6" name="Footer Placeholder 5">
            <a:extLst>
              <a:ext uri="{FF2B5EF4-FFF2-40B4-BE49-F238E27FC236}">
                <a16:creationId xmlns:a16="http://schemas.microsoft.com/office/drawing/2014/main" id="{FAFF1F0C-FFCF-BA9B-FD7E-D3711B867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7439C5-0A79-1DE0-1F38-1B47FF4639D4}"/>
              </a:ext>
            </a:extLst>
          </p:cNvPr>
          <p:cNvSpPr>
            <a:spLocks noGrp="1"/>
          </p:cNvSpPr>
          <p:nvPr>
            <p:ph type="sldNum" sz="quarter" idx="12"/>
          </p:nvPr>
        </p:nvSpPr>
        <p:spPr/>
        <p:txBody>
          <a:bodyPr/>
          <a:lstStyle/>
          <a:p>
            <a:fld id="{C4CF147E-9993-9042-871C-4BBCBF57B32F}" type="slidenum">
              <a:rPr lang="en-US" smtClean="0"/>
              <a:t>‹#›</a:t>
            </a:fld>
            <a:endParaRPr lang="en-US"/>
          </a:p>
        </p:txBody>
      </p:sp>
    </p:spTree>
    <p:extLst>
      <p:ext uri="{BB962C8B-B14F-4D97-AF65-F5344CB8AC3E}">
        <p14:creationId xmlns:p14="http://schemas.microsoft.com/office/powerpoint/2010/main" val="2949221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911132-C415-E7B5-FFCE-AB4536075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DF2BFC-9869-CE6E-A06D-588583A791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A3CC5-D8D2-6521-E7CA-75C202A07D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796322-CF88-E243-8A0D-D2551827F94A}" type="datetimeFigureOut">
              <a:rPr lang="en-US" smtClean="0"/>
              <a:t>5/23/24</a:t>
            </a:fld>
            <a:endParaRPr lang="en-US"/>
          </a:p>
        </p:txBody>
      </p:sp>
      <p:sp>
        <p:nvSpPr>
          <p:cNvPr id="5" name="Footer Placeholder 4">
            <a:extLst>
              <a:ext uri="{FF2B5EF4-FFF2-40B4-BE49-F238E27FC236}">
                <a16:creationId xmlns:a16="http://schemas.microsoft.com/office/drawing/2014/main" id="{CED2B3F8-BAFD-5094-E668-FBC03D987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A144530-2A31-56A1-8742-BBB832869C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CF147E-9993-9042-871C-4BBCBF57B32F}" type="slidenum">
              <a:rPr lang="en-US" smtClean="0"/>
              <a:t>‹#›</a:t>
            </a:fld>
            <a:endParaRPr lang="en-US"/>
          </a:p>
        </p:txBody>
      </p:sp>
    </p:spTree>
    <p:extLst>
      <p:ext uri="{BB962C8B-B14F-4D97-AF65-F5344CB8AC3E}">
        <p14:creationId xmlns:p14="http://schemas.microsoft.com/office/powerpoint/2010/main" val="3919801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several flags&#10;&#10;Description automatically generated">
            <a:extLst>
              <a:ext uri="{FF2B5EF4-FFF2-40B4-BE49-F238E27FC236}">
                <a16:creationId xmlns:a16="http://schemas.microsoft.com/office/drawing/2014/main" id="{507FCE16-E06F-E99C-7E53-B1A2E0575B8C}"/>
              </a:ext>
            </a:extLst>
          </p:cNvPr>
          <p:cNvPicPr>
            <a:picLocks noChangeAspect="1"/>
          </p:cNvPicPr>
          <p:nvPr/>
        </p:nvPicPr>
        <p:blipFill>
          <a:blip r:embed="rId3"/>
          <a:stretch>
            <a:fillRect/>
          </a:stretch>
        </p:blipFill>
        <p:spPr>
          <a:xfrm>
            <a:off x="2209800" y="1416050"/>
            <a:ext cx="7772400" cy="4371975"/>
          </a:xfrm>
          <a:prstGeom prst="rect">
            <a:avLst/>
          </a:prstGeom>
        </p:spPr>
      </p:pic>
      <p:sp>
        <p:nvSpPr>
          <p:cNvPr id="6" name="TextBox 5">
            <a:extLst>
              <a:ext uri="{FF2B5EF4-FFF2-40B4-BE49-F238E27FC236}">
                <a16:creationId xmlns:a16="http://schemas.microsoft.com/office/drawing/2014/main" id="{E8D9D6FD-1FDD-5109-C417-4E3A166D50BC}"/>
              </a:ext>
            </a:extLst>
          </p:cNvPr>
          <p:cNvSpPr txBox="1"/>
          <p:nvPr/>
        </p:nvSpPr>
        <p:spPr>
          <a:xfrm>
            <a:off x="5704114" y="3167390"/>
            <a:ext cx="1942391" cy="523220"/>
          </a:xfrm>
          <a:prstGeom prst="rect">
            <a:avLst/>
          </a:prstGeom>
          <a:noFill/>
        </p:spPr>
        <p:txBody>
          <a:bodyPr wrap="none" rtlCol="0">
            <a:spAutoFit/>
          </a:bodyPr>
          <a:lstStyle/>
          <a:p>
            <a:r>
              <a:rPr lang="en-US" sz="1400" dirty="0"/>
              <a:t>Final Capstone Project</a:t>
            </a:r>
          </a:p>
          <a:p>
            <a:r>
              <a:rPr lang="en-US" sz="1400" dirty="0"/>
              <a:t>HR Analytics</a:t>
            </a:r>
          </a:p>
        </p:txBody>
      </p:sp>
    </p:spTree>
    <p:extLst>
      <p:ext uri="{BB962C8B-B14F-4D97-AF65-F5344CB8AC3E}">
        <p14:creationId xmlns:p14="http://schemas.microsoft.com/office/powerpoint/2010/main" val="3578908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52C3F5-76BE-130E-7F09-18EF859C97C1}"/>
              </a:ext>
            </a:extLst>
          </p:cNvPr>
          <p:cNvSpPr txBox="1"/>
          <p:nvPr/>
        </p:nvSpPr>
        <p:spPr>
          <a:xfrm>
            <a:off x="6096000" y="1012954"/>
            <a:ext cx="6096000" cy="5047536"/>
          </a:xfrm>
          <a:prstGeom prst="rect">
            <a:avLst/>
          </a:prstGeom>
          <a:noFill/>
        </p:spPr>
        <p:txBody>
          <a:bodyPr wrap="square" rtlCol="0">
            <a:spAutoFit/>
          </a:bodyPr>
          <a:lstStyle/>
          <a:p>
            <a:r>
              <a:rPr lang="en-CA" sz="1400" b="1" dirty="0">
                <a:effectLst/>
                <a:latin typeface="Aptos" panose="020B0004020202020204" pitchFamily="34" charset="0"/>
              </a:rPr>
              <a:t>Employee Attrition</a:t>
            </a:r>
            <a:endParaRPr lang="en-CA" sz="1400" dirty="0">
              <a:effectLst/>
              <a:latin typeface="Aptos" panose="020B0004020202020204" pitchFamily="34" charset="0"/>
            </a:endParaRPr>
          </a:p>
          <a:p>
            <a:br>
              <a:rPr lang="en-CA" sz="1400" dirty="0">
                <a:effectLst/>
                <a:latin typeface="Aptos" panose="020B0004020202020204" pitchFamily="34" charset="0"/>
              </a:rPr>
            </a:br>
            <a:endParaRPr lang="en-CA" sz="1400" dirty="0">
              <a:effectLst/>
              <a:latin typeface="Aptos" panose="020B0004020202020204" pitchFamily="34" charset="0"/>
            </a:endParaRPr>
          </a:p>
          <a:p>
            <a:r>
              <a:rPr lang="en-CA" sz="1400" dirty="0">
                <a:effectLst/>
                <a:latin typeface="Aptos" panose="020B0004020202020204" pitchFamily="34" charset="0"/>
              </a:rPr>
              <a:t>The reduction of employees in a company whether voluntary or involuntary.</a:t>
            </a:r>
          </a:p>
          <a:p>
            <a:br>
              <a:rPr lang="en-CA" sz="1400" dirty="0">
                <a:effectLst/>
                <a:latin typeface="Aptos" panose="020B0004020202020204" pitchFamily="34" charset="0"/>
              </a:rPr>
            </a:br>
            <a:r>
              <a:rPr lang="en-CA" sz="1400" dirty="0">
                <a:effectLst/>
                <a:latin typeface="Aptos" panose="020B0004020202020204" pitchFamily="34" charset="0"/>
              </a:rPr>
              <a:t>Voluntary:</a:t>
            </a:r>
          </a:p>
          <a:p>
            <a:pPr marL="285750" indent="-285750">
              <a:buFontTx/>
              <a:buChar char="-"/>
            </a:pPr>
            <a:r>
              <a:rPr lang="en-CA" sz="1400" dirty="0">
                <a:latin typeface="Aptos" panose="020B0004020202020204" pitchFamily="34" charset="0"/>
              </a:rPr>
              <a:t>Salary</a:t>
            </a:r>
          </a:p>
          <a:p>
            <a:pPr marL="285750" indent="-285750">
              <a:buFontTx/>
              <a:buChar char="-"/>
            </a:pPr>
            <a:r>
              <a:rPr lang="en-CA" sz="1400" dirty="0">
                <a:effectLst/>
                <a:latin typeface="Aptos" panose="020B0004020202020204" pitchFamily="34" charset="0"/>
              </a:rPr>
              <a:t>Career Opportunities</a:t>
            </a:r>
          </a:p>
          <a:p>
            <a:pPr marL="285750" indent="-285750">
              <a:buFontTx/>
              <a:buChar char="-"/>
            </a:pPr>
            <a:r>
              <a:rPr lang="en-CA" sz="1400" dirty="0">
                <a:latin typeface="Aptos" panose="020B0004020202020204" pitchFamily="34" charset="0"/>
              </a:rPr>
              <a:t>Retirement</a:t>
            </a:r>
          </a:p>
          <a:p>
            <a:pPr marL="285750" indent="-285750">
              <a:buFontTx/>
              <a:buChar char="-"/>
            </a:pPr>
            <a:r>
              <a:rPr lang="en-CA" sz="1400" dirty="0">
                <a:effectLst/>
                <a:latin typeface="Aptos" panose="020B0004020202020204" pitchFamily="34" charset="0"/>
              </a:rPr>
              <a:t>Health</a:t>
            </a:r>
          </a:p>
          <a:p>
            <a:pPr marL="285750" indent="-285750">
              <a:buFontTx/>
              <a:buChar char="-"/>
            </a:pPr>
            <a:endParaRPr lang="en-CA" sz="1400" dirty="0">
              <a:latin typeface="Aptos" panose="020B0004020202020204" pitchFamily="34" charset="0"/>
            </a:endParaRPr>
          </a:p>
          <a:p>
            <a:r>
              <a:rPr lang="en-CA" sz="1400" dirty="0">
                <a:effectLst/>
                <a:latin typeface="Aptos" panose="020B0004020202020204" pitchFamily="34" charset="0"/>
              </a:rPr>
              <a:t>Involuntary:</a:t>
            </a:r>
          </a:p>
          <a:p>
            <a:pPr marL="285750" indent="-285750">
              <a:buFontTx/>
              <a:buChar char="-"/>
            </a:pPr>
            <a:r>
              <a:rPr lang="en-CA" sz="1400" dirty="0">
                <a:latin typeface="Aptos" panose="020B0004020202020204" pitchFamily="34" charset="0"/>
              </a:rPr>
              <a:t>Layoffs</a:t>
            </a:r>
          </a:p>
          <a:p>
            <a:pPr marL="285750" indent="-285750">
              <a:buFontTx/>
              <a:buChar char="-"/>
            </a:pPr>
            <a:r>
              <a:rPr lang="en-CA" sz="1400" dirty="0">
                <a:effectLst/>
                <a:latin typeface="Aptos" panose="020B0004020202020204" pitchFamily="34" charset="0"/>
              </a:rPr>
              <a:t>Terminations</a:t>
            </a:r>
          </a:p>
          <a:p>
            <a:pPr marL="285750" indent="-285750">
              <a:buFontTx/>
              <a:buChar char="-"/>
            </a:pPr>
            <a:endParaRPr lang="en-CA" sz="1400" dirty="0">
              <a:latin typeface="Aptos" panose="020B0004020202020204" pitchFamily="34" charset="0"/>
            </a:endParaRPr>
          </a:p>
          <a:p>
            <a:r>
              <a:rPr lang="en-CA" sz="1400" dirty="0">
                <a:effectLst/>
                <a:latin typeface="Aptos" panose="020B0004020202020204" pitchFamily="34" charset="0"/>
              </a:rPr>
              <a:t>Consequently…</a:t>
            </a:r>
          </a:p>
          <a:p>
            <a:pPr marL="285750" indent="-285750">
              <a:buFontTx/>
              <a:buChar char="-"/>
            </a:pPr>
            <a:r>
              <a:rPr lang="en-CA" sz="1400" dirty="0">
                <a:latin typeface="Aptos" panose="020B0004020202020204" pitchFamily="34" charset="0"/>
              </a:rPr>
              <a:t>C</a:t>
            </a:r>
            <a:r>
              <a:rPr lang="en-CA" sz="1400" dirty="0">
                <a:effectLst/>
                <a:latin typeface="Aptos" panose="020B0004020202020204" pitchFamily="34" charset="0"/>
              </a:rPr>
              <a:t>ostly to recruit and </a:t>
            </a:r>
            <a:r>
              <a:rPr lang="en-CA" sz="1400" dirty="0">
                <a:latin typeface="Aptos" panose="020B0004020202020204" pitchFamily="34" charset="0"/>
              </a:rPr>
              <a:t>onboard new employees</a:t>
            </a:r>
          </a:p>
          <a:p>
            <a:pPr marL="285750" indent="-285750">
              <a:buFontTx/>
              <a:buChar char="-"/>
            </a:pPr>
            <a:r>
              <a:rPr lang="en-CA" sz="1400" dirty="0">
                <a:latin typeface="Aptos" panose="020B0004020202020204" pitchFamily="34" charset="0"/>
              </a:rPr>
              <a:t>Time-consuming to train and replace staff with skills and experience</a:t>
            </a:r>
            <a:br>
              <a:rPr lang="en-CA" sz="1400" dirty="0">
                <a:effectLst/>
                <a:latin typeface="Aptos" panose="020B0004020202020204" pitchFamily="34" charset="0"/>
              </a:rPr>
            </a:br>
            <a:endParaRPr lang="en-CA" sz="1400" dirty="0">
              <a:effectLst/>
              <a:latin typeface="Aptos" panose="020B0004020202020204" pitchFamily="34" charset="0"/>
            </a:endParaRPr>
          </a:p>
          <a:p>
            <a:r>
              <a:rPr lang="en-CA" sz="1400" u="sng" dirty="0">
                <a:effectLst/>
                <a:latin typeface="Aptos" panose="020B0004020202020204" pitchFamily="34" charset="0"/>
              </a:rPr>
              <a:t>In Human Resources, it is an important metric to maintain a healthy workforce in the company and continue to bring in new talent and innovations to make a successful company.</a:t>
            </a:r>
            <a:endParaRPr lang="en-CA" sz="1400" dirty="0">
              <a:effectLst/>
              <a:latin typeface="Aptos" panose="020B0004020202020204" pitchFamily="34" charset="0"/>
            </a:endParaRPr>
          </a:p>
          <a:p>
            <a:endParaRPr lang="en-US" sz="1400" dirty="0">
              <a:latin typeface="Aptos" panose="020B0004020202020204" pitchFamily="34" charset="0"/>
            </a:endParaRPr>
          </a:p>
        </p:txBody>
      </p:sp>
      <p:pic>
        <p:nvPicPr>
          <p:cNvPr id="7" name="Picture 6" descr="A group of people running towards a door&#10;&#10;Description automatically generated">
            <a:extLst>
              <a:ext uri="{FF2B5EF4-FFF2-40B4-BE49-F238E27FC236}">
                <a16:creationId xmlns:a16="http://schemas.microsoft.com/office/drawing/2014/main" id="{450E3CC0-628C-4A8E-8EF9-975FB9C84B83}"/>
              </a:ext>
            </a:extLst>
          </p:cNvPr>
          <p:cNvPicPr>
            <a:picLocks noChangeAspect="1"/>
          </p:cNvPicPr>
          <p:nvPr/>
        </p:nvPicPr>
        <p:blipFill>
          <a:blip r:embed="rId3"/>
          <a:stretch>
            <a:fillRect/>
          </a:stretch>
        </p:blipFill>
        <p:spPr>
          <a:xfrm>
            <a:off x="1" y="1057430"/>
            <a:ext cx="6096000" cy="4743139"/>
          </a:xfrm>
          <a:prstGeom prst="rect">
            <a:avLst/>
          </a:prstGeom>
        </p:spPr>
      </p:pic>
      <p:sp>
        <p:nvSpPr>
          <p:cNvPr id="8" name="Title 1">
            <a:extLst>
              <a:ext uri="{FF2B5EF4-FFF2-40B4-BE49-F238E27FC236}">
                <a16:creationId xmlns:a16="http://schemas.microsoft.com/office/drawing/2014/main" id="{140F8A60-0518-382C-FEB4-327DAB3720FD}"/>
              </a:ext>
            </a:extLst>
          </p:cNvPr>
          <p:cNvSpPr>
            <a:spLocks noGrp="1"/>
          </p:cNvSpPr>
          <p:nvPr>
            <p:ph type="title"/>
          </p:nvPr>
        </p:nvSpPr>
        <p:spPr>
          <a:xfrm>
            <a:off x="0" y="0"/>
            <a:ext cx="10515600" cy="1325563"/>
          </a:xfrm>
        </p:spPr>
        <p:txBody>
          <a:bodyPr>
            <a:normAutofit/>
          </a:bodyPr>
          <a:lstStyle/>
          <a:p>
            <a:r>
              <a:rPr lang="en-US" sz="2000" u="sng" dirty="0"/>
              <a:t>What is Employee Attrition?</a:t>
            </a:r>
          </a:p>
        </p:txBody>
      </p:sp>
    </p:spTree>
    <p:extLst>
      <p:ext uri="{BB962C8B-B14F-4D97-AF65-F5344CB8AC3E}">
        <p14:creationId xmlns:p14="http://schemas.microsoft.com/office/powerpoint/2010/main" val="271244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85EB29-588A-FD0F-4AAD-70A6B4909613}"/>
              </a:ext>
            </a:extLst>
          </p:cNvPr>
          <p:cNvSpPr txBox="1"/>
          <p:nvPr/>
        </p:nvSpPr>
        <p:spPr>
          <a:xfrm>
            <a:off x="7772400" y="2090171"/>
            <a:ext cx="3918857" cy="2677656"/>
          </a:xfrm>
          <a:prstGeom prst="rect">
            <a:avLst/>
          </a:prstGeom>
          <a:noFill/>
        </p:spPr>
        <p:txBody>
          <a:bodyPr wrap="square" rtlCol="0">
            <a:spAutoFit/>
          </a:bodyPr>
          <a:lstStyle/>
          <a:p>
            <a:r>
              <a:rPr lang="en-US" sz="1400" dirty="0"/>
              <a:t>Healthcare / Pharmaceutical Company (Fictional!)</a:t>
            </a:r>
          </a:p>
          <a:p>
            <a:endParaRPr lang="en-US" sz="1400" dirty="0"/>
          </a:p>
          <a:p>
            <a:r>
              <a:rPr lang="en-US" sz="1400" dirty="0"/>
              <a:t>1,480 Employees with 3 Departments</a:t>
            </a:r>
          </a:p>
          <a:p>
            <a:endParaRPr lang="en-US" sz="1400" dirty="0"/>
          </a:p>
          <a:p>
            <a:pPr marL="285750" indent="-285750">
              <a:buFontTx/>
              <a:buChar char="-"/>
            </a:pPr>
            <a:r>
              <a:rPr lang="en-US" sz="1400" dirty="0"/>
              <a:t>Human Resources</a:t>
            </a:r>
          </a:p>
          <a:p>
            <a:pPr marL="285750" indent="-285750">
              <a:buFontTx/>
              <a:buChar char="-"/>
            </a:pPr>
            <a:r>
              <a:rPr lang="en-US" sz="1400" dirty="0"/>
              <a:t>Research &amp; Development</a:t>
            </a:r>
          </a:p>
          <a:p>
            <a:pPr marL="285750" indent="-285750">
              <a:buFontTx/>
              <a:buChar char="-"/>
            </a:pPr>
            <a:r>
              <a:rPr lang="en-US" sz="1400" dirty="0"/>
              <a:t>Sales</a:t>
            </a:r>
          </a:p>
          <a:p>
            <a:pPr marL="285750" indent="-285750">
              <a:buFontTx/>
              <a:buChar char="-"/>
            </a:pPr>
            <a:endParaRPr lang="en-US" sz="1400" dirty="0"/>
          </a:p>
          <a:p>
            <a:pPr marL="285750" indent="-285750">
              <a:buFontTx/>
              <a:buChar char="-"/>
            </a:pPr>
            <a:endParaRPr lang="en-US" sz="1400" dirty="0"/>
          </a:p>
          <a:p>
            <a:r>
              <a:rPr lang="en-US" sz="1400" u="sng" dirty="0"/>
              <a:t>Goal:  Find trends and patterns of attrition between each department.</a:t>
            </a:r>
          </a:p>
        </p:txBody>
      </p:sp>
      <p:pic>
        <p:nvPicPr>
          <p:cNvPr id="7" name="Picture 6" descr="A group of pills and capsules&#10;&#10;Description automatically generated">
            <a:extLst>
              <a:ext uri="{FF2B5EF4-FFF2-40B4-BE49-F238E27FC236}">
                <a16:creationId xmlns:a16="http://schemas.microsoft.com/office/drawing/2014/main" id="{45A6276D-33B8-6129-7F0D-EFDDC3CB0918}"/>
              </a:ext>
            </a:extLst>
          </p:cNvPr>
          <p:cNvPicPr>
            <a:picLocks noChangeAspect="1"/>
          </p:cNvPicPr>
          <p:nvPr/>
        </p:nvPicPr>
        <p:blipFill>
          <a:blip r:embed="rId3"/>
          <a:stretch>
            <a:fillRect/>
          </a:stretch>
        </p:blipFill>
        <p:spPr>
          <a:xfrm>
            <a:off x="0" y="1057430"/>
            <a:ext cx="7772400" cy="4743139"/>
          </a:xfrm>
          <a:prstGeom prst="rect">
            <a:avLst/>
          </a:prstGeom>
        </p:spPr>
      </p:pic>
      <p:sp>
        <p:nvSpPr>
          <p:cNvPr id="9" name="Title 1">
            <a:extLst>
              <a:ext uri="{FF2B5EF4-FFF2-40B4-BE49-F238E27FC236}">
                <a16:creationId xmlns:a16="http://schemas.microsoft.com/office/drawing/2014/main" id="{C80384FA-7EBD-7CDE-46DD-901EA391A3FE}"/>
              </a:ext>
            </a:extLst>
          </p:cNvPr>
          <p:cNvSpPr>
            <a:spLocks noGrp="1"/>
          </p:cNvSpPr>
          <p:nvPr>
            <p:ph type="title"/>
          </p:nvPr>
        </p:nvSpPr>
        <p:spPr>
          <a:xfrm>
            <a:off x="0" y="0"/>
            <a:ext cx="10515600" cy="1325563"/>
          </a:xfrm>
        </p:spPr>
        <p:txBody>
          <a:bodyPr>
            <a:normAutofit/>
          </a:bodyPr>
          <a:lstStyle/>
          <a:p>
            <a:r>
              <a:rPr lang="en-US" sz="2000" u="sng" dirty="0"/>
              <a:t>The Data</a:t>
            </a:r>
          </a:p>
        </p:txBody>
      </p:sp>
    </p:spTree>
    <p:extLst>
      <p:ext uri="{BB962C8B-B14F-4D97-AF65-F5344CB8AC3E}">
        <p14:creationId xmlns:p14="http://schemas.microsoft.com/office/powerpoint/2010/main" val="2598474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3143C2-F746-89FE-90B0-891771FF1BF2}"/>
              </a:ext>
            </a:extLst>
          </p:cNvPr>
          <p:cNvSpPr txBox="1"/>
          <p:nvPr/>
        </p:nvSpPr>
        <p:spPr>
          <a:xfrm>
            <a:off x="7772400" y="1172599"/>
            <a:ext cx="3690257" cy="4185761"/>
          </a:xfrm>
          <a:prstGeom prst="rect">
            <a:avLst/>
          </a:prstGeom>
          <a:noFill/>
        </p:spPr>
        <p:txBody>
          <a:bodyPr wrap="square" rtlCol="0">
            <a:spAutoFit/>
          </a:bodyPr>
          <a:lstStyle/>
          <a:p>
            <a:pPr marL="171450" indent="-171450">
              <a:buFontTx/>
              <a:buChar char="-"/>
            </a:pPr>
            <a:r>
              <a:rPr lang="en-US" sz="1400" dirty="0"/>
              <a:t>7 out of 12 attritions scored environment and job satisfaction as </a:t>
            </a:r>
            <a:r>
              <a:rPr lang="en-US" sz="1400" dirty="0">
                <a:solidFill>
                  <a:srgbClr val="FF0000"/>
                </a:solidFill>
              </a:rPr>
              <a:t>dissatisfied</a:t>
            </a:r>
            <a:r>
              <a:rPr lang="en-US" sz="1400" dirty="0"/>
              <a:t> or very </a:t>
            </a:r>
            <a:r>
              <a:rPr lang="en-US" sz="1400" dirty="0">
                <a:solidFill>
                  <a:srgbClr val="FF0000"/>
                </a:solidFill>
              </a:rPr>
              <a:t>dissatisfied</a:t>
            </a:r>
            <a:r>
              <a:rPr lang="en-US" sz="1400" dirty="0"/>
              <a:t>.</a:t>
            </a:r>
          </a:p>
          <a:p>
            <a:pPr marL="171450" indent="-171450">
              <a:buFontTx/>
              <a:buChar char="-"/>
            </a:pPr>
            <a:endParaRPr lang="en-US" sz="1400" dirty="0"/>
          </a:p>
          <a:p>
            <a:pPr marL="171450" indent="-171450">
              <a:buFontTx/>
              <a:buChar char="-"/>
            </a:pPr>
            <a:r>
              <a:rPr lang="en-US" sz="1400" dirty="0"/>
              <a:t>10 out of 12 attritions scored relationship and work life balance as </a:t>
            </a:r>
            <a:r>
              <a:rPr lang="en-US" sz="1400" dirty="0">
                <a:solidFill>
                  <a:schemeClr val="accent1"/>
                </a:solidFill>
              </a:rPr>
              <a:t>satisfied</a:t>
            </a:r>
            <a:r>
              <a:rPr lang="en-US" sz="1400" dirty="0"/>
              <a:t> or </a:t>
            </a:r>
            <a:r>
              <a:rPr lang="en-US" sz="1400" dirty="0">
                <a:solidFill>
                  <a:schemeClr val="accent1"/>
                </a:solidFill>
              </a:rPr>
              <a:t>very satisfied</a:t>
            </a:r>
            <a:r>
              <a:rPr lang="en-US" sz="1400" dirty="0"/>
              <a:t>.</a:t>
            </a:r>
          </a:p>
          <a:p>
            <a:endParaRPr lang="en-US" sz="1400" dirty="0"/>
          </a:p>
          <a:p>
            <a:pPr marL="171450" indent="-171450">
              <a:buFontTx/>
              <a:buChar char="-"/>
            </a:pPr>
            <a:r>
              <a:rPr lang="en-US" sz="1400" dirty="0"/>
              <a:t>Why is there a contrast between different areas of satisfaction scores?</a:t>
            </a:r>
          </a:p>
          <a:p>
            <a:pPr marL="171450" indent="-171450">
              <a:buFontTx/>
              <a:buChar char="-"/>
            </a:pPr>
            <a:endParaRPr lang="en-US" sz="1400" dirty="0"/>
          </a:p>
          <a:p>
            <a:pPr marL="171450" indent="-171450">
              <a:buFontTx/>
              <a:buChar char="-"/>
            </a:pPr>
            <a:r>
              <a:rPr lang="en-US" sz="1400" dirty="0"/>
              <a:t>Get comments, feedback, and reviews to put context to the numbers as to why HR employees gave low scores on their environment and job satisfactions.</a:t>
            </a:r>
          </a:p>
          <a:p>
            <a:pPr marL="171450" indent="-171450">
              <a:buFontTx/>
              <a:buChar char="-"/>
            </a:pPr>
            <a:endParaRPr lang="en-US" sz="1400" dirty="0"/>
          </a:p>
          <a:p>
            <a:pPr marL="171450" indent="-171450">
              <a:buFontTx/>
              <a:buChar char="-"/>
            </a:pPr>
            <a:r>
              <a:rPr lang="en-US" sz="1400" dirty="0"/>
              <a:t>Are they not happy about salary or are there other motivators that they are not happy about other aspects of their job?</a:t>
            </a:r>
          </a:p>
        </p:txBody>
      </p:sp>
      <p:sp>
        <p:nvSpPr>
          <p:cNvPr id="10" name="Title 1">
            <a:extLst>
              <a:ext uri="{FF2B5EF4-FFF2-40B4-BE49-F238E27FC236}">
                <a16:creationId xmlns:a16="http://schemas.microsoft.com/office/drawing/2014/main" id="{B3C9118F-6322-6335-CF74-0F23B08E07F2}"/>
              </a:ext>
            </a:extLst>
          </p:cNvPr>
          <p:cNvSpPr>
            <a:spLocks noGrp="1"/>
          </p:cNvSpPr>
          <p:nvPr>
            <p:ph type="title"/>
          </p:nvPr>
        </p:nvSpPr>
        <p:spPr>
          <a:xfrm>
            <a:off x="0" y="0"/>
            <a:ext cx="10515600" cy="1325563"/>
          </a:xfrm>
        </p:spPr>
        <p:txBody>
          <a:bodyPr>
            <a:normAutofit/>
          </a:bodyPr>
          <a:lstStyle/>
          <a:p>
            <a:r>
              <a:rPr lang="en-US" sz="2000" u="sng" dirty="0"/>
              <a:t>Human Resources</a:t>
            </a:r>
          </a:p>
        </p:txBody>
      </p:sp>
      <p:pic>
        <p:nvPicPr>
          <p:cNvPr id="8" name="Picture 7" descr="A group of blue and green graphs&#10;&#10;Description automatically generated with medium confidence">
            <a:extLst>
              <a:ext uri="{FF2B5EF4-FFF2-40B4-BE49-F238E27FC236}">
                <a16:creationId xmlns:a16="http://schemas.microsoft.com/office/drawing/2014/main" id="{0E44A3D5-7949-B8DD-EA8D-3AF8D1D48A60}"/>
              </a:ext>
            </a:extLst>
          </p:cNvPr>
          <p:cNvPicPr>
            <a:picLocks noChangeAspect="1"/>
          </p:cNvPicPr>
          <p:nvPr/>
        </p:nvPicPr>
        <p:blipFill>
          <a:blip r:embed="rId3"/>
          <a:stretch>
            <a:fillRect/>
          </a:stretch>
        </p:blipFill>
        <p:spPr>
          <a:xfrm>
            <a:off x="0" y="1007239"/>
            <a:ext cx="7772400" cy="4516480"/>
          </a:xfrm>
          <a:prstGeom prst="rect">
            <a:avLst/>
          </a:prstGeom>
        </p:spPr>
      </p:pic>
    </p:spTree>
    <p:extLst>
      <p:ext uri="{BB962C8B-B14F-4D97-AF65-F5344CB8AC3E}">
        <p14:creationId xmlns:p14="http://schemas.microsoft.com/office/powerpoint/2010/main" val="419855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8EF74CE-ED8E-D101-1F40-EFC9F19603A2}"/>
              </a:ext>
            </a:extLst>
          </p:cNvPr>
          <p:cNvSpPr txBox="1"/>
          <p:nvPr/>
        </p:nvSpPr>
        <p:spPr>
          <a:xfrm>
            <a:off x="7772400" y="1174435"/>
            <a:ext cx="3690257" cy="4185761"/>
          </a:xfrm>
          <a:prstGeom prst="rect">
            <a:avLst/>
          </a:prstGeom>
          <a:noFill/>
        </p:spPr>
        <p:txBody>
          <a:bodyPr wrap="square" rtlCol="0">
            <a:spAutoFit/>
          </a:bodyPr>
          <a:lstStyle/>
          <a:p>
            <a:pPr marL="171450" indent="-171450">
              <a:buFontTx/>
              <a:buChar char="-"/>
            </a:pPr>
            <a:r>
              <a:rPr lang="en-US" sz="1400" dirty="0"/>
              <a:t>More than a quarter of Lab Technicians quit within the </a:t>
            </a:r>
            <a:r>
              <a:rPr lang="en-US" sz="1400" dirty="0">
                <a:solidFill>
                  <a:srgbClr val="FF0000"/>
                </a:solidFill>
              </a:rPr>
              <a:t>first year </a:t>
            </a:r>
            <a:r>
              <a:rPr lang="en-US" sz="1400" dirty="0"/>
              <a:t>of the job.</a:t>
            </a:r>
          </a:p>
          <a:p>
            <a:pPr marL="171450" indent="-171450">
              <a:buFontTx/>
              <a:buChar char="-"/>
            </a:pPr>
            <a:endParaRPr lang="en-US" sz="1400" dirty="0"/>
          </a:p>
          <a:p>
            <a:pPr marL="171450" indent="-171450">
              <a:buFontTx/>
              <a:buChar char="-"/>
            </a:pPr>
            <a:r>
              <a:rPr lang="en-US" sz="1400" dirty="0"/>
              <a:t>These employees are young and well-educated aged 35 years or younger.</a:t>
            </a:r>
          </a:p>
          <a:p>
            <a:pPr marL="171450" indent="-171450">
              <a:buFontTx/>
              <a:buChar char="-"/>
            </a:pPr>
            <a:endParaRPr lang="en-US" sz="1400" dirty="0"/>
          </a:p>
          <a:p>
            <a:pPr marL="171450" indent="-171450">
              <a:buFontTx/>
              <a:buChar char="-"/>
            </a:pPr>
            <a:r>
              <a:rPr lang="en-US" sz="1400" dirty="0"/>
              <a:t>The job role is considered entry-level in their department.</a:t>
            </a:r>
          </a:p>
          <a:p>
            <a:pPr marL="171450" indent="-171450">
              <a:buFontTx/>
              <a:buChar char="-"/>
            </a:pPr>
            <a:endParaRPr lang="en-US" sz="1400" dirty="0"/>
          </a:p>
          <a:p>
            <a:pPr marL="171450" indent="-171450">
              <a:buFontTx/>
              <a:buChar char="-"/>
            </a:pPr>
            <a:r>
              <a:rPr lang="en-US" sz="1400" dirty="0"/>
              <a:t>Why are they so abrupt to quit?</a:t>
            </a:r>
          </a:p>
          <a:p>
            <a:pPr marL="171450" indent="-171450">
              <a:buFontTx/>
              <a:buChar char="-"/>
            </a:pPr>
            <a:endParaRPr lang="en-US" sz="1400" dirty="0"/>
          </a:p>
          <a:p>
            <a:pPr marL="171450" indent="-171450">
              <a:buFontTx/>
              <a:buChar char="-"/>
            </a:pPr>
            <a:r>
              <a:rPr lang="en-US" sz="1400" dirty="0"/>
              <a:t>Need to assess the “fit” with the job and company culture. </a:t>
            </a:r>
          </a:p>
          <a:p>
            <a:endParaRPr lang="en-US" sz="1400" dirty="0"/>
          </a:p>
          <a:p>
            <a:pPr marL="171450" indent="-171450">
              <a:buFontTx/>
              <a:buChar char="-"/>
            </a:pPr>
            <a:r>
              <a:rPr lang="en-US" sz="1400" dirty="0"/>
              <a:t>Clear up misconceptions about the job and duties before hiring. </a:t>
            </a:r>
          </a:p>
          <a:p>
            <a:pPr marL="171450" indent="-171450">
              <a:buFontTx/>
              <a:buChar char="-"/>
            </a:pPr>
            <a:endParaRPr lang="en-US" sz="1400" dirty="0"/>
          </a:p>
          <a:p>
            <a:pPr marL="171450" indent="-171450">
              <a:buFontTx/>
              <a:buChar char="-"/>
            </a:pPr>
            <a:r>
              <a:rPr lang="en-US" sz="1400" dirty="0"/>
              <a:t>What is the motivator?  Are they eager for a quick career advancement? </a:t>
            </a:r>
          </a:p>
        </p:txBody>
      </p:sp>
      <p:sp>
        <p:nvSpPr>
          <p:cNvPr id="14" name="Title 1">
            <a:extLst>
              <a:ext uri="{FF2B5EF4-FFF2-40B4-BE49-F238E27FC236}">
                <a16:creationId xmlns:a16="http://schemas.microsoft.com/office/drawing/2014/main" id="{1AA9A131-B32D-8B3C-809E-BA61D506F720}"/>
              </a:ext>
            </a:extLst>
          </p:cNvPr>
          <p:cNvSpPr>
            <a:spLocks noGrp="1"/>
          </p:cNvSpPr>
          <p:nvPr>
            <p:ph type="title"/>
          </p:nvPr>
        </p:nvSpPr>
        <p:spPr>
          <a:xfrm>
            <a:off x="0" y="0"/>
            <a:ext cx="10515600" cy="1325563"/>
          </a:xfrm>
        </p:spPr>
        <p:txBody>
          <a:bodyPr>
            <a:normAutofit/>
          </a:bodyPr>
          <a:lstStyle/>
          <a:p>
            <a:r>
              <a:rPr lang="en-US" sz="2000" u="sng" dirty="0"/>
              <a:t>Research &amp; Development</a:t>
            </a:r>
          </a:p>
        </p:txBody>
      </p:sp>
      <p:pic>
        <p:nvPicPr>
          <p:cNvPr id="35" name="Picture 34" descr="A graph with a red line and a green square and blue circles&#10;&#10;Description automatically generated">
            <a:extLst>
              <a:ext uri="{FF2B5EF4-FFF2-40B4-BE49-F238E27FC236}">
                <a16:creationId xmlns:a16="http://schemas.microsoft.com/office/drawing/2014/main" id="{2432166D-EECD-798B-EB14-6F303531DAB3}"/>
              </a:ext>
            </a:extLst>
          </p:cNvPr>
          <p:cNvPicPr>
            <a:picLocks noChangeAspect="1"/>
          </p:cNvPicPr>
          <p:nvPr/>
        </p:nvPicPr>
        <p:blipFill>
          <a:blip r:embed="rId3"/>
          <a:stretch>
            <a:fillRect/>
          </a:stretch>
        </p:blipFill>
        <p:spPr>
          <a:xfrm>
            <a:off x="22493" y="1162366"/>
            <a:ext cx="7772400" cy="4521199"/>
          </a:xfrm>
          <a:prstGeom prst="rect">
            <a:avLst/>
          </a:prstGeom>
        </p:spPr>
      </p:pic>
      <p:sp>
        <p:nvSpPr>
          <p:cNvPr id="25" name="Right Arrow 24">
            <a:extLst>
              <a:ext uri="{FF2B5EF4-FFF2-40B4-BE49-F238E27FC236}">
                <a16:creationId xmlns:a16="http://schemas.microsoft.com/office/drawing/2014/main" id="{D232BDFE-9D3B-B99E-1049-3EF16588C39B}"/>
              </a:ext>
            </a:extLst>
          </p:cNvPr>
          <p:cNvSpPr/>
          <p:nvPr/>
        </p:nvSpPr>
        <p:spPr>
          <a:xfrm rot="13115828">
            <a:off x="3784226" y="1628960"/>
            <a:ext cx="272143" cy="250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A932E64D-D09C-1A48-AE97-9847A0D4198D}"/>
              </a:ext>
            </a:extLst>
          </p:cNvPr>
          <p:cNvCxnSpPr/>
          <p:nvPr/>
        </p:nvCxnSpPr>
        <p:spPr>
          <a:xfrm>
            <a:off x="6803571" y="1415441"/>
            <a:ext cx="261257" cy="155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6122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236D11F-CC75-3C09-A653-86F33D9C0672}"/>
              </a:ext>
            </a:extLst>
          </p:cNvPr>
          <p:cNvSpPr txBox="1"/>
          <p:nvPr/>
        </p:nvSpPr>
        <p:spPr>
          <a:xfrm>
            <a:off x="7772400" y="1061924"/>
            <a:ext cx="3690257" cy="4616648"/>
          </a:xfrm>
          <a:prstGeom prst="rect">
            <a:avLst/>
          </a:prstGeom>
          <a:noFill/>
        </p:spPr>
        <p:txBody>
          <a:bodyPr wrap="square" rtlCol="0">
            <a:spAutoFit/>
          </a:bodyPr>
          <a:lstStyle/>
          <a:p>
            <a:pPr marL="171450" indent="-171450">
              <a:buFontTx/>
              <a:buChar char="-"/>
            </a:pPr>
            <a:r>
              <a:rPr lang="en-US" sz="1400" dirty="0"/>
              <a:t>More than two-thirds of Sales Executives have </a:t>
            </a:r>
            <a:r>
              <a:rPr lang="en-US" sz="1400" dirty="0">
                <a:solidFill>
                  <a:srgbClr val="FF0000"/>
                </a:solidFill>
              </a:rPr>
              <a:t>no stock options</a:t>
            </a:r>
            <a:r>
              <a:rPr lang="en-US" sz="1400" dirty="0"/>
              <a:t>.</a:t>
            </a:r>
          </a:p>
          <a:p>
            <a:pPr marL="171450" indent="-171450">
              <a:buFontTx/>
              <a:buChar char="-"/>
            </a:pPr>
            <a:endParaRPr lang="en-US" sz="1400" dirty="0"/>
          </a:p>
          <a:p>
            <a:pPr marL="171450" indent="-171450">
              <a:buFontTx/>
              <a:buChar char="-"/>
            </a:pPr>
            <a:r>
              <a:rPr lang="en-US" sz="1400" dirty="0"/>
              <a:t>These employees are considered well-compensated in base salary.</a:t>
            </a:r>
          </a:p>
          <a:p>
            <a:pPr marL="171450" indent="-171450">
              <a:buFontTx/>
              <a:buChar char="-"/>
            </a:pPr>
            <a:endParaRPr lang="en-US" sz="1400" dirty="0"/>
          </a:p>
          <a:p>
            <a:pPr marL="171450" indent="-171450">
              <a:buFontTx/>
              <a:buChar char="-"/>
            </a:pPr>
            <a:r>
              <a:rPr lang="en-US" sz="1400" dirty="0"/>
              <a:t>High performance, high productivity, and high engagement.  Mid-level job positions crucial in producing revenue.</a:t>
            </a:r>
          </a:p>
          <a:p>
            <a:pPr marL="171450" indent="-171450">
              <a:buFontTx/>
              <a:buChar char="-"/>
            </a:pPr>
            <a:endParaRPr lang="en-US" sz="1400" dirty="0"/>
          </a:p>
          <a:p>
            <a:pPr marL="171450" indent="-171450">
              <a:buFontTx/>
              <a:buChar char="-"/>
            </a:pPr>
            <a:r>
              <a:rPr lang="en-US" sz="1400" dirty="0"/>
              <a:t>These employees have wealth of experience.  Why are they leaving?</a:t>
            </a:r>
          </a:p>
          <a:p>
            <a:pPr marL="171450" indent="-171450">
              <a:buFontTx/>
              <a:buChar char="-"/>
            </a:pPr>
            <a:endParaRPr lang="en-US" sz="1400" dirty="0"/>
          </a:p>
          <a:p>
            <a:pPr marL="171450" indent="-171450">
              <a:buFontTx/>
              <a:buChar char="-"/>
            </a:pPr>
            <a:r>
              <a:rPr lang="en-US" sz="1400" dirty="0"/>
              <a:t>Evaluate the salary compensation package overall.  Do they also want recognition aligned with the company’s financial growth and success?</a:t>
            </a:r>
          </a:p>
          <a:p>
            <a:endParaRPr lang="en-US" sz="1400" dirty="0"/>
          </a:p>
          <a:p>
            <a:pPr marL="171450" indent="-171450">
              <a:buFontTx/>
              <a:buChar char="-"/>
            </a:pPr>
            <a:r>
              <a:rPr lang="en-US" sz="1400" dirty="0"/>
              <a:t>How will this affect the sales department with respect to operations, continuity, and morale?</a:t>
            </a:r>
          </a:p>
        </p:txBody>
      </p:sp>
      <p:sp>
        <p:nvSpPr>
          <p:cNvPr id="11" name="Title 1">
            <a:extLst>
              <a:ext uri="{FF2B5EF4-FFF2-40B4-BE49-F238E27FC236}">
                <a16:creationId xmlns:a16="http://schemas.microsoft.com/office/drawing/2014/main" id="{402FA4F3-D436-6030-449C-736621022321}"/>
              </a:ext>
            </a:extLst>
          </p:cNvPr>
          <p:cNvSpPr>
            <a:spLocks noGrp="1"/>
          </p:cNvSpPr>
          <p:nvPr>
            <p:ph type="title"/>
          </p:nvPr>
        </p:nvSpPr>
        <p:spPr>
          <a:xfrm>
            <a:off x="0" y="-9992"/>
            <a:ext cx="10515600" cy="1325563"/>
          </a:xfrm>
        </p:spPr>
        <p:txBody>
          <a:bodyPr>
            <a:normAutofit/>
          </a:bodyPr>
          <a:lstStyle/>
          <a:p>
            <a:r>
              <a:rPr lang="en-US" sz="2000" u="sng" dirty="0"/>
              <a:t>Sales</a:t>
            </a:r>
          </a:p>
        </p:txBody>
      </p:sp>
      <p:pic>
        <p:nvPicPr>
          <p:cNvPr id="16" name="Picture 15" descr="A close-up of a graph&#10;&#10;Description automatically generated">
            <a:extLst>
              <a:ext uri="{FF2B5EF4-FFF2-40B4-BE49-F238E27FC236}">
                <a16:creationId xmlns:a16="http://schemas.microsoft.com/office/drawing/2014/main" id="{6C8E1947-CC7F-1823-01F3-DC0B85549FEA}"/>
              </a:ext>
            </a:extLst>
          </p:cNvPr>
          <p:cNvPicPr>
            <a:picLocks noChangeAspect="1"/>
          </p:cNvPicPr>
          <p:nvPr/>
        </p:nvPicPr>
        <p:blipFill>
          <a:blip r:embed="rId3"/>
          <a:stretch>
            <a:fillRect/>
          </a:stretch>
        </p:blipFill>
        <p:spPr>
          <a:xfrm>
            <a:off x="0" y="1099588"/>
            <a:ext cx="7772400" cy="4541320"/>
          </a:xfrm>
          <a:prstGeom prst="rect">
            <a:avLst/>
          </a:prstGeom>
        </p:spPr>
      </p:pic>
    </p:spTree>
    <p:extLst>
      <p:ext uri="{BB962C8B-B14F-4D97-AF65-F5344CB8AC3E}">
        <p14:creationId xmlns:p14="http://schemas.microsoft.com/office/powerpoint/2010/main" val="179358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05CFCF-A1C4-52B2-C1D7-F02949D5B66E}"/>
              </a:ext>
            </a:extLst>
          </p:cNvPr>
          <p:cNvPicPr>
            <a:picLocks noChangeAspect="1"/>
          </p:cNvPicPr>
          <p:nvPr/>
        </p:nvPicPr>
        <p:blipFill>
          <a:blip r:embed="rId3"/>
          <a:stretch>
            <a:fillRect/>
          </a:stretch>
        </p:blipFill>
        <p:spPr>
          <a:xfrm>
            <a:off x="0" y="1411590"/>
            <a:ext cx="7772400" cy="4743139"/>
          </a:xfrm>
          <a:prstGeom prst="rect">
            <a:avLst/>
          </a:prstGeom>
        </p:spPr>
      </p:pic>
      <p:sp>
        <p:nvSpPr>
          <p:cNvPr id="6" name="TextBox 5">
            <a:extLst>
              <a:ext uri="{FF2B5EF4-FFF2-40B4-BE49-F238E27FC236}">
                <a16:creationId xmlns:a16="http://schemas.microsoft.com/office/drawing/2014/main" id="{2EE61299-5CF3-859F-D6BC-2828277ACBD4}"/>
              </a:ext>
            </a:extLst>
          </p:cNvPr>
          <p:cNvSpPr txBox="1"/>
          <p:nvPr/>
        </p:nvSpPr>
        <p:spPr>
          <a:xfrm>
            <a:off x="7696200" y="1813173"/>
            <a:ext cx="4419600" cy="2492990"/>
          </a:xfrm>
          <a:prstGeom prst="rect">
            <a:avLst/>
          </a:prstGeom>
          <a:noFill/>
        </p:spPr>
        <p:txBody>
          <a:bodyPr wrap="square" rtlCol="0">
            <a:spAutoFit/>
          </a:bodyPr>
          <a:lstStyle/>
          <a:p>
            <a:pPr marL="171450" indent="-171450">
              <a:buFontTx/>
              <a:buChar char="-"/>
            </a:pPr>
            <a:r>
              <a:rPr lang="en-CA" sz="1200" dirty="0">
                <a:effectLst/>
                <a:latin typeface="Aptos" panose="020B0004020202020204" pitchFamily="34" charset="0"/>
              </a:rPr>
              <a:t>There is no one-size-fits-all model.</a:t>
            </a:r>
          </a:p>
          <a:p>
            <a:endParaRPr lang="en-CA" sz="1200" dirty="0">
              <a:effectLst/>
              <a:latin typeface="Aptos" panose="020B0004020202020204" pitchFamily="34" charset="0"/>
            </a:endParaRPr>
          </a:p>
          <a:p>
            <a:pPr marL="171450" indent="-171450">
              <a:buFontTx/>
              <a:buChar char="-"/>
            </a:pPr>
            <a:r>
              <a:rPr lang="en-CA" sz="1200" dirty="0">
                <a:effectLst/>
                <a:latin typeface="Aptos" panose="020B0004020202020204" pitchFamily="34" charset="0"/>
              </a:rPr>
              <a:t>Not just one, but multiple motivators to leave a company.</a:t>
            </a:r>
          </a:p>
          <a:p>
            <a:pPr marL="171450" indent="-171450">
              <a:buFontTx/>
              <a:buChar char="-"/>
            </a:pPr>
            <a:endParaRPr lang="en-CA" sz="1200" dirty="0">
              <a:effectLst/>
              <a:latin typeface="Aptos" panose="020B0004020202020204" pitchFamily="34" charset="0"/>
            </a:endParaRPr>
          </a:p>
          <a:p>
            <a:pPr marL="171450" indent="-171450">
              <a:buFontTx/>
              <a:buChar char="-"/>
            </a:pPr>
            <a:r>
              <a:rPr lang="en-CA" sz="1200" dirty="0">
                <a:effectLst/>
                <a:latin typeface="Aptos" panose="020B0004020202020204" pitchFamily="34" charset="0"/>
              </a:rPr>
              <a:t>Employees tend to leave faster than they are hired.</a:t>
            </a:r>
          </a:p>
          <a:p>
            <a:endParaRPr lang="en-CA" sz="1200" dirty="0">
              <a:effectLst/>
              <a:latin typeface="Aptos" panose="020B0004020202020204" pitchFamily="34" charset="0"/>
            </a:endParaRPr>
          </a:p>
          <a:p>
            <a:pPr marL="171450" indent="-171450">
              <a:buFontTx/>
              <a:buChar char="-"/>
            </a:pPr>
            <a:r>
              <a:rPr lang="en-CA" sz="1200" dirty="0">
                <a:effectLst/>
                <a:latin typeface="Aptos" panose="020B0004020202020204" pitchFamily="34" charset="0"/>
              </a:rPr>
              <a:t>My background is in insurance.  I left my previous employer to attend this data analytics bootcamp for a career change!</a:t>
            </a:r>
            <a:endParaRPr lang="en-CA" sz="1200" dirty="0">
              <a:latin typeface="Aptos" panose="020B0004020202020204" pitchFamily="34" charset="0"/>
            </a:endParaRPr>
          </a:p>
          <a:p>
            <a:endParaRPr lang="en-CA" sz="1200" dirty="0">
              <a:latin typeface="Aptos" panose="020B0004020202020204" pitchFamily="34" charset="0"/>
            </a:endParaRPr>
          </a:p>
          <a:p>
            <a:pPr marL="171450" indent="-171450">
              <a:buFontTx/>
              <a:buChar char="-"/>
            </a:pPr>
            <a:r>
              <a:rPr lang="en-CA" sz="1200" dirty="0">
                <a:latin typeface="Aptos" panose="020B0004020202020204" pitchFamily="34" charset="0"/>
              </a:rPr>
              <a:t>It was a fun collaboration between data analytics and HR!</a:t>
            </a:r>
          </a:p>
          <a:p>
            <a:pPr marL="171450" indent="-171450">
              <a:buFontTx/>
              <a:buChar char="-"/>
            </a:pPr>
            <a:endParaRPr lang="en-CA" sz="1200" dirty="0">
              <a:effectLst/>
              <a:latin typeface="Aptos" panose="020B0004020202020204" pitchFamily="34" charset="0"/>
            </a:endParaRPr>
          </a:p>
          <a:p>
            <a:pPr marL="171450" indent="-171450">
              <a:buFontTx/>
              <a:buChar char="-"/>
            </a:pPr>
            <a:r>
              <a:rPr lang="en-CA" sz="1200" dirty="0">
                <a:effectLst/>
                <a:latin typeface="Aptos" panose="020B0004020202020204" pitchFamily="34" charset="0"/>
              </a:rPr>
              <a:t>Future Goal:  Talk to a HR professional </a:t>
            </a:r>
            <a:r>
              <a:rPr lang="en-CA" sz="1200" dirty="0">
                <a:latin typeface="Aptos" panose="020B0004020202020204" pitchFamily="34" charset="0"/>
              </a:rPr>
              <a:t>about their </a:t>
            </a:r>
            <a:r>
              <a:rPr lang="en-CA" sz="1200" dirty="0">
                <a:effectLst/>
                <a:latin typeface="Aptos" panose="020B0004020202020204" pitchFamily="34" charset="0"/>
              </a:rPr>
              <a:t>strategies and how data can help.</a:t>
            </a:r>
          </a:p>
        </p:txBody>
      </p:sp>
      <p:sp>
        <p:nvSpPr>
          <p:cNvPr id="8" name="Title 1">
            <a:extLst>
              <a:ext uri="{FF2B5EF4-FFF2-40B4-BE49-F238E27FC236}">
                <a16:creationId xmlns:a16="http://schemas.microsoft.com/office/drawing/2014/main" id="{580F4923-19DC-654C-8BF0-66B327132815}"/>
              </a:ext>
            </a:extLst>
          </p:cNvPr>
          <p:cNvSpPr>
            <a:spLocks noGrp="1"/>
          </p:cNvSpPr>
          <p:nvPr>
            <p:ph type="title"/>
          </p:nvPr>
        </p:nvSpPr>
        <p:spPr>
          <a:xfrm>
            <a:off x="0" y="-9992"/>
            <a:ext cx="10515600" cy="1325563"/>
          </a:xfrm>
        </p:spPr>
        <p:txBody>
          <a:bodyPr>
            <a:normAutofit/>
          </a:bodyPr>
          <a:lstStyle/>
          <a:p>
            <a:r>
              <a:rPr lang="en-US" sz="2000" u="sng" dirty="0"/>
              <a:t>What did I learn?</a:t>
            </a:r>
          </a:p>
        </p:txBody>
      </p:sp>
    </p:spTree>
    <p:extLst>
      <p:ext uri="{BB962C8B-B14F-4D97-AF65-F5344CB8AC3E}">
        <p14:creationId xmlns:p14="http://schemas.microsoft.com/office/powerpoint/2010/main" val="238599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oup of people holding up signs&#10;&#10;Description automatically generated">
            <a:extLst>
              <a:ext uri="{FF2B5EF4-FFF2-40B4-BE49-F238E27FC236}">
                <a16:creationId xmlns:a16="http://schemas.microsoft.com/office/drawing/2014/main" id="{4EB51F28-C2BE-65DB-4B20-62C0701EF2E4}"/>
              </a:ext>
            </a:extLst>
          </p:cNvPr>
          <p:cNvPicPr>
            <a:picLocks noChangeAspect="1"/>
          </p:cNvPicPr>
          <p:nvPr/>
        </p:nvPicPr>
        <p:blipFill>
          <a:blip r:embed="rId3"/>
          <a:stretch>
            <a:fillRect/>
          </a:stretch>
        </p:blipFill>
        <p:spPr>
          <a:xfrm>
            <a:off x="2209800" y="1168400"/>
            <a:ext cx="7772400" cy="4521199"/>
          </a:xfrm>
          <a:prstGeom prst="rect">
            <a:avLst/>
          </a:prstGeom>
        </p:spPr>
      </p:pic>
    </p:spTree>
    <p:extLst>
      <p:ext uri="{BB962C8B-B14F-4D97-AF65-F5344CB8AC3E}">
        <p14:creationId xmlns:p14="http://schemas.microsoft.com/office/powerpoint/2010/main" val="1318070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3250</TotalTime>
  <Words>1423</Words>
  <Application>Microsoft Macintosh PowerPoint</Application>
  <PresentationFormat>Widescreen</PresentationFormat>
  <Paragraphs>101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PowerPoint Presentation</vt:lpstr>
      <vt:lpstr>What is Employee Attrition?</vt:lpstr>
      <vt:lpstr>The Data</vt:lpstr>
      <vt:lpstr>Human Resources</vt:lpstr>
      <vt:lpstr>Research &amp; Development</vt:lpstr>
      <vt:lpstr>Sales</vt:lpstr>
      <vt:lpstr>What did I learn?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Adrian Yau</dc:creator>
  <cp:lastModifiedBy>Adrian Yau</cp:lastModifiedBy>
  <cp:revision>37</cp:revision>
  <dcterms:created xsi:type="dcterms:W3CDTF">2024-05-21T03:12:14Z</dcterms:created>
  <dcterms:modified xsi:type="dcterms:W3CDTF">2024-05-23T20:08:01Z</dcterms:modified>
</cp:coreProperties>
</file>