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3" r:id="rId7"/>
    <p:sldId id="545" r:id="rId8"/>
    <p:sldId id="546" r:id="rId9"/>
    <p:sldId id="552" r:id="rId10"/>
    <p:sldId id="569" r:id="rId11"/>
    <p:sldId id="547" r:id="rId12"/>
    <p:sldId id="570" r:id="rId13"/>
    <p:sldId id="571" r:id="rId14"/>
    <p:sldId id="572" r:id="rId15"/>
    <p:sldId id="537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422"/>
  </p:normalViewPr>
  <p:slideViewPr>
    <p:cSldViewPr snapToGrid="0">
      <p:cViewPr>
        <p:scale>
          <a:sx n="50" d="100"/>
          <a:sy n="50" d="100"/>
        </p:scale>
        <p:origin x="-134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err="1">
                <a:ea typeface="+mj-lt"/>
                <a:cs typeface="+mj-lt"/>
              </a:rPr>
              <a:t>Digitalisasi</a:t>
            </a:r>
            <a:r>
              <a:rPr lang="en-GB" sz="4400" dirty="0">
                <a:ea typeface="+mj-lt"/>
                <a:cs typeface="+mj-lt"/>
              </a:rPr>
              <a:t> </a:t>
            </a:r>
            <a:r>
              <a:rPr lang="en-GB" sz="4400" dirty="0" err="1">
                <a:ea typeface="+mj-lt"/>
                <a:cs typeface="+mj-lt"/>
              </a:rPr>
              <a:t>PemBukuan</a:t>
            </a:r>
            <a:r>
              <a:rPr lang="en-GB" sz="4400" dirty="0">
                <a:ea typeface="+mj-lt"/>
                <a:cs typeface="+mj-lt"/>
              </a:rPr>
              <a:t> Online </a:t>
            </a:r>
            <a:r>
              <a:rPr lang="en-GB" sz="4400" dirty="0" err="1">
                <a:ea typeface="+mj-lt"/>
                <a:cs typeface="+mj-lt"/>
              </a:rPr>
              <a:t>Berbasis</a:t>
            </a:r>
            <a:r>
              <a:rPr lang="en-GB" sz="4400" dirty="0">
                <a:ea typeface="+mj-lt"/>
                <a:cs typeface="+mj-lt"/>
              </a:rPr>
              <a:t> Model Rapid Application </a:t>
            </a:r>
            <a:br>
              <a:rPr lang="en-GB" sz="4400" dirty="0">
                <a:ea typeface="+mj-lt"/>
                <a:cs typeface="+mj-lt"/>
              </a:rPr>
            </a:br>
            <a:r>
              <a:rPr lang="en-GB" sz="4400" dirty="0">
                <a:ea typeface="+mj-lt"/>
                <a:cs typeface="+mj-lt"/>
              </a:rPr>
              <a:t>Development ( </a:t>
            </a:r>
            <a:r>
              <a:rPr lang="en-GB" sz="4400" dirty="0" err="1">
                <a:ea typeface="+mj-lt"/>
                <a:cs typeface="+mj-lt"/>
              </a:rPr>
              <a:t>Studi</a:t>
            </a:r>
            <a:r>
              <a:rPr lang="en-GB" sz="4400" dirty="0">
                <a:ea typeface="+mj-lt"/>
                <a:cs typeface="+mj-lt"/>
              </a:rPr>
              <a:t> </a:t>
            </a:r>
            <a:r>
              <a:rPr lang="en-GB" sz="4400" dirty="0" err="1">
                <a:ea typeface="+mj-lt"/>
                <a:cs typeface="+mj-lt"/>
              </a:rPr>
              <a:t>Kasus</a:t>
            </a:r>
            <a:r>
              <a:rPr lang="en-GB" sz="4400" dirty="0">
                <a:ea typeface="+mj-lt"/>
                <a:cs typeface="+mj-lt"/>
              </a:rPr>
              <a:t> : </a:t>
            </a:r>
            <a:r>
              <a:rPr lang="en-GB" sz="4400" dirty="0" err="1">
                <a:ea typeface="+mj-lt"/>
                <a:cs typeface="+mj-lt"/>
              </a:rPr>
              <a:t>Warung</a:t>
            </a:r>
            <a:r>
              <a:rPr lang="en-GB" sz="4400" dirty="0">
                <a:ea typeface="+mj-lt"/>
                <a:cs typeface="+mj-lt"/>
              </a:rPr>
              <a:t> </a:t>
            </a:r>
            <a:r>
              <a:rPr lang="en-GB" sz="4400" dirty="0" err="1">
                <a:ea typeface="+mj-lt"/>
                <a:cs typeface="+mj-lt"/>
              </a:rPr>
              <a:t>Maldut</a:t>
            </a:r>
            <a:r>
              <a:rPr lang="en-GB" sz="4400" dirty="0">
                <a:ea typeface="+mj-lt"/>
                <a:cs typeface="+mj-lt"/>
              </a:rPr>
              <a:t> Bogor)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-</a:t>
            </a:r>
            <a:r>
              <a:rPr lang="en-GB" sz="2400" dirty="0">
                <a:ea typeface="+mn-lt"/>
                <a:cs typeface="+mn-lt"/>
              </a:rPr>
              <a:t>Emanuel </a:t>
            </a:r>
            <a:r>
              <a:rPr lang="en-GB" sz="2400" dirty="0" err="1">
                <a:ea typeface="+mn-lt"/>
                <a:cs typeface="+mn-lt"/>
              </a:rPr>
              <a:t>Charel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Alessando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Soge</a:t>
            </a:r>
            <a:r>
              <a:rPr lang="en-GB" sz="2400" dirty="0">
                <a:ea typeface="+mn-lt"/>
                <a:cs typeface="+mn-lt"/>
              </a:rPr>
              <a:t> 	212310041</a:t>
            </a:r>
          </a:p>
          <a:p>
            <a:pPr algn="ctr"/>
            <a:r>
              <a:rPr lang="en-GB" dirty="0">
                <a:ea typeface="+mn-lt"/>
                <a:cs typeface="+mn-lt"/>
              </a:rPr>
              <a:t>-</a:t>
            </a:r>
            <a:r>
              <a:rPr lang="en-GB" sz="2400" dirty="0" err="1">
                <a:ea typeface="+mn-lt"/>
                <a:cs typeface="+mn-lt"/>
              </a:rPr>
              <a:t>Ferdy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Aprilianto</a:t>
            </a:r>
            <a:r>
              <a:rPr lang="en-GB" sz="2400" dirty="0">
                <a:ea typeface="+mn-lt"/>
                <a:cs typeface="+mn-lt"/>
              </a:rPr>
              <a:t>			212310012</a:t>
            </a:r>
          </a:p>
          <a:p>
            <a:pPr marL="171450" indent="-171450" algn="ctr">
              <a:buFont typeface="Calibri" panose="020B0604020202020204" pitchFamily="34" charset="0"/>
              <a:buChar char="-"/>
            </a:pPr>
            <a:r>
              <a:rPr lang="en-GB" sz="2400" dirty="0">
                <a:ea typeface="+mn-lt"/>
                <a:cs typeface="+mn-lt"/>
              </a:rPr>
              <a:t>Melani				212310049</a:t>
            </a:r>
          </a:p>
          <a:p>
            <a:pPr marL="171450" indent="-171450" algn="ctr">
              <a:buFont typeface="Calibri" panose="020B0604020202020204" pitchFamily="34" charset="0"/>
              <a:buChar char="-"/>
            </a:pPr>
            <a:r>
              <a:rPr lang="en-GB" sz="2400" dirty="0">
                <a:ea typeface="+mn-lt"/>
                <a:cs typeface="+mn-lt"/>
              </a:rPr>
              <a:t>Muhammad </a:t>
            </a:r>
            <a:r>
              <a:rPr lang="en-GB" sz="2400" dirty="0" err="1">
                <a:ea typeface="+mn-lt"/>
                <a:cs typeface="+mn-lt"/>
              </a:rPr>
              <a:t>Andrian</a:t>
            </a:r>
            <a:r>
              <a:rPr lang="en-GB" sz="2400" dirty="0">
                <a:ea typeface="+mn-lt"/>
                <a:cs typeface="+mn-lt"/>
              </a:rPr>
              <a:t>		212310016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60959"/>
            <a:ext cx="11109960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Desain interface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Aplikasi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28A60-2A5C-3B5F-9B0F-59B1A66D2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70" y="1176020"/>
            <a:ext cx="2513330" cy="502666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D6BEA-1743-F2EA-174D-1559F4BA8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0" y="1175200"/>
            <a:ext cx="2513330" cy="502748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E5CB0-0515-3D4A-72E9-A54C3E0B20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0" y="1176020"/>
            <a:ext cx="2513330" cy="502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57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60959"/>
            <a:ext cx="11109960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Desain interface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Aplikasi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F7F11-7326-38E3-72EC-E9DA349104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39" y="1386205"/>
            <a:ext cx="2484755" cy="496951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2E094-27A2-1256-C3FB-5C6D0B578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72" y="1386205"/>
            <a:ext cx="2484755" cy="4969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4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WEALTH IS THE ABILITY TO FULLY EXPERIENCE LIFE.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2054352"/>
            <a:ext cx="4718304" cy="1069848"/>
          </a:xfrm>
        </p:spPr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934" y="292608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66" y="1787652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Fungsi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Warung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Maldut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Proses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Bisnis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Website – User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Proses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Bisnis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Website – Admin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UML ( Use Case, Class Diagram, dan Activity Diagram )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Desain Interface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509591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604" y="3749040"/>
            <a:ext cx="8622792" cy="1877568"/>
          </a:xfrm>
        </p:spPr>
        <p:txBody>
          <a:bodyPr/>
          <a:lstStyle/>
          <a:p>
            <a:r>
              <a:rPr lang="en-US" sz="2400" b="1" dirty="0" err="1"/>
              <a:t>Pemilik</a:t>
            </a:r>
            <a:r>
              <a:rPr lang="en-US" sz="2400" b="1" dirty="0"/>
              <a:t> </a:t>
            </a:r>
            <a:r>
              <a:rPr lang="en-US" sz="2400" b="1" dirty="0" err="1"/>
              <a:t>Warung</a:t>
            </a:r>
            <a:r>
              <a:rPr lang="en-US" sz="2400" b="1" dirty="0"/>
              <a:t> </a:t>
            </a:r>
            <a:r>
              <a:rPr lang="en-US" sz="2400" b="1" dirty="0" err="1"/>
              <a:t>Maldut</a:t>
            </a:r>
            <a:r>
              <a:rPr lang="en-US" sz="2400" b="1" dirty="0"/>
              <a:t> </a:t>
            </a:r>
            <a:r>
              <a:rPr lang="en-US" sz="2400" b="1" dirty="0" err="1"/>
              <a:t>merintis</a:t>
            </a:r>
            <a:r>
              <a:rPr lang="en-US" sz="2400" b="1" dirty="0"/>
              <a:t> </a:t>
            </a:r>
            <a:r>
              <a:rPr lang="en-US" sz="2400" b="1" dirty="0" err="1"/>
              <a:t>usahanya</a:t>
            </a:r>
            <a:r>
              <a:rPr lang="en-US" sz="2400" b="1" dirty="0"/>
              <a:t> di </a:t>
            </a:r>
            <a:r>
              <a:rPr lang="en-US" sz="2400" b="1" dirty="0" err="1"/>
              <a:t>tahun</a:t>
            </a:r>
            <a:r>
              <a:rPr lang="en-US" sz="2400" b="1" dirty="0"/>
              <a:t> 2023, </a:t>
            </a:r>
            <a:r>
              <a:rPr lang="en-US" sz="2400" b="1" dirty="0" err="1"/>
              <a:t>beliau</a:t>
            </a:r>
            <a:r>
              <a:rPr lang="en-US" sz="2400" b="1" dirty="0"/>
              <a:t> </a:t>
            </a:r>
            <a:r>
              <a:rPr lang="en-US" sz="2400" b="1" dirty="0" err="1"/>
              <a:t>memulai</a:t>
            </a:r>
            <a:r>
              <a:rPr lang="en-US" sz="2400" b="1" dirty="0"/>
              <a:t>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makanannya</a:t>
            </a:r>
            <a:r>
              <a:rPr lang="en-US" sz="2400" b="1" dirty="0"/>
              <a:t> </a:t>
            </a:r>
            <a:r>
              <a:rPr lang="en-US" sz="2400" b="1" dirty="0" err="1"/>
              <a:t>dikarenakan</a:t>
            </a:r>
            <a:r>
              <a:rPr lang="en-US" sz="2400" b="1" dirty="0"/>
              <a:t> </a:t>
            </a:r>
            <a:r>
              <a:rPr lang="en-US" sz="2400" b="1" dirty="0" err="1"/>
              <a:t>perombakan</a:t>
            </a:r>
            <a:r>
              <a:rPr lang="en-US" sz="2400" b="1" dirty="0"/>
              <a:t> wilayah pada Pasar Bogor oleh </a:t>
            </a:r>
            <a:r>
              <a:rPr lang="en-US" sz="2400" b="1" dirty="0" err="1"/>
              <a:t>Walikota</a:t>
            </a:r>
            <a:r>
              <a:rPr lang="en-US" sz="2400" b="1" dirty="0"/>
              <a:t> Bogor. Hal </a:t>
            </a:r>
            <a:r>
              <a:rPr lang="en-US" sz="2400" b="1" dirty="0" err="1"/>
              <a:t>inilah</a:t>
            </a:r>
            <a:r>
              <a:rPr lang="en-US" sz="2400" b="1" dirty="0"/>
              <a:t> yang </a:t>
            </a:r>
            <a:r>
              <a:rPr lang="en-US" sz="2400" b="1" dirty="0" err="1"/>
              <a:t>mendorong</a:t>
            </a:r>
            <a:r>
              <a:rPr lang="en-US" sz="2400" b="1" dirty="0"/>
              <a:t> </a:t>
            </a:r>
            <a:r>
              <a:rPr lang="en-US" sz="2400" b="1" dirty="0" err="1"/>
              <a:t>beliau</a:t>
            </a:r>
            <a:r>
              <a:rPr lang="en-US" sz="2400" b="1" dirty="0"/>
              <a:t> untuk </a:t>
            </a:r>
            <a:r>
              <a:rPr lang="en-US" sz="2400" b="1" dirty="0" err="1"/>
              <a:t>membuka</a:t>
            </a:r>
            <a:r>
              <a:rPr lang="en-US" sz="2400" b="1" dirty="0"/>
              <a:t> </a:t>
            </a:r>
            <a:r>
              <a:rPr lang="en-US" sz="2400" b="1" dirty="0" err="1"/>
              <a:t>peluang</a:t>
            </a:r>
            <a:r>
              <a:rPr lang="en-US" sz="2400" b="1" dirty="0"/>
              <a:t>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b="1" dirty="0" err="1"/>
              <a:t>Lokasinya</a:t>
            </a:r>
            <a:r>
              <a:rPr lang="en-US" sz="2400" b="1" dirty="0"/>
              <a:t> </a:t>
            </a:r>
            <a:r>
              <a:rPr lang="en-US" sz="2400" b="1" dirty="0" err="1"/>
              <a:t>Warung</a:t>
            </a:r>
            <a:r>
              <a:rPr lang="en-US" sz="2400" b="1" dirty="0"/>
              <a:t> </a:t>
            </a:r>
            <a:r>
              <a:rPr lang="en-US" sz="2400" b="1" dirty="0" err="1"/>
              <a:t>Maldut</a:t>
            </a:r>
            <a:r>
              <a:rPr lang="en-US" sz="2400" b="1" dirty="0"/>
              <a:t> </a:t>
            </a:r>
            <a:r>
              <a:rPr lang="en-US" sz="2400" b="1" dirty="0" err="1"/>
              <a:t>sendiri</a:t>
            </a:r>
            <a:r>
              <a:rPr lang="en-US" sz="2400" b="1" dirty="0"/>
              <a:t> </a:t>
            </a:r>
            <a:r>
              <a:rPr lang="en-US" sz="2400" b="1" dirty="0" err="1"/>
              <a:t>berada</a:t>
            </a:r>
            <a:r>
              <a:rPr lang="en-US" sz="2400" b="1" dirty="0"/>
              <a:t> </a:t>
            </a:r>
            <a:r>
              <a:rPr lang="en-US" sz="2400" b="1" dirty="0" err="1"/>
              <a:t>dekat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Kampus</a:t>
            </a:r>
            <a:r>
              <a:rPr lang="en-US" sz="2400" b="1" dirty="0"/>
              <a:t> IBIK Bogor.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146304"/>
            <a:ext cx="5833872" cy="1920240"/>
          </a:xfrm>
        </p:spPr>
        <p:txBody>
          <a:bodyPr/>
          <a:lstStyle/>
          <a:p>
            <a:r>
              <a:rPr lang="en-US" sz="4400" dirty="0"/>
              <a:t>Proses </a:t>
            </a:r>
            <a:r>
              <a:rPr lang="en-US" sz="4400" dirty="0" err="1"/>
              <a:t>Bisnis</a:t>
            </a:r>
            <a:r>
              <a:rPr lang="en-US" sz="4400" dirty="0"/>
              <a:t> </a:t>
            </a:r>
            <a:r>
              <a:rPr lang="en-US" sz="4400" dirty="0" err="1"/>
              <a:t>aplikasi</a:t>
            </a:r>
            <a:r>
              <a:rPr lang="en-US" sz="4400" dirty="0"/>
              <a:t> - Admin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2424" y="2630424"/>
            <a:ext cx="3621024" cy="493776"/>
          </a:xfrm>
        </p:spPr>
        <p:txBody>
          <a:bodyPr/>
          <a:lstStyle/>
          <a:p>
            <a:r>
              <a:rPr lang="en-US" dirty="0" err="1"/>
              <a:t>Mengelola</a:t>
            </a:r>
            <a:r>
              <a:rPr lang="en-US" dirty="0"/>
              <a:t> Data Admin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1152" y="2066544"/>
            <a:ext cx="3621024" cy="6217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02424" y="1572768"/>
            <a:ext cx="3621024" cy="493776"/>
          </a:xfrm>
        </p:spPr>
        <p:txBody>
          <a:bodyPr/>
          <a:lstStyle/>
          <a:p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CEAA904-5A51-7D35-A072-CAD889DB48BC}"/>
              </a:ext>
            </a:extLst>
          </p:cNvPr>
          <p:cNvSpPr txBox="1">
            <a:spLocks/>
          </p:cNvSpPr>
          <p:nvPr/>
        </p:nvSpPr>
        <p:spPr>
          <a:xfrm>
            <a:off x="7202424" y="3838956"/>
            <a:ext cx="3621024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0266DF1-F389-7E0F-4360-5CEA4478C7BF}"/>
              </a:ext>
            </a:extLst>
          </p:cNvPr>
          <p:cNvSpPr txBox="1">
            <a:spLocks/>
          </p:cNvSpPr>
          <p:nvPr/>
        </p:nvSpPr>
        <p:spPr>
          <a:xfrm>
            <a:off x="6931152" y="4323588"/>
            <a:ext cx="3621024" cy="62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terupdate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5324C1E-A3B3-C081-EB1F-02C5DE0FAA86}"/>
              </a:ext>
            </a:extLst>
          </p:cNvPr>
          <p:cNvSpPr txBox="1">
            <a:spLocks/>
          </p:cNvSpPr>
          <p:nvPr/>
        </p:nvSpPr>
        <p:spPr>
          <a:xfrm>
            <a:off x="6931152" y="1997964"/>
            <a:ext cx="4181856" cy="62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555F431-5CF2-B37C-2048-3537125449D9}"/>
              </a:ext>
            </a:extLst>
          </p:cNvPr>
          <p:cNvSpPr txBox="1">
            <a:spLocks/>
          </p:cNvSpPr>
          <p:nvPr/>
        </p:nvSpPr>
        <p:spPr>
          <a:xfrm>
            <a:off x="6931152" y="3145537"/>
            <a:ext cx="3892296" cy="62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 data 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60959"/>
            <a:ext cx="11109960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Use case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842E2ED8-356D-3622-E651-92D7AAEE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89" y="1181734"/>
            <a:ext cx="8838565" cy="51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2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722376"/>
            <a:ext cx="11109960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Class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diagram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7E888-59BD-9D94-E9C0-4C95D38F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52" y="473965"/>
            <a:ext cx="65817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80" y="-123444"/>
            <a:ext cx="9372600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Activity diagram </a:t>
            </a:r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mobile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63E3-AB94-4A6C-6B42-05E43779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946404"/>
            <a:ext cx="8628888" cy="55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60959"/>
            <a:ext cx="11109960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Desain interface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Aplikasi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0AFD7-2841-236F-8079-BC6B5F8E7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54" y="1191769"/>
            <a:ext cx="2569845" cy="5140518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2C09-A1B3-3E53-F83B-BBCBCC5A16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10" y="1191769"/>
            <a:ext cx="2569844" cy="514052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4CBD7-9567-F699-2749-F9FC8E4C12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064" y="1191769"/>
            <a:ext cx="2569843" cy="5140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573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60959"/>
            <a:ext cx="11109960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Desain interface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Aplikasi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D1AEB-1C14-46D0-B89B-64E73C72D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57" y="1192550"/>
            <a:ext cx="2569843" cy="513968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C20ADE-46BC-653C-68E4-5CC7F5BBF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97" y="1192550"/>
            <a:ext cx="2569843" cy="5140657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C8288-602D-9B9F-0A24-24E3414748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37" y="1192549"/>
            <a:ext cx="2569843" cy="5141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79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1551</TotalTime>
  <Words>208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Digitalisasi PemBukuan Online Berbasis Model Rapid Application  Development ( Studi Kasus : Warung Maldut Bogor)</vt:lpstr>
      <vt:lpstr>CONTENTS</vt:lpstr>
      <vt:lpstr>INTRODUCTION</vt:lpstr>
      <vt:lpstr>Proses Bisnis aplikasi - Admin</vt:lpstr>
      <vt:lpstr>Use case </vt:lpstr>
      <vt:lpstr>Class  diagram</vt:lpstr>
      <vt:lpstr>Activity diagram mobile </vt:lpstr>
      <vt:lpstr>Desain interface Aplikasi</vt:lpstr>
      <vt:lpstr>Desain interface Aplikasi</vt:lpstr>
      <vt:lpstr>Desain interface Aplikasi</vt:lpstr>
      <vt:lpstr>Desain interface Aplikasi</vt:lpstr>
      <vt:lpstr>WEALTH IS THE ABILITY TO FULLY EXPERIENCE LIFE.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Digitalisasi Pemasaran Online Berbasis Model Rapid Application  Development ( Studi Kasus : Warung Maldut Bogor)</dc:title>
  <dc:creator>heroidesonichan@gmail.com</dc:creator>
  <cp:lastModifiedBy>heroidesonichan@gmail.com</cp:lastModifiedBy>
  <cp:revision>7</cp:revision>
  <dcterms:created xsi:type="dcterms:W3CDTF">2023-07-25T04:41:23Z</dcterms:created>
  <dcterms:modified xsi:type="dcterms:W3CDTF">2023-07-26T06:32:52Z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